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519" autoAdjust="0"/>
    <p:restoredTop sz="94660"/>
  </p:normalViewPr>
  <p:slideViewPr>
    <p:cSldViewPr snapToGrid="0">
      <p:cViewPr>
        <p:scale>
          <a:sx n="70" d="100"/>
          <a:sy n="70" d="100"/>
        </p:scale>
        <p:origin x="-48" y="1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292D5-0C8D-4BC8-8A91-C5DDAB3DC241}" type="datetimeFigureOut">
              <a:rPr lang="zh-CN" altLang="en-US" smtClean="0"/>
              <a:t>2020/6/18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9003AD-94B0-4EA8-A3F8-C55C54114FE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6E77C8E-AB99-4346-9195-30001A4E9CF4}" type="datetime1">
              <a:rPr lang="zh-CN" altLang="en-US" smtClean="0"/>
              <a:t>2020/6/18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31FD3B-79AA-4CCD-8CD2-37825B0788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573037C9-4032-49C8-A424-D40080CBB748}" type="datetime1">
              <a:rPr lang="zh-CN" altLang="en-US" smtClean="0"/>
              <a:t>2020/6/18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31FD3B-79AA-4CCD-8CD2-37825B0788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EF84AF8-EEB7-4298-8DD3-CE9E1DEB2B63}" type="datetime1">
              <a:rPr lang="zh-CN" altLang="en-US" smtClean="0"/>
              <a:t>2020/6/18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31FD3B-79AA-4CCD-8CD2-37825B0788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40493FB2-33D8-48F9-A216-AA26F994BBF7}" type="datetime1">
              <a:rPr lang="zh-CN" altLang="en-US" smtClean="0"/>
              <a:t>2020/6/18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31FD3B-79AA-4CCD-8CD2-37825B0788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E9BCA9E-75AE-4FFE-AF22-3D46601154E9}" type="datetime1">
              <a:rPr lang="zh-CN" altLang="en-US" smtClean="0"/>
              <a:t>2020/6/18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A31FD3B-79AA-4CCD-8CD2-37825B0788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834BEB3D-27AE-47C9-A715-C1AE839C6319}" type="datetime1">
              <a:rPr lang="zh-CN" altLang="en-US" smtClean="0"/>
              <a:t>2020/6/18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31FD3B-79AA-4CCD-8CD2-37825B0788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AF28884A-D550-421F-8227-C360E564A9D4}" type="datetime1">
              <a:rPr lang="zh-CN" altLang="en-US" smtClean="0"/>
              <a:t>2020/6/18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A31FD3B-79AA-4CCD-8CD2-37825B0788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BFEBEEB-B770-4CE1-922A-DBED789CEA58}" type="datetime1">
              <a:rPr lang="zh-CN" altLang="en-US" smtClean="0"/>
              <a:t>2020/6/18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A31FD3B-79AA-4CCD-8CD2-37825B0788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18325F5-E4AA-43DE-BD60-F3C044AFB19C}" type="datetime1">
              <a:rPr lang="zh-CN" altLang="en-US" smtClean="0"/>
              <a:t>2020/6/18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A31FD3B-79AA-4CCD-8CD2-37825B0788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EE63C08-EA8F-4A37-B838-12AF10653DA2}" type="datetime1">
              <a:rPr lang="zh-CN" altLang="en-US" smtClean="0"/>
              <a:t>2020/6/18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31FD3B-79AA-4CCD-8CD2-37825B0788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01BFBAA1-215C-4CB0-8056-32370924FF7C}" type="datetime1">
              <a:rPr lang="zh-CN" altLang="en-US" smtClean="0"/>
              <a:t>2020/6/18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A31FD3B-79AA-4CCD-8CD2-37825B0788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59344C-2053-48EE-A4C3-22E25A4CC83D}" type="datetime1">
              <a:rPr lang="zh-CN" altLang="en-US" smtClean="0"/>
              <a:t>2020/6/18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1FD3B-79AA-4CCD-8CD2-37825B0788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基于超声波的连续动作识别系统</a:t>
            </a:r>
          </a:p>
        </p:txBody>
      </p:sp>
      <p:sp>
        <p:nvSpPr>
          <p:cNvPr id="3" name="副标题 2"/>
          <p:cNvSpPr>
            <a:spLocks noGrp="1"/>
          </p:cNvSpPr>
          <p:nvPr>
            <p:ph type="subTitle" idx="1"/>
          </p:nvPr>
        </p:nvSpPr>
        <p:spPr/>
        <p:txBody>
          <a:bodyPr/>
          <a:lstStyle/>
          <a:p>
            <a:endParaRPr lang="zh-CN" altLang="en-US"/>
          </a:p>
        </p:txBody>
      </p:sp>
      <p:sp>
        <p:nvSpPr>
          <p:cNvPr id="5" name="灯片编号占位符 4"/>
          <p:cNvSpPr>
            <a:spLocks noGrp="1"/>
          </p:cNvSpPr>
          <p:nvPr>
            <p:ph type="sldNum" sz="quarter" idx="12"/>
          </p:nvPr>
        </p:nvSpPr>
        <p:spPr/>
        <p:txBody>
          <a:bodyPr/>
          <a:lstStyle/>
          <a:p>
            <a:fld id="{1A31FD3B-79AA-4CCD-8CD2-37825B07887B}"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198" y="365125"/>
            <a:ext cx="10515600" cy="1325563"/>
          </a:xfrm>
        </p:spPr>
        <p:txBody>
          <a:bodyPr/>
          <a:lstStyle/>
          <a:p>
            <a:r>
              <a:rPr lang="zh-CN" altLang="en-US" sz="3600" b="1" kern="0" spc="-5" dirty="0">
                <a:solidFill>
                  <a:srgbClr val="00294D"/>
                </a:solidFill>
                <a:latin typeface="Calibri" panose="020F0502020204030204"/>
                <a:cs typeface="Calibri" panose="020F0502020204030204"/>
              </a:rPr>
              <a:t>神经网络部分</a:t>
            </a:r>
          </a:p>
        </p:txBody>
      </p:sp>
      <p:sp>
        <p:nvSpPr>
          <p:cNvPr id="10" name="内容占位符 4"/>
          <p:cNvSpPr txBox="1"/>
          <p:nvPr/>
        </p:nvSpPr>
        <p:spPr>
          <a:xfrm>
            <a:off x="6786695" y="524566"/>
            <a:ext cx="5624118" cy="3669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60000"/>
            </a:pPr>
            <a:endParaRPr lang="en-US" altLang="zh-CN" dirty="0"/>
          </a:p>
          <a:p>
            <a:pPr>
              <a:buSzPct val="60000"/>
            </a:pPr>
            <a:endParaRPr lang="en-US" altLang="zh-CN" dirty="0">
              <a:solidFill>
                <a:srgbClr val="FF0000"/>
              </a:solidFill>
            </a:endParaRPr>
          </a:p>
          <a:p>
            <a:pPr>
              <a:buSzPct val="60000"/>
            </a:pPr>
            <a:endParaRPr lang="zh-CN" altLang="en-US" dirty="0">
              <a:solidFill>
                <a:srgbClr val="FF0000"/>
              </a:solidFill>
            </a:endParaRPr>
          </a:p>
        </p:txBody>
      </p:sp>
      <p:sp>
        <p:nvSpPr>
          <p:cNvPr id="11" name="内容占位符 4"/>
          <p:cNvSpPr txBox="1"/>
          <p:nvPr/>
        </p:nvSpPr>
        <p:spPr>
          <a:xfrm>
            <a:off x="5830349" y="1149293"/>
            <a:ext cx="6328794" cy="521795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SzPct val="60000"/>
            </a:pPr>
            <a:r>
              <a:rPr lang="zh-CN" altLang="en-US" dirty="0">
                <a:solidFill>
                  <a:srgbClr val="FF0000"/>
                </a:solidFill>
              </a:rPr>
              <a:t>对输入层利用滑动窗口产生输入</a:t>
            </a:r>
            <a:endParaRPr lang="en-US" altLang="zh-CN" dirty="0">
              <a:solidFill>
                <a:srgbClr val="FF0000"/>
              </a:solidFill>
            </a:endParaRPr>
          </a:p>
          <a:p>
            <a:pPr marL="457200" lvl="1" indent="0">
              <a:lnSpc>
                <a:spcPct val="120000"/>
              </a:lnSpc>
              <a:buSzPct val="60000"/>
              <a:buNone/>
            </a:pPr>
            <a:r>
              <a:rPr lang="zh-CN" altLang="en-US" dirty="0"/>
              <a:t>将 </a:t>
            </a:r>
            <a:r>
              <a:rPr lang="en-US" altLang="zh-CN" dirty="0"/>
              <a:t>2</a:t>
            </a:r>
            <a:r>
              <a:rPr lang="zh-CN" altLang="en-US" dirty="0"/>
              <a:t>*</a:t>
            </a:r>
            <a:r>
              <a:rPr lang="en-US" altLang="zh-CN" dirty="0"/>
              <a:t>256</a:t>
            </a:r>
            <a:r>
              <a:rPr lang="zh-CN" altLang="en-US" dirty="0"/>
              <a:t>*</a:t>
            </a:r>
            <a:r>
              <a:rPr lang="en-US" altLang="zh-CN" dirty="0"/>
              <a:t>48</a:t>
            </a:r>
            <a:r>
              <a:rPr lang="zh-CN" altLang="en-US" dirty="0"/>
              <a:t>层进行窗口大小为</a:t>
            </a:r>
            <a:r>
              <a:rPr lang="en-US" altLang="zh-CN" dirty="0"/>
              <a:t>32</a:t>
            </a:r>
            <a:r>
              <a:rPr lang="zh-CN" altLang="en-US" dirty="0"/>
              <a:t>，步长为</a:t>
            </a:r>
            <a:r>
              <a:rPr lang="en-US" altLang="zh-CN" dirty="0"/>
              <a:t>8</a:t>
            </a:r>
            <a:r>
              <a:rPr lang="zh-CN" altLang="en-US" dirty="0"/>
              <a:t>的滑窗，产生的</a:t>
            </a:r>
            <a:r>
              <a:rPr lang="en-US" altLang="zh-CN" dirty="0"/>
              <a:t>3</a:t>
            </a:r>
            <a:r>
              <a:rPr lang="zh-CN" altLang="en-US" dirty="0"/>
              <a:t>个 </a:t>
            </a:r>
            <a:r>
              <a:rPr lang="en-US" altLang="zh-CN" dirty="0"/>
              <a:t>2</a:t>
            </a:r>
            <a:r>
              <a:rPr lang="zh-CN" altLang="en-US" dirty="0"/>
              <a:t>*</a:t>
            </a:r>
            <a:r>
              <a:rPr lang="en-US" altLang="zh-CN" dirty="0"/>
              <a:t>256</a:t>
            </a:r>
            <a:r>
              <a:rPr lang="zh-CN" altLang="en-US" dirty="0"/>
              <a:t>*</a:t>
            </a:r>
            <a:r>
              <a:rPr lang="en-US" altLang="zh-CN" dirty="0"/>
              <a:t>32</a:t>
            </a:r>
            <a:r>
              <a:rPr lang="zh-CN" altLang="en-US" dirty="0"/>
              <a:t>滑动窗口输入，分别单独作为后续神经网络部分的输入数据，这样可以产生由</a:t>
            </a:r>
            <a:r>
              <a:rPr lang="en-US" altLang="zh-CN" dirty="0"/>
              <a:t>3</a:t>
            </a:r>
            <a:r>
              <a:rPr lang="zh-CN" altLang="en-US" dirty="0"/>
              <a:t>个滑动窗口输入产生的</a:t>
            </a:r>
            <a:r>
              <a:rPr lang="en-US" altLang="zh-CN" dirty="0"/>
              <a:t>1</a:t>
            </a:r>
            <a:r>
              <a:rPr lang="zh-CN" altLang="en-US" dirty="0"/>
              <a:t>个时序，作为</a:t>
            </a:r>
            <a:r>
              <a:rPr lang="en-US" altLang="zh-CN" dirty="0"/>
              <a:t>transformer encoder</a:t>
            </a:r>
            <a:r>
              <a:rPr lang="zh-CN" altLang="en-US" dirty="0"/>
              <a:t>的</a:t>
            </a:r>
            <a:r>
              <a:rPr lang="en-US" altLang="zh-CN" dirty="0"/>
              <a:t>1</a:t>
            </a:r>
            <a:r>
              <a:rPr lang="zh-CN" altLang="en-US" dirty="0"/>
              <a:t>个时序输入</a:t>
            </a:r>
            <a:endParaRPr lang="en-US" altLang="zh-CN" dirty="0"/>
          </a:p>
          <a:p>
            <a:pPr>
              <a:lnSpc>
                <a:spcPct val="120000"/>
              </a:lnSpc>
              <a:buSzPct val="60000"/>
            </a:pPr>
            <a:r>
              <a:rPr lang="zh-CN" altLang="en-US" dirty="0">
                <a:solidFill>
                  <a:srgbClr val="FF0000"/>
                </a:solidFill>
              </a:rPr>
              <a:t>对每个滑动窗口产生输入进行卷积操作</a:t>
            </a:r>
            <a:endParaRPr lang="en-US" altLang="zh-CN" dirty="0">
              <a:solidFill>
                <a:srgbClr val="FF0000"/>
              </a:solidFill>
            </a:endParaRPr>
          </a:p>
          <a:p>
            <a:pPr lvl="1">
              <a:lnSpc>
                <a:spcPct val="120000"/>
              </a:lnSpc>
              <a:buSzPct val="70000"/>
              <a:buFont typeface="Wingdings" panose="05000000000000000000" pitchFamily="2" charset="2"/>
              <a:buChar char="p"/>
            </a:pPr>
            <a:r>
              <a:rPr lang="zh-CN" altLang="en-US" dirty="0"/>
              <a:t>将每个滑动窗口输入（</a:t>
            </a:r>
            <a:r>
              <a:rPr lang="en-US" altLang="zh-CN" dirty="0"/>
              <a:t>2</a:t>
            </a:r>
            <a:r>
              <a:rPr lang="zh-CN" altLang="en-US" dirty="0"/>
              <a:t>*</a:t>
            </a:r>
            <a:r>
              <a:rPr lang="en-US" altLang="zh-CN" dirty="0"/>
              <a:t>256</a:t>
            </a:r>
            <a:r>
              <a:rPr lang="zh-CN" altLang="en-US" dirty="0"/>
              <a:t>*</a:t>
            </a:r>
            <a:r>
              <a:rPr lang="en-US" altLang="zh-CN" dirty="0"/>
              <a:t>32</a:t>
            </a:r>
            <a:r>
              <a:rPr lang="zh-CN" altLang="en-US" dirty="0"/>
              <a:t>）分成</a:t>
            </a:r>
            <a:r>
              <a:rPr lang="en-US" altLang="zh-CN" dirty="0"/>
              <a:t>3</a:t>
            </a:r>
            <a:r>
              <a:rPr lang="zh-CN" altLang="en-US" dirty="0"/>
              <a:t>个分支，</a:t>
            </a:r>
            <a:r>
              <a:rPr lang="en-US" altLang="zh-CN" dirty="0"/>
              <a:t>3</a:t>
            </a:r>
            <a:r>
              <a:rPr lang="zh-CN" altLang="en-US" dirty="0"/>
              <a:t>个分支输入的大小分别为（</a:t>
            </a:r>
            <a:r>
              <a:rPr lang="en-US" altLang="zh-CN" dirty="0"/>
              <a:t>2</a:t>
            </a:r>
            <a:r>
              <a:rPr lang="zh-CN" altLang="en-US" dirty="0"/>
              <a:t>*</a:t>
            </a:r>
            <a:r>
              <a:rPr lang="en-US" altLang="zh-CN" dirty="0"/>
              <a:t>256</a:t>
            </a:r>
            <a:r>
              <a:rPr lang="zh-CN" altLang="en-US" dirty="0"/>
              <a:t>*</a:t>
            </a:r>
            <a:r>
              <a:rPr lang="en-US" altLang="zh-CN" dirty="0"/>
              <a:t>16</a:t>
            </a:r>
            <a:r>
              <a:rPr lang="zh-CN" altLang="en-US" dirty="0"/>
              <a:t>， </a:t>
            </a:r>
            <a:r>
              <a:rPr lang="en-US" altLang="zh-CN" dirty="0"/>
              <a:t>2</a:t>
            </a:r>
            <a:r>
              <a:rPr lang="zh-CN" altLang="en-US" dirty="0"/>
              <a:t>*</a:t>
            </a:r>
            <a:r>
              <a:rPr lang="en-US" altLang="zh-CN" dirty="0"/>
              <a:t>256</a:t>
            </a:r>
            <a:r>
              <a:rPr lang="zh-CN" altLang="en-US" dirty="0"/>
              <a:t>*</a:t>
            </a:r>
            <a:r>
              <a:rPr lang="en-US" altLang="zh-CN" dirty="0"/>
              <a:t>16</a:t>
            </a:r>
            <a:r>
              <a:rPr lang="zh-CN" altLang="en-US" dirty="0"/>
              <a:t>， </a:t>
            </a:r>
            <a:r>
              <a:rPr lang="en-US" altLang="zh-CN" dirty="0"/>
              <a:t>2</a:t>
            </a:r>
            <a:r>
              <a:rPr lang="zh-CN" altLang="en-US" dirty="0"/>
              <a:t>*</a:t>
            </a:r>
            <a:r>
              <a:rPr lang="en-US" altLang="zh-CN" dirty="0"/>
              <a:t>256</a:t>
            </a:r>
            <a:r>
              <a:rPr lang="zh-CN" altLang="en-US" dirty="0"/>
              <a:t>*</a:t>
            </a:r>
            <a:r>
              <a:rPr lang="en-US" altLang="zh-CN" dirty="0"/>
              <a:t>32</a:t>
            </a:r>
            <a:r>
              <a:rPr lang="zh-CN" altLang="en-US" dirty="0"/>
              <a:t>）。然后将每个分支输入送入卷积层</a:t>
            </a:r>
            <a:endParaRPr lang="en-US" altLang="zh-CN" dirty="0"/>
          </a:p>
          <a:p>
            <a:pPr lvl="1">
              <a:lnSpc>
                <a:spcPct val="120000"/>
              </a:lnSpc>
              <a:buSzPct val="70000"/>
              <a:buFont typeface="Wingdings" panose="05000000000000000000" pitchFamily="2" charset="2"/>
              <a:buChar char="p"/>
            </a:pPr>
            <a:r>
              <a:rPr lang="zh-CN" altLang="en-US" dirty="0"/>
              <a:t>卷积层使用的 </a:t>
            </a:r>
            <a:r>
              <a:rPr lang="en-US" altLang="zh-CN" dirty="0"/>
              <a:t>kernel size </a:t>
            </a:r>
            <a:r>
              <a:rPr lang="zh-CN" altLang="en-US" dirty="0"/>
              <a:t>是 </a:t>
            </a:r>
            <a:r>
              <a:rPr lang="en-US" altLang="zh-CN" dirty="0"/>
              <a:t>3 × 3</a:t>
            </a:r>
            <a:r>
              <a:rPr lang="zh-CN" altLang="en-US" dirty="0"/>
              <a:t>，并且使用了 </a:t>
            </a:r>
            <a:r>
              <a:rPr lang="en-US" altLang="zh-CN" dirty="0"/>
              <a:t>padding </a:t>
            </a:r>
            <a:r>
              <a:rPr lang="zh-CN" altLang="en-US" dirty="0"/>
              <a:t>来补零，一共三层 </a:t>
            </a:r>
          </a:p>
          <a:p>
            <a:pPr lvl="1">
              <a:lnSpc>
                <a:spcPct val="120000"/>
              </a:lnSpc>
              <a:buSzPct val="70000"/>
              <a:buFont typeface="Wingdings" panose="05000000000000000000" pitchFamily="2" charset="2"/>
              <a:buChar char="p"/>
            </a:pPr>
            <a:r>
              <a:rPr lang="zh-CN" altLang="en-US" dirty="0"/>
              <a:t>卷积层，使用的 </a:t>
            </a:r>
            <a:r>
              <a:rPr lang="en-US" altLang="zh-CN" dirty="0" err="1"/>
              <a:t>fifilter</a:t>
            </a:r>
            <a:r>
              <a:rPr lang="en-US" altLang="zh-CN" dirty="0"/>
              <a:t> </a:t>
            </a:r>
            <a:r>
              <a:rPr lang="zh-CN" altLang="en-US" dirty="0"/>
              <a:t>数目分别是 </a:t>
            </a:r>
            <a:r>
              <a:rPr lang="en-US" altLang="zh-CN" dirty="0"/>
              <a:t>16</a:t>
            </a:r>
            <a:r>
              <a:rPr lang="zh-CN" altLang="en-US" dirty="0"/>
              <a:t>，</a:t>
            </a:r>
            <a:r>
              <a:rPr lang="en-US" altLang="zh-CN" dirty="0"/>
              <a:t>32</a:t>
            </a:r>
            <a:r>
              <a:rPr lang="zh-CN" altLang="en-US" dirty="0"/>
              <a:t>，</a:t>
            </a:r>
            <a:r>
              <a:rPr lang="en-US" altLang="zh-CN" dirty="0"/>
              <a:t>16</a:t>
            </a:r>
            <a:r>
              <a:rPr lang="zh-CN" altLang="en-US" dirty="0"/>
              <a:t>，每层后面都有 </a:t>
            </a:r>
            <a:r>
              <a:rPr lang="en-US" altLang="zh-CN" dirty="0"/>
              <a:t>max pooling </a:t>
            </a:r>
            <a:r>
              <a:rPr lang="zh-CN" altLang="en-US" dirty="0"/>
              <a:t>层来 </a:t>
            </a:r>
          </a:p>
          <a:p>
            <a:pPr lvl="1">
              <a:lnSpc>
                <a:spcPct val="120000"/>
              </a:lnSpc>
              <a:buSzPct val="70000"/>
              <a:buFont typeface="Wingdings" panose="05000000000000000000" pitchFamily="2" charset="2"/>
              <a:buChar char="p"/>
            </a:pPr>
            <a:r>
              <a:rPr lang="zh-CN" altLang="en-US" dirty="0"/>
              <a:t>选取特征，并使用 </a:t>
            </a:r>
            <a:r>
              <a:rPr lang="en-US" altLang="zh-CN" dirty="0"/>
              <a:t>batch </a:t>
            </a:r>
            <a:r>
              <a:rPr lang="zh-CN" altLang="en-US" dirty="0"/>
              <a:t>归一化进行处理，然后进过激活函数，三个 </a:t>
            </a:r>
            <a:r>
              <a:rPr lang="en-US" altLang="zh-CN" dirty="0"/>
              <a:t>CNN </a:t>
            </a:r>
            <a:r>
              <a:rPr lang="zh-CN" altLang="en-US" dirty="0"/>
              <a:t>的末尾使用的激活函数是 </a:t>
            </a:r>
            <a:r>
              <a:rPr lang="en-US" altLang="zh-CN" dirty="0" err="1"/>
              <a:t>ReLU</a:t>
            </a:r>
            <a:r>
              <a:rPr lang="en-US" altLang="zh-CN" dirty="0"/>
              <a:t>(x -</a:t>
            </a:r>
            <a:r>
              <a:rPr lang="zh-CN" altLang="en-US" dirty="0"/>
              <a:t>∆</a:t>
            </a:r>
            <a:r>
              <a:rPr lang="en-US" altLang="zh-CN" dirty="0"/>
              <a:t>)</a:t>
            </a:r>
            <a:r>
              <a:rPr lang="zh-CN" altLang="en-US" dirty="0"/>
              <a:t>。</a:t>
            </a:r>
            <a:endParaRPr lang="en-US" altLang="zh-CN" dirty="0"/>
          </a:p>
          <a:p>
            <a:pPr lvl="1">
              <a:buSzPct val="60000"/>
            </a:pPr>
            <a:endParaRPr lang="en-US" altLang="zh-CN" dirty="0">
              <a:solidFill>
                <a:srgbClr val="FF0000"/>
              </a:solidFill>
            </a:endParaRPr>
          </a:p>
          <a:p>
            <a:pPr marL="457200" lvl="1" indent="0">
              <a:buSzPct val="60000"/>
              <a:buNone/>
            </a:pPr>
            <a:endParaRPr lang="en-US" altLang="zh-CN" dirty="0"/>
          </a:p>
          <a:p>
            <a:pPr marL="457200" lvl="1" indent="0">
              <a:buSzPct val="60000"/>
              <a:buNone/>
            </a:pPr>
            <a:endParaRPr lang="en-US" altLang="zh-CN" dirty="0"/>
          </a:p>
          <a:p>
            <a:pPr marL="457200" lvl="1" indent="0">
              <a:buSzPct val="60000"/>
              <a:buNone/>
            </a:pPr>
            <a:endParaRPr lang="en-US" altLang="zh-CN" dirty="0"/>
          </a:p>
          <a:p>
            <a:pPr>
              <a:buSzPct val="60000"/>
            </a:pPr>
            <a:endParaRPr lang="en-US" altLang="zh-CN" dirty="0">
              <a:solidFill>
                <a:srgbClr val="FF0000"/>
              </a:solidFill>
            </a:endParaRPr>
          </a:p>
          <a:p>
            <a:pPr>
              <a:buSzPct val="60000"/>
            </a:pPr>
            <a:endParaRPr lang="zh-CN" altLang="en-US" dirty="0">
              <a:solidFill>
                <a:srgbClr val="FF0000"/>
              </a:solidFill>
            </a:endParaRPr>
          </a:p>
        </p:txBody>
      </p:sp>
      <p:sp>
        <p:nvSpPr>
          <p:cNvPr id="3" name="灯片编号占位符 2"/>
          <p:cNvSpPr>
            <a:spLocks noGrp="1"/>
          </p:cNvSpPr>
          <p:nvPr>
            <p:ph type="sldNum" sz="quarter" idx="12"/>
          </p:nvPr>
        </p:nvSpPr>
        <p:spPr/>
        <p:txBody>
          <a:bodyPr/>
          <a:lstStyle/>
          <a:p>
            <a:fld id="{1A31FD3B-79AA-4CCD-8CD2-37825B07887B}" type="slidenum">
              <a:rPr lang="zh-CN" altLang="en-US" smtClean="0"/>
              <a:t>10</a:t>
            </a:fld>
            <a:endParaRPr lang="zh-CN" altLang="en-US"/>
          </a:p>
        </p:txBody>
      </p:sp>
      <p:pic>
        <p:nvPicPr>
          <p:cNvPr id="6" name="图片 5"/>
          <p:cNvPicPr>
            <a:picLocks noChangeAspect="1"/>
          </p:cNvPicPr>
          <p:nvPr/>
        </p:nvPicPr>
        <p:blipFill>
          <a:blip r:embed="rId2"/>
          <a:stretch>
            <a:fillRect/>
          </a:stretch>
        </p:blipFill>
        <p:spPr>
          <a:xfrm>
            <a:off x="334010" y="1220470"/>
            <a:ext cx="5314950" cy="4279265"/>
          </a:xfrm>
          <a:prstGeom prst="rect">
            <a:avLst/>
          </a:prstGeom>
        </p:spPr>
      </p:pic>
      <p:sp>
        <p:nvSpPr>
          <p:cNvPr id="8" name="文本框 179"/>
          <p:cNvSpPr txBox="1"/>
          <p:nvPr/>
        </p:nvSpPr>
        <p:spPr>
          <a:xfrm>
            <a:off x="621483" y="5879213"/>
            <a:ext cx="5030638" cy="341632"/>
          </a:xfrm>
          <a:prstGeom prst="rect">
            <a:avLst/>
          </a:prstGeom>
          <a:noFill/>
        </p:spPr>
        <p:txBody>
          <a:bodyPr vert="horz" wrap="square" lIns="91440" tIns="45720" rIns="91440" bIns="45720" rtlCol="0" anchor="t">
            <a:spAutoFit/>
          </a:bodyPr>
          <a:lstStyle>
            <a:defPPr>
              <a:defRPr lang="en-US"/>
            </a:defPPr>
            <a:lvl1pPr marL="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buClr>
                <a:schemeClr val="accent1"/>
              </a:buClr>
              <a:buNone/>
            </a:pPr>
            <a:r>
              <a:rPr lang="zh-CN" altLang="en-US" dirty="0"/>
              <a:t>神经网络整体架构</a:t>
            </a: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198" y="365125"/>
            <a:ext cx="10515600" cy="1325563"/>
          </a:xfrm>
        </p:spPr>
        <p:txBody>
          <a:bodyPr/>
          <a:lstStyle/>
          <a:p>
            <a:r>
              <a:rPr lang="zh-CN" altLang="en-US" sz="3600" b="1" kern="0" spc="-5" dirty="0">
                <a:solidFill>
                  <a:srgbClr val="00294D"/>
                </a:solidFill>
                <a:latin typeface="Calibri" panose="020F0502020204030204"/>
                <a:cs typeface="Calibri" panose="020F0502020204030204"/>
              </a:rPr>
              <a:t>神经网络部分</a:t>
            </a:r>
          </a:p>
        </p:txBody>
      </p:sp>
      <p:sp>
        <p:nvSpPr>
          <p:cNvPr id="10" name="内容占位符 4"/>
          <p:cNvSpPr txBox="1"/>
          <p:nvPr/>
        </p:nvSpPr>
        <p:spPr>
          <a:xfrm>
            <a:off x="6786695" y="524566"/>
            <a:ext cx="5624118" cy="3669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60000"/>
            </a:pPr>
            <a:endParaRPr lang="en-US" altLang="zh-CN" dirty="0"/>
          </a:p>
          <a:p>
            <a:pPr>
              <a:buSzPct val="60000"/>
            </a:pPr>
            <a:endParaRPr lang="en-US" altLang="zh-CN" dirty="0">
              <a:solidFill>
                <a:srgbClr val="FF0000"/>
              </a:solidFill>
            </a:endParaRPr>
          </a:p>
          <a:p>
            <a:pPr>
              <a:buSzPct val="60000"/>
            </a:pPr>
            <a:endParaRPr lang="zh-CN" altLang="en-US" dirty="0">
              <a:solidFill>
                <a:srgbClr val="FF0000"/>
              </a:solidFill>
            </a:endParaRPr>
          </a:p>
        </p:txBody>
      </p:sp>
      <p:sp>
        <p:nvSpPr>
          <p:cNvPr id="11" name="内容占位符 4"/>
          <p:cNvSpPr txBox="1"/>
          <p:nvPr/>
        </p:nvSpPr>
        <p:spPr>
          <a:xfrm>
            <a:off x="5830349" y="1149293"/>
            <a:ext cx="6328794" cy="47518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SzPct val="60000"/>
            </a:pPr>
            <a:r>
              <a:rPr lang="en-US" altLang="zh-CN" dirty="0">
                <a:solidFill>
                  <a:srgbClr val="FF0000"/>
                </a:solidFill>
              </a:rPr>
              <a:t>Transformer</a:t>
            </a:r>
            <a:r>
              <a:rPr lang="zh-CN" altLang="en-US" dirty="0">
                <a:solidFill>
                  <a:srgbClr val="FF0000"/>
                </a:solidFill>
              </a:rPr>
              <a:t>层</a:t>
            </a:r>
            <a:endParaRPr lang="en-US" altLang="zh-CN" dirty="0">
              <a:solidFill>
                <a:srgbClr val="FF0000"/>
              </a:solidFill>
            </a:endParaRPr>
          </a:p>
          <a:p>
            <a:pPr lvl="1">
              <a:lnSpc>
                <a:spcPct val="120000"/>
              </a:lnSpc>
              <a:buSzPct val="60000"/>
              <a:buFont typeface="Wingdings" panose="05000000000000000000" pitchFamily="2" charset="2"/>
              <a:buChar char="p"/>
            </a:pPr>
            <a:r>
              <a:rPr lang="en-US" altLang="zh-CN" dirty="0"/>
              <a:t>3</a:t>
            </a:r>
            <a:r>
              <a:rPr lang="zh-CN" altLang="en-US" dirty="0"/>
              <a:t>个滑动窗口输入卷积层后的</a:t>
            </a:r>
            <a:r>
              <a:rPr lang="en-US" altLang="zh-CN" dirty="0"/>
              <a:t>3</a:t>
            </a:r>
            <a:r>
              <a:rPr lang="zh-CN" altLang="en-US" dirty="0"/>
              <a:t>个时序输出作为一个序列作为</a:t>
            </a:r>
            <a:r>
              <a:rPr lang="en-US" altLang="zh-CN" dirty="0"/>
              <a:t>transformer</a:t>
            </a:r>
            <a:r>
              <a:rPr lang="zh-CN" altLang="en-US" dirty="0"/>
              <a:t>部分的输入</a:t>
            </a:r>
            <a:endParaRPr lang="en-US" altLang="zh-CN" dirty="0"/>
          </a:p>
          <a:p>
            <a:pPr lvl="1">
              <a:lnSpc>
                <a:spcPct val="120000"/>
              </a:lnSpc>
              <a:buSzPct val="60000"/>
              <a:buFont typeface="Wingdings" panose="05000000000000000000" pitchFamily="2" charset="2"/>
              <a:buChar char="p"/>
            </a:pPr>
            <a:r>
              <a:rPr lang="zh-CN" altLang="en-US" dirty="0"/>
              <a:t>其中每个时序输出是</a:t>
            </a:r>
            <a:r>
              <a:rPr lang="en-US" altLang="zh-CN" dirty="0"/>
              <a:t>3</a:t>
            </a:r>
            <a:r>
              <a:rPr lang="zh-CN" altLang="en-US" dirty="0"/>
              <a:t>个分支的结果</a:t>
            </a:r>
            <a:endParaRPr lang="en-US" altLang="zh-CN" dirty="0"/>
          </a:p>
          <a:p>
            <a:pPr lvl="1">
              <a:lnSpc>
                <a:spcPct val="120000"/>
              </a:lnSpc>
              <a:buSzPct val="60000"/>
              <a:buFont typeface="Wingdings" panose="05000000000000000000" pitchFamily="2" charset="2"/>
              <a:buChar char="p"/>
            </a:pPr>
            <a:r>
              <a:rPr lang="en-US" altLang="zh-CN" dirty="0"/>
              <a:t>Transformer</a:t>
            </a:r>
            <a:r>
              <a:rPr lang="zh-CN" altLang="en-US" dirty="0"/>
              <a:t>使用</a:t>
            </a:r>
            <a:r>
              <a:rPr lang="en-US" altLang="zh-CN" dirty="0"/>
              <a:t>8</a:t>
            </a:r>
            <a:r>
              <a:rPr lang="zh-CN" altLang="en-US" dirty="0"/>
              <a:t>个</a:t>
            </a:r>
            <a:r>
              <a:rPr lang="en-US" altLang="zh-CN" dirty="0"/>
              <a:t>head, </a:t>
            </a:r>
            <a:r>
              <a:rPr lang="zh-CN" altLang="en-US" dirty="0"/>
              <a:t>架构与</a:t>
            </a:r>
            <a:r>
              <a:rPr lang="en-US" altLang="zh-CN" dirty="0"/>
              <a:t>[1]</a:t>
            </a:r>
            <a:r>
              <a:rPr lang="zh-CN" altLang="en-US" dirty="0"/>
              <a:t>一致</a:t>
            </a:r>
            <a:endParaRPr lang="en-US" altLang="zh-CN" dirty="0"/>
          </a:p>
          <a:p>
            <a:pPr>
              <a:lnSpc>
                <a:spcPct val="120000"/>
              </a:lnSpc>
              <a:buSzPct val="60000"/>
            </a:pPr>
            <a:r>
              <a:rPr lang="en-US" altLang="zh-CN" dirty="0">
                <a:solidFill>
                  <a:srgbClr val="FF0000"/>
                </a:solidFill>
              </a:rPr>
              <a:t>FC</a:t>
            </a:r>
            <a:r>
              <a:rPr lang="zh-CN" altLang="en-US" dirty="0">
                <a:solidFill>
                  <a:srgbClr val="FF0000"/>
                </a:solidFill>
              </a:rPr>
              <a:t>层</a:t>
            </a:r>
            <a:endParaRPr lang="en-US" altLang="zh-CN" dirty="0">
              <a:solidFill>
                <a:srgbClr val="FF0000"/>
              </a:solidFill>
            </a:endParaRPr>
          </a:p>
          <a:p>
            <a:pPr lvl="1">
              <a:lnSpc>
                <a:spcPct val="120000"/>
              </a:lnSpc>
              <a:buSzPct val="70000"/>
              <a:buFont typeface="Wingdings" panose="05000000000000000000" pitchFamily="2" charset="2"/>
              <a:buChar char="p"/>
            </a:pPr>
            <a:r>
              <a:rPr lang="en-US" altLang="zh-CN" dirty="0"/>
              <a:t>FC</a:t>
            </a:r>
            <a:r>
              <a:rPr lang="zh-CN" altLang="en-US" dirty="0"/>
              <a:t>层的分类类别是我们分割和</a:t>
            </a:r>
            <a:r>
              <a:rPr lang="en-US" altLang="zh-CN" dirty="0"/>
              <a:t>label</a:t>
            </a:r>
            <a:r>
              <a:rPr lang="zh-CN" altLang="en-US" dirty="0"/>
              <a:t>的类别</a:t>
            </a:r>
            <a:endParaRPr lang="en-US" altLang="zh-CN" dirty="0">
              <a:solidFill>
                <a:srgbClr val="FF0000"/>
              </a:solidFill>
            </a:endParaRPr>
          </a:p>
          <a:p>
            <a:pPr marL="457200" lvl="1" indent="0">
              <a:buSzPct val="60000"/>
              <a:buNone/>
            </a:pPr>
            <a:endParaRPr lang="en-US" altLang="zh-CN" dirty="0"/>
          </a:p>
          <a:p>
            <a:pPr marL="457200" lvl="1" indent="0">
              <a:buSzPct val="60000"/>
              <a:buNone/>
            </a:pPr>
            <a:endParaRPr lang="en-US" altLang="zh-CN" dirty="0"/>
          </a:p>
          <a:p>
            <a:pPr marL="457200" lvl="1" indent="0">
              <a:buSzPct val="60000"/>
              <a:buNone/>
            </a:pPr>
            <a:endParaRPr lang="en-US" altLang="zh-CN" dirty="0"/>
          </a:p>
          <a:p>
            <a:pPr>
              <a:buSzPct val="60000"/>
            </a:pPr>
            <a:endParaRPr lang="en-US" altLang="zh-CN" dirty="0">
              <a:solidFill>
                <a:srgbClr val="FF0000"/>
              </a:solidFill>
            </a:endParaRPr>
          </a:p>
          <a:p>
            <a:pPr>
              <a:buSzPct val="60000"/>
            </a:pPr>
            <a:endParaRPr lang="zh-CN" altLang="en-US" dirty="0">
              <a:solidFill>
                <a:srgbClr val="FF0000"/>
              </a:solidFill>
            </a:endParaRPr>
          </a:p>
        </p:txBody>
      </p:sp>
      <p:sp>
        <p:nvSpPr>
          <p:cNvPr id="8" name="文本框 179"/>
          <p:cNvSpPr txBox="1"/>
          <p:nvPr/>
        </p:nvSpPr>
        <p:spPr>
          <a:xfrm>
            <a:off x="352338" y="6146352"/>
            <a:ext cx="10515600" cy="478155"/>
          </a:xfrm>
          <a:prstGeom prst="rect">
            <a:avLst/>
          </a:prstGeom>
          <a:noFill/>
        </p:spPr>
        <p:txBody>
          <a:bodyPr vert="horz" wrap="square" lIns="91440" tIns="45720" rIns="91440" bIns="45720" rtlCol="0" anchor="t">
            <a:spAutoFit/>
          </a:bodyPr>
          <a:lstStyle>
            <a:defPPr>
              <a:defRPr lang="en-US"/>
            </a:defPPr>
            <a:lvl1pPr marL="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buNone/>
            </a:pPr>
            <a:r>
              <a:rPr lang="en-US" altLang="zh-CN" sz="1400" dirty="0"/>
              <a:t>[1] Ashish Vaswani, Noam </a:t>
            </a:r>
            <a:r>
              <a:rPr lang="en-US" altLang="zh-CN" sz="1400" dirty="0" err="1"/>
              <a:t>Shazeer</a:t>
            </a:r>
            <a:r>
              <a:rPr lang="en-US" altLang="zh-CN" sz="1400" dirty="0"/>
              <a:t>, Niki Parmar, Jakob </a:t>
            </a:r>
            <a:r>
              <a:rPr lang="en-US" altLang="zh-CN" sz="1400" dirty="0" err="1"/>
              <a:t>Uszkoreit</a:t>
            </a:r>
            <a:r>
              <a:rPr lang="en-US" altLang="zh-CN" sz="1400" dirty="0"/>
              <a:t>, </a:t>
            </a:r>
            <a:r>
              <a:rPr lang="en-US" altLang="zh-CN" sz="1400" dirty="0" err="1"/>
              <a:t>Llion</a:t>
            </a:r>
            <a:r>
              <a:rPr lang="en-US" altLang="zh-CN" sz="1400" dirty="0"/>
              <a:t> Jones, Aidan N. Gomez, Lukasz Kaiser, and </a:t>
            </a:r>
            <a:r>
              <a:rPr lang="en-US" altLang="zh-CN" sz="1400" dirty="0" err="1"/>
              <a:t>Illia</a:t>
            </a:r>
            <a:r>
              <a:rPr lang="en-US" altLang="zh-CN" sz="1400" dirty="0"/>
              <a:t> </a:t>
            </a:r>
            <a:r>
              <a:rPr lang="en-US" altLang="zh-CN" sz="1400" dirty="0" err="1"/>
              <a:t>Polosukhin</a:t>
            </a:r>
            <a:r>
              <a:rPr lang="en-US" altLang="zh-CN" sz="1400" dirty="0"/>
              <a:t>. Attention is all you need, 2017.</a:t>
            </a:r>
          </a:p>
        </p:txBody>
      </p:sp>
      <p:sp>
        <p:nvSpPr>
          <p:cNvPr id="3" name="灯片编号占位符 2"/>
          <p:cNvSpPr>
            <a:spLocks noGrp="1"/>
          </p:cNvSpPr>
          <p:nvPr>
            <p:ph type="sldNum" sz="quarter" idx="12"/>
          </p:nvPr>
        </p:nvSpPr>
        <p:spPr/>
        <p:txBody>
          <a:bodyPr/>
          <a:lstStyle/>
          <a:p>
            <a:fld id="{1A31FD3B-79AA-4CCD-8CD2-37825B07887B}" type="slidenum">
              <a:rPr lang="zh-CN" altLang="en-US" smtClean="0"/>
              <a:t>11</a:t>
            </a:fld>
            <a:endParaRPr lang="zh-CN" altLang="en-US"/>
          </a:p>
        </p:txBody>
      </p:sp>
      <p:pic>
        <p:nvPicPr>
          <p:cNvPr id="6" name="图片 5"/>
          <p:cNvPicPr>
            <a:picLocks noChangeAspect="1"/>
          </p:cNvPicPr>
          <p:nvPr/>
        </p:nvPicPr>
        <p:blipFill>
          <a:blip r:embed="rId2"/>
          <a:stretch>
            <a:fillRect/>
          </a:stretch>
        </p:blipFill>
        <p:spPr>
          <a:xfrm>
            <a:off x="334010" y="1220470"/>
            <a:ext cx="5314950" cy="4279265"/>
          </a:xfrm>
          <a:prstGeom prst="rect">
            <a:avLst/>
          </a:prstGeom>
        </p:spPr>
      </p:pic>
      <p:sp>
        <p:nvSpPr>
          <p:cNvPr id="5" name="文本框 179"/>
          <p:cNvSpPr txBox="1"/>
          <p:nvPr/>
        </p:nvSpPr>
        <p:spPr>
          <a:xfrm>
            <a:off x="621483" y="5583938"/>
            <a:ext cx="5030638" cy="341632"/>
          </a:xfrm>
          <a:prstGeom prst="rect">
            <a:avLst/>
          </a:prstGeom>
          <a:noFill/>
        </p:spPr>
        <p:txBody>
          <a:bodyPr vert="horz" wrap="square" lIns="91440" tIns="45720" rIns="91440" bIns="45720" rtlCol="0" anchor="t">
            <a:spAutoFit/>
          </a:bodyPr>
          <a:lstStyle>
            <a:defPPr>
              <a:defRPr lang="en-US"/>
            </a:defPPr>
            <a:lvl1pPr marL="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buClr>
                <a:schemeClr val="accent1"/>
              </a:buClr>
              <a:buNone/>
            </a:pPr>
            <a:r>
              <a:rPr lang="zh-CN" altLang="en-US" dirty="0"/>
              <a:t>神经网络整体架构</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198" y="365125"/>
            <a:ext cx="10515600" cy="1325563"/>
          </a:xfrm>
        </p:spPr>
        <p:txBody>
          <a:bodyPr/>
          <a:lstStyle/>
          <a:p>
            <a:r>
              <a:rPr lang="zh-CN" altLang="en-US" sz="3600" b="1" kern="0" spc="-5" dirty="0">
                <a:solidFill>
                  <a:srgbClr val="00294D"/>
                </a:solidFill>
                <a:latin typeface="Calibri" panose="020F0502020204030204"/>
                <a:cs typeface="Calibri" panose="020F0502020204030204"/>
              </a:rPr>
              <a:t>训练数据的收集与打标签</a:t>
            </a:r>
          </a:p>
        </p:txBody>
      </p:sp>
      <p:sp>
        <p:nvSpPr>
          <p:cNvPr id="10" name="内容占位符 4"/>
          <p:cNvSpPr txBox="1"/>
          <p:nvPr/>
        </p:nvSpPr>
        <p:spPr>
          <a:xfrm>
            <a:off x="6786695" y="524566"/>
            <a:ext cx="5624118" cy="3669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60000"/>
            </a:pPr>
            <a:endParaRPr lang="en-US" altLang="zh-CN" dirty="0"/>
          </a:p>
          <a:p>
            <a:pPr>
              <a:buSzPct val="60000"/>
            </a:pPr>
            <a:endParaRPr lang="en-US" altLang="zh-CN" dirty="0">
              <a:solidFill>
                <a:srgbClr val="FF0000"/>
              </a:solidFill>
            </a:endParaRPr>
          </a:p>
          <a:p>
            <a:pPr>
              <a:buSzPct val="60000"/>
            </a:pPr>
            <a:endParaRPr lang="zh-CN" altLang="en-US" dirty="0">
              <a:solidFill>
                <a:srgbClr val="FF0000"/>
              </a:solidFill>
            </a:endParaRPr>
          </a:p>
        </p:txBody>
      </p:sp>
      <p:sp>
        <p:nvSpPr>
          <p:cNvPr id="4" name="内容占位符 3"/>
          <p:cNvSpPr>
            <a:spLocks noGrp="1"/>
          </p:cNvSpPr>
          <p:nvPr>
            <p:ph idx="1"/>
          </p:nvPr>
        </p:nvSpPr>
        <p:spPr/>
        <p:txBody>
          <a:bodyPr/>
          <a:lstStyle/>
          <a:p>
            <a:r>
              <a:rPr lang="zh-CN" altLang="en-US" dirty="0"/>
              <a:t>人机交互目标：我们想通过动作自然动作 </a:t>
            </a:r>
            <a:r>
              <a:rPr lang="en-US" altLang="zh-CN" dirty="0">
                <a:solidFill>
                  <a:srgbClr val="FF0000"/>
                </a:solidFill>
              </a:rPr>
              <a:t>1</a:t>
            </a:r>
            <a:r>
              <a:rPr lang="zh-CN" altLang="en-US" dirty="0">
                <a:solidFill>
                  <a:srgbClr val="FF0000"/>
                </a:solidFill>
              </a:rPr>
              <a:t>）往下挥手；</a:t>
            </a:r>
            <a:r>
              <a:rPr lang="en-US" altLang="zh-CN" dirty="0">
                <a:solidFill>
                  <a:srgbClr val="FF0000"/>
                </a:solidFill>
              </a:rPr>
              <a:t>2</a:t>
            </a:r>
            <a:r>
              <a:rPr lang="zh-CN" altLang="en-US" dirty="0">
                <a:solidFill>
                  <a:srgbClr val="FF0000"/>
                </a:solidFill>
              </a:rPr>
              <a:t>）往上挥手 </a:t>
            </a:r>
            <a:r>
              <a:rPr lang="en-US" altLang="zh-CN" dirty="0">
                <a:solidFill>
                  <a:srgbClr val="FF0000"/>
                </a:solidFill>
              </a:rPr>
              <a:t>3</a:t>
            </a:r>
            <a:r>
              <a:rPr lang="zh-CN" altLang="en-US" dirty="0">
                <a:solidFill>
                  <a:srgbClr val="FF0000"/>
                </a:solidFill>
              </a:rPr>
              <a:t>）拳头握紧</a:t>
            </a:r>
            <a:r>
              <a:rPr lang="zh-CN" altLang="en-US" dirty="0"/>
              <a:t>去实现不同的手机响应</a:t>
            </a:r>
            <a:endParaRPr lang="en-US" altLang="zh-CN" dirty="0"/>
          </a:p>
          <a:p>
            <a:r>
              <a:rPr lang="zh-CN" altLang="en-US" dirty="0"/>
              <a:t>数据的收集：我们让不同的人，自然的做了多组上述</a:t>
            </a:r>
            <a:r>
              <a:rPr lang="en-US" altLang="zh-CN" dirty="0"/>
              <a:t>3</a:t>
            </a:r>
            <a:r>
              <a:rPr lang="zh-CN" altLang="en-US" dirty="0"/>
              <a:t>个动作；做动作的同时麦克风和扬声器打开，用</a:t>
            </a:r>
            <a:r>
              <a:rPr lang="en-US" altLang="zh-CN" dirty="0"/>
              <a:t>48kHz</a:t>
            </a:r>
            <a:r>
              <a:rPr lang="zh-CN" altLang="en-US" dirty="0"/>
              <a:t>采集数据</a:t>
            </a:r>
            <a:endParaRPr lang="en-US" altLang="zh-CN" dirty="0"/>
          </a:p>
          <a:p>
            <a:r>
              <a:rPr lang="zh-CN" altLang="en-US" dirty="0"/>
              <a:t>数据的分割与打标签：考虑到自然做动作是很可能出现连续做某个动作的情况（比如连续往下挥手以便屏幕一直往下翻），这时手必然出现网上挥动这一复位动作，如果我们仅仅将</a:t>
            </a:r>
            <a:r>
              <a:rPr lang="en-US" altLang="zh-CN" dirty="0"/>
              <a:t>1</a:t>
            </a:r>
            <a:r>
              <a:rPr lang="zh-CN" altLang="en-US" dirty="0"/>
              <a:t>）往下挥手；</a:t>
            </a:r>
            <a:r>
              <a:rPr lang="en-US" altLang="zh-CN" dirty="0"/>
              <a:t>2</a:t>
            </a:r>
            <a:r>
              <a:rPr lang="zh-CN" altLang="en-US" dirty="0"/>
              <a:t>）往上挥手 </a:t>
            </a:r>
            <a:r>
              <a:rPr lang="en-US" altLang="zh-CN" dirty="0"/>
              <a:t>3</a:t>
            </a:r>
            <a:r>
              <a:rPr lang="zh-CN" altLang="en-US" dirty="0"/>
              <a:t>）拳头握紧作为类别；很显然，出现</a:t>
            </a:r>
            <a:r>
              <a:rPr lang="zh-CN" altLang="en-US" dirty="0">
                <a:solidFill>
                  <a:srgbClr val="FF0000"/>
                </a:solidFill>
              </a:rPr>
              <a:t>往上挥动这一复位动作</a:t>
            </a:r>
            <a:r>
              <a:rPr lang="zh-CN" altLang="en-US" dirty="0"/>
              <a:t>与</a:t>
            </a:r>
            <a:r>
              <a:rPr lang="en-US" altLang="zh-CN" dirty="0">
                <a:solidFill>
                  <a:srgbClr val="FF0000"/>
                </a:solidFill>
              </a:rPr>
              <a:t>2</a:t>
            </a:r>
            <a:r>
              <a:rPr lang="zh-CN" altLang="en-US" dirty="0">
                <a:solidFill>
                  <a:srgbClr val="FF0000"/>
                </a:solidFill>
              </a:rPr>
              <a:t>）往上挥手 </a:t>
            </a:r>
            <a:r>
              <a:rPr lang="zh-CN" altLang="en-US" dirty="0"/>
              <a:t>极易混淆。因为我们设计了新的手势类别</a:t>
            </a:r>
            <a:endParaRPr lang="en-US" altLang="zh-CN" dirty="0"/>
          </a:p>
          <a:p>
            <a:endParaRPr lang="en-US" altLang="zh-CN" dirty="0"/>
          </a:p>
          <a:p>
            <a:endParaRPr lang="zh-CN" altLang="en-US" dirty="0"/>
          </a:p>
        </p:txBody>
      </p:sp>
      <p:sp>
        <p:nvSpPr>
          <p:cNvPr id="5" name="灯片编号占位符 4"/>
          <p:cNvSpPr>
            <a:spLocks noGrp="1"/>
          </p:cNvSpPr>
          <p:nvPr>
            <p:ph type="sldNum" sz="quarter" idx="12"/>
          </p:nvPr>
        </p:nvSpPr>
        <p:spPr/>
        <p:txBody>
          <a:bodyPr/>
          <a:lstStyle/>
          <a:p>
            <a:fld id="{1A31FD3B-79AA-4CCD-8CD2-37825B07887B}" type="slidenum">
              <a:rPr lang="zh-CN" altLang="en-US" smtClean="0"/>
              <a:t>12</a:t>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198" y="365125"/>
            <a:ext cx="10515600" cy="1325563"/>
          </a:xfrm>
        </p:spPr>
        <p:txBody>
          <a:bodyPr/>
          <a:lstStyle/>
          <a:p>
            <a:r>
              <a:rPr lang="zh-CN" altLang="en-US" sz="3600" b="1" kern="0" spc="-5" dirty="0">
                <a:solidFill>
                  <a:srgbClr val="00294D"/>
                </a:solidFill>
                <a:latin typeface="Calibri" panose="020F0502020204030204"/>
                <a:cs typeface="Calibri" panose="020F0502020204030204"/>
              </a:rPr>
              <a:t>训练数据的收集与打标签</a:t>
            </a:r>
          </a:p>
        </p:txBody>
      </p:sp>
      <p:sp>
        <p:nvSpPr>
          <p:cNvPr id="10" name="内容占位符 4"/>
          <p:cNvSpPr txBox="1"/>
          <p:nvPr/>
        </p:nvSpPr>
        <p:spPr>
          <a:xfrm>
            <a:off x="6786695" y="524566"/>
            <a:ext cx="5624118" cy="3669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60000"/>
            </a:pPr>
            <a:endParaRPr lang="en-US" altLang="zh-CN" dirty="0"/>
          </a:p>
          <a:p>
            <a:pPr>
              <a:buSzPct val="60000"/>
            </a:pPr>
            <a:endParaRPr lang="en-US" altLang="zh-CN" dirty="0">
              <a:solidFill>
                <a:srgbClr val="FF0000"/>
              </a:solidFill>
            </a:endParaRPr>
          </a:p>
          <a:p>
            <a:pPr>
              <a:buSzPct val="60000"/>
            </a:pPr>
            <a:endParaRPr lang="zh-CN" altLang="en-US" dirty="0">
              <a:solidFill>
                <a:srgbClr val="FF0000"/>
              </a:solidFill>
            </a:endParaRPr>
          </a:p>
        </p:txBody>
      </p:sp>
      <p:sp>
        <p:nvSpPr>
          <p:cNvPr id="4" name="内容占位符 3"/>
          <p:cNvSpPr>
            <a:spLocks noGrp="1"/>
          </p:cNvSpPr>
          <p:nvPr>
            <p:ph idx="1"/>
          </p:nvPr>
        </p:nvSpPr>
        <p:spPr/>
        <p:txBody>
          <a:bodyPr/>
          <a:lstStyle/>
          <a:p>
            <a:r>
              <a:rPr lang="zh-CN" altLang="en-US" dirty="0"/>
              <a:t>数据的分割与打标签（续）：我们将</a:t>
            </a:r>
            <a:r>
              <a:rPr lang="en-US" altLang="zh-CN" dirty="0">
                <a:solidFill>
                  <a:srgbClr val="FF0000"/>
                </a:solidFill>
              </a:rPr>
              <a:t>1</a:t>
            </a:r>
            <a:r>
              <a:rPr lang="zh-CN" altLang="en-US" dirty="0">
                <a:solidFill>
                  <a:srgbClr val="FF0000"/>
                </a:solidFill>
              </a:rPr>
              <a:t>）往下挥手；</a:t>
            </a:r>
            <a:r>
              <a:rPr lang="en-US" altLang="zh-CN" dirty="0">
                <a:solidFill>
                  <a:srgbClr val="FF0000"/>
                </a:solidFill>
              </a:rPr>
              <a:t>2</a:t>
            </a:r>
            <a:r>
              <a:rPr lang="zh-CN" altLang="en-US" dirty="0">
                <a:solidFill>
                  <a:srgbClr val="FF0000"/>
                </a:solidFill>
              </a:rPr>
              <a:t>）往上挥手 </a:t>
            </a:r>
            <a:r>
              <a:rPr lang="en-US" altLang="zh-CN" dirty="0">
                <a:solidFill>
                  <a:srgbClr val="FF0000"/>
                </a:solidFill>
              </a:rPr>
              <a:t>3</a:t>
            </a:r>
            <a:r>
              <a:rPr lang="zh-CN" altLang="en-US" dirty="0">
                <a:solidFill>
                  <a:srgbClr val="FF0000"/>
                </a:solidFill>
              </a:rPr>
              <a:t>）拳头握紧</a:t>
            </a:r>
            <a:r>
              <a:rPr lang="zh-CN" altLang="en-US" dirty="0"/>
              <a:t>细粒度的分解为</a:t>
            </a:r>
            <a:r>
              <a:rPr lang="en-US" altLang="zh-CN" dirty="0">
                <a:solidFill>
                  <a:srgbClr val="FF0000"/>
                </a:solidFill>
              </a:rPr>
              <a:t>1)</a:t>
            </a:r>
            <a:r>
              <a:rPr lang="zh-CN" altLang="en-US" dirty="0">
                <a:solidFill>
                  <a:srgbClr val="FF0000"/>
                </a:solidFill>
              </a:rPr>
              <a:t>上翻，</a:t>
            </a:r>
            <a:r>
              <a:rPr lang="en-US" altLang="zh-CN" dirty="0">
                <a:solidFill>
                  <a:srgbClr val="FF0000"/>
                </a:solidFill>
              </a:rPr>
              <a:t>2)</a:t>
            </a:r>
            <a:r>
              <a:rPr lang="zh-CN" altLang="en-US" dirty="0">
                <a:solidFill>
                  <a:srgbClr val="FF0000"/>
                </a:solidFill>
              </a:rPr>
              <a:t>上翻回位，</a:t>
            </a:r>
            <a:r>
              <a:rPr lang="en-US" altLang="zh-CN" dirty="0">
                <a:solidFill>
                  <a:srgbClr val="FF0000"/>
                </a:solidFill>
              </a:rPr>
              <a:t>3)</a:t>
            </a:r>
            <a:r>
              <a:rPr lang="zh-CN" altLang="en-US" dirty="0">
                <a:solidFill>
                  <a:srgbClr val="FF0000"/>
                </a:solidFill>
              </a:rPr>
              <a:t>下翻，</a:t>
            </a:r>
            <a:r>
              <a:rPr lang="en-US" altLang="zh-CN" dirty="0">
                <a:solidFill>
                  <a:srgbClr val="FF0000"/>
                </a:solidFill>
              </a:rPr>
              <a:t>4)</a:t>
            </a:r>
            <a:r>
              <a:rPr lang="zh-CN" altLang="en-US" dirty="0">
                <a:solidFill>
                  <a:srgbClr val="FF0000"/>
                </a:solidFill>
              </a:rPr>
              <a:t>下翻回位，</a:t>
            </a:r>
            <a:r>
              <a:rPr lang="en-US" altLang="zh-CN" dirty="0">
                <a:solidFill>
                  <a:srgbClr val="FF0000"/>
                </a:solidFill>
              </a:rPr>
              <a:t>5)</a:t>
            </a:r>
            <a:r>
              <a:rPr lang="zh-CN" altLang="en-US" dirty="0">
                <a:solidFill>
                  <a:srgbClr val="FF0000"/>
                </a:solidFill>
              </a:rPr>
              <a:t>握拳，</a:t>
            </a:r>
            <a:r>
              <a:rPr lang="en-US" altLang="zh-CN" dirty="0">
                <a:solidFill>
                  <a:srgbClr val="FF0000"/>
                </a:solidFill>
              </a:rPr>
              <a:t>6)</a:t>
            </a:r>
            <a:r>
              <a:rPr lang="zh-CN" altLang="en-US" dirty="0">
                <a:solidFill>
                  <a:srgbClr val="FF0000"/>
                </a:solidFill>
              </a:rPr>
              <a:t>握拳回位</a:t>
            </a:r>
            <a:r>
              <a:rPr lang="zh-CN" altLang="en-US" dirty="0"/>
              <a:t>；此外还设计了</a:t>
            </a:r>
            <a:r>
              <a:rPr lang="en-US" altLang="zh-CN" dirty="0">
                <a:solidFill>
                  <a:srgbClr val="FF0000"/>
                </a:solidFill>
              </a:rPr>
              <a:t>7)</a:t>
            </a:r>
            <a:r>
              <a:rPr lang="zh-CN" altLang="en-US" dirty="0">
                <a:solidFill>
                  <a:srgbClr val="FF0000"/>
                </a:solidFill>
              </a:rPr>
              <a:t>静止</a:t>
            </a:r>
            <a:r>
              <a:rPr lang="zh-CN" altLang="en-US" dirty="0"/>
              <a:t>和</a:t>
            </a:r>
            <a:r>
              <a:rPr lang="en-US" altLang="zh-CN" dirty="0"/>
              <a:t>8</a:t>
            </a:r>
            <a:r>
              <a:rPr lang="en-US" altLang="zh-CN" dirty="0">
                <a:solidFill>
                  <a:srgbClr val="FF0000"/>
                </a:solidFill>
              </a:rPr>
              <a:t>)</a:t>
            </a:r>
            <a:r>
              <a:rPr lang="zh-CN" altLang="en-US" dirty="0">
                <a:solidFill>
                  <a:srgbClr val="FF0000"/>
                </a:solidFill>
              </a:rPr>
              <a:t>其他冗余动作</a:t>
            </a:r>
            <a:r>
              <a:rPr lang="zh-CN" altLang="en-US" dirty="0"/>
              <a:t>这</a:t>
            </a:r>
            <a:r>
              <a:rPr lang="en-US" altLang="zh-CN" dirty="0"/>
              <a:t>2</a:t>
            </a:r>
            <a:r>
              <a:rPr lang="zh-CN" altLang="en-US" dirty="0"/>
              <a:t>个类别；然后我们将收集到的训练数据分割成</a:t>
            </a:r>
            <a:r>
              <a:rPr lang="en-US" altLang="zh-CN" dirty="0"/>
              <a:t>20ms</a:t>
            </a:r>
            <a:r>
              <a:rPr lang="zh-CN" altLang="en-US" dirty="0"/>
              <a:t>的每帧并打上上述</a:t>
            </a:r>
            <a:r>
              <a:rPr lang="en-US" altLang="zh-CN" dirty="0"/>
              <a:t>8</a:t>
            </a:r>
            <a:r>
              <a:rPr lang="zh-CN" altLang="en-US" dirty="0"/>
              <a:t>类相应标签类别。</a:t>
            </a:r>
            <a:r>
              <a:rPr lang="zh-CN" altLang="en-US" dirty="0">
                <a:solidFill>
                  <a:srgbClr val="FF0000"/>
                </a:solidFill>
              </a:rPr>
              <a:t>因此，我们的</a:t>
            </a:r>
            <a:r>
              <a:rPr lang="en-US" altLang="zh-CN" dirty="0">
                <a:solidFill>
                  <a:srgbClr val="FF0000"/>
                </a:solidFill>
              </a:rPr>
              <a:t>FC</a:t>
            </a:r>
            <a:r>
              <a:rPr lang="zh-CN" altLang="en-US" dirty="0">
                <a:solidFill>
                  <a:srgbClr val="FF0000"/>
                </a:solidFill>
              </a:rPr>
              <a:t>的输出是</a:t>
            </a:r>
            <a:r>
              <a:rPr lang="en-US" altLang="zh-CN" dirty="0">
                <a:solidFill>
                  <a:srgbClr val="FF0000"/>
                </a:solidFill>
              </a:rPr>
              <a:t>8</a:t>
            </a:r>
            <a:r>
              <a:rPr lang="zh-CN" altLang="en-US" dirty="0">
                <a:solidFill>
                  <a:srgbClr val="FF0000"/>
                </a:solidFill>
              </a:rPr>
              <a:t>个类别，而不是</a:t>
            </a:r>
            <a:r>
              <a:rPr lang="en-US" altLang="zh-CN" dirty="0">
                <a:solidFill>
                  <a:srgbClr val="FF0000"/>
                </a:solidFill>
              </a:rPr>
              <a:t>3</a:t>
            </a:r>
            <a:r>
              <a:rPr lang="zh-CN" altLang="en-US" dirty="0">
                <a:solidFill>
                  <a:srgbClr val="FF0000"/>
                </a:solidFill>
              </a:rPr>
              <a:t>类自然动作</a:t>
            </a:r>
            <a:endParaRPr lang="en-US" altLang="zh-CN" dirty="0">
              <a:solidFill>
                <a:srgbClr val="FF0000"/>
              </a:solidFill>
            </a:endParaRPr>
          </a:p>
          <a:p>
            <a:endParaRPr lang="zh-CN" altLang="en-US" dirty="0"/>
          </a:p>
        </p:txBody>
      </p:sp>
      <p:sp>
        <p:nvSpPr>
          <p:cNvPr id="3" name="灯片编号占位符 2"/>
          <p:cNvSpPr>
            <a:spLocks noGrp="1"/>
          </p:cNvSpPr>
          <p:nvPr>
            <p:ph type="sldNum" sz="quarter" idx="12"/>
          </p:nvPr>
        </p:nvSpPr>
        <p:spPr/>
        <p:txBody>
          <a:bodyPr/>
          <a:lstStyle/>
          <a:p>
            <a:fld id="{1A31FD3B-79AA-4CCD-8CD2-37825B07887B}" type="slidenum">
              <a:rPr lang="zh-CN" altLang="en-US" smtClean="0"/>
              <a:t>13</a:t>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198" y="365125"/>
            <a:ext cx="10515600" cy="1325563"/>
          </a:xfrm>
        </p:spPr>
        <p:txBody>
          <a:bodyPr/>
          <a:lstStyle/>
          <a:p>
            <a:r>
              <a:rPr lang="zh-CN" altLang="en-US" sz="3600" b="1" kern="0" spc="-5" dirty="0">
                <a:solidFill>
                  <a:srgbClr val="00294D"/>
                </a:solidFill>
                <a:latin typeface="Calibri" panose="020F0502020204030204"/>
                <a:cs typeface="Calibri" panose="020F0502020204030204"/>
              </a:rPr>
              <a:t>神经网络的移动端部署</a:t>
            </a:r>
          </a:p>
        </p:txBody>
      </p:sp>
      <p:sp>
        <p:nvSpPr>
          <p:cNvPr id="10" name="内容占位符 4"/>
          <p:cNvSpPr txBox="1"/>
          <p:nvPr/>
        </p:nvSpPr>
        <p:spPr>
          <a:xfrm>
            <a:off x="6786695" y="524566"/>
            <a:ext cx="5624118" cy="3669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60000"/>
            </a:pPr>
            <a:endParaRPr lang="en-US" altLang="zh-CN" dirty="0"/>
          </a:p>
          <a:p>
            <a:pPr>
              <a:buSzPct val="60000"/>
            </a:pPr>
            <a:endParaRPr lang="en-US" altLang="zh-CN" dirty="0">
              <a:solidFill>
                <a:srgbClr val="FF0000"/>
              </a:solidFill>
            </a:endParaRPr>
          </a:p>
          <a:p>
            <a:pPr>
              <a:buSzPct val="60000"/>
            </a:pPr>
            <a:endParaRPr lang="zh-CN" altLang="en-US" dirty="0">
              <a:solidFill>
                <a:srgbClr val="FF0000"/>
              </a:solidFill>
            </a:endParaRPr>
          </a:p>
        </p:txBody>
      </p:sp>
      <p:sp>
        <p:nvSpPr>
          <p:cNvPr id="4" name="内容占位符 3"/>
          <p:cNvSpPr>
            <a:spLocks noGrp="1"/>
          </p:cNvSpPr>
          <p:nvPr>
            <p:ph idx="1"/>
          </p:nvPr>
        </p:nvSpPr>
        <p:spPr/>
        <p:txBody>
          <a:bodyPr/>
          <a:lstStyle/>
          <a:p>
            <a:r>
              <a:rPr lang="zh-CN" altLang="en-US" dirty="0"/>
              <a:t>本项目使用的是 </a:t>
            </a:r>
            <a:r>
              <a:rPr lang="en-US" altLang="zh-CN" dirty="0"/>
              <a:t>torch </a:t>
            </a:r>
            <a:r>
              <a:rPr lang="zh-CN" altLang="en-US" dirty="0"/>
              <a:t>搭建的神经网络，</a:t>
            </a:r>
            <a:r>
              <a:rPr lang="en-US" altLang="zh-CN" dirty="0"/>
              <a:t>torch </a:t>
            </a:r>
            <a:r>
              <a:rPr lang="zh-CN" altLang="en-US" dirty="0"/>
              <a:t>官方推荐的保存模型的方式是仅保留其参数部分，架构部分则是通过代码来写出。为了将其移植到安卓端运行，我们需要将模型转换成 </a:t>
            </a:r>
            <a:r>
              <a:rPr lang="en-US" altLang="zh-CN" dirty="0" err="1"/>
              <a:t>torch_script</a:t>
            </a:r>
            <a:r>
              <a:rPr lang="en-US" altLang="zh-CN" dirty="0"/>
              <a:t> </a:t>
            </a:r>
            <a:r>
              <a:rPr lang="zh-CN" altLang="en-US" dirty="0"/>
              <a:t>代码，然后才能够在 </a:t>
            </a:r>
            <a:r>
              <a:rPr lang="en-US" altLang="zh-CN" dirty="0"/>
              <a:t>java </a:t>
            </a:r>
            <a:r>
              <a:rPr lang="zh-CN" altLang="en-US" dirty="0"/>
              <a:t>端运行。</a:t>
            </a:r>
            <a:endParaRPr lang="en-US" altLang="zh-CN" dirty="0"/>
          </a:p>
          <a:p>
            <a:pPr marL="0" indent="0">
              <a:buNone/>
            </a:pPr>
            <a:r>
              <a:rPr lang="zh-CN" altLang="en-US" dirty="0"/>
              <a:t> </a:t>
            </a:r>
          </a:p>
        </p:txBody>
      </p:sp>
      <p:sp>
        <p:nvSpPr>
          <p:cNvPr id="3" name="灯片编号占位符 2"/>
          <p:cNvSpPr>
            <a:spLocks noGrp="1"/>
          </p:cNvSpPr>
          <p:nvPr>
            <p:ph type="sldNum" sz="quarter" idx="12"/>
          </p:nvPr>
        </p:nvSpPr>
        <p:spPr/>
        <p:txBody>
          <a:bodyPr/>
          <a:lstStyle/>
          <a:p>
            <a:fld id="{1A31FD3B-79AA-4CCD-8CD2-37825B07887B}" type="slidenum">
              <a:rPr lang="zh-CN" altLang="en-US" smtClean="0"/>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198" y="365125"/>
            <a:ext cx="10515600" cy="1325563"/>
          </a:xfrm>
        </p:spPr>
        <p:txBody>
          <a:bodyPr/>
          <a:lstStyle/>
          <a:p>
            <a:r>
              <a:rPr lang="zh-CN" altLang="en-US" sz="3600" b="1" kern="0" spc="-5" dirty="0">
                <a:solidFill>
                  <a:srgbClr val="00294D"/>
                </a:solidFill>
                <a:latin typeface="Calibri" panose="020F0502020204030204"/>
                <a:cs typeface="Calibri" panose="020F0502020204030204"/>
              </a:rPr>
              <a:t>移动端的推理（</a:t>
            </a:r>
            <a:r>
              <a:rPr lang="en-US" altLang="zh-CN" sz="3600" b="1" kern="0" spc="-5" dirty="0">
                <a:solidFill>
                  <a:srgbClr val="00294D"/>
                </a:solidFill>
                <a:latin typeface="Calibri" panose="020F0502020204030204"/>
                <a:cs typeface="Calibri" panose="020F0502020204030204"/>
              </a:rPr>
              <a:t>inference</a:t>
            </a:r>
            <a:r>
              <a:rPr lang="zh-CN" altLang="en-US" sz="3600" b="1" kern="0" spc="-5" dirty="0">
                <a:solidFill>
                  <a:srgbClr val="00294D"/>
                </a:solidFill>
                <a:latin typeface="Calibri" panose="020F0502020204030204"/>
                <a:cs typeface="Calibri" panose="020F0502020204030204"/>
              </a:rPr>
              <a:t>）</a:t>
            </a:r>
          </a:p>
        </p:txBody>
      </p:sp>
      <p:sp>
        <p:nvSpPr>
          <p:cNvPr id="10" name="内容占位符 4"/>
          <p:cNvSpPr txBox="1"/>
          <p:nvPr/>
        </p:nvSpPr>
        <p:spPr>
          <a:xfrm>
            <a:off x="6786695" y="524566"/>
            <a:ext cx="5624118" cy="3669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60000"/>
            </a:pPr>
            <a:endParaRPr lang="en-US" altLang="zh-CN" dirty="0"/>
          </a:p>
          <a:p>
            <a:pPr>
              <a:buSzPct val="60000"/>
            </a:pPr>
            <a:endParaRPr lang="en-US" altLang="zh-CN" dirty="0">
              <a:solidFill>
                <a:srgbClr val="FF0000"/>
              </a:solidFill>
            </a:endParaRPr>
          </a:p>
          <a:p>
            <a:pPr>
              <a:buSzPct val="60000"/>
            </a:pPr>
            <a:endParaRPr lang="zh-CN" altLang="en-US" dirty="0">
              <a:solidFill>
                <a:srgbClr val="FF0000"/>
              </a:solidFill>
            </a:endParaRPr>
          </a:p>
        </p:txBody>
      </p:sp>
      <p:sp>
        <p:nvSpPr>
          <p:cNvPr id="4" name="内容占位符 3"/>
          <p:cNvSpPr>
            <a:spLocks noGrp="1"/>
          </p:cNvSpPr>
          <p:nvPr>
            <p:ph idx="1"/>
          </p:nvPr>
        </p:nvSpPr>
        <p:spPr/>
        <p:txBody>
          <a:bodyPr/>
          <a:lstStyle/>
          <a:p>
            <a:r>
              <a:rPr lang="zh-CN" altLang="en-US" dirty="0"/>
              <a:t>打开收集的扬声器，麦克风实时的做动作。并将收集的数据以每次</a:t>
            </a:r>
            <a:r>
              <a:rPr lang="en-US" altLang="zh-CN" dirty="0"/>
              <a:t>2</a:t>
            </a:r>
            <a:r>
              <a:rPr lang="zh-CN" altLang="en-US" dirty="0"/>
              <a:t>*</a:t>
            </a:r>
            <a:r>
              <a:rPr lang="en-US" altLang="zh-CN" dirty="0"/>
              <a:t>256</a:t>
            </a:r>
            <a:r>
              <a:rPr lang="zh-CN" altLang="en-US" dirty="0"/>
              <a:t>*</a:t>
            </a:r>
            <a:r>
              <a:rPr lang="en-US" altLang="zh-CN" dirty="0"/>
              <a:t>48</a:t>
            </a:r>
            <a:r>
              <a:rPr lang="zh-CN" altLang="en-US" dirty="0"/>
              <a:t>的格式，每隔</a:t>
            </a:r>
            <a:r>
              <a:rPr lang="en-US" altLang="zh-CN" dirty="0"/>
              <a:t>20ms</a:t>
            </a:r>
            <a:r>
              <a:rPr lang="zh-CN" altLang="en-US" dirty="0"/>
              <a:t>（</a:t>
            </a:r>
            <a:r>
              <a:rPr lang="en-US" altLang="zh-CN" dirty="0"/>
              <a:t>1024</a:t>
            </a:r>
            <a:r>
              <a:rPr lang="zh-CN" altLang="en-US" dirty="0"/>
              <a:t>个点）的频率输入到部署在手机上的训练好的神经网络中，依次获得</a:t>
            </a:r>
            <a:r>
              <a:rPr lang="en-US" altLang="zh-CN" dirty="0"/>
              <a:t>FC</a:t>
            </a:r>
            <a:r>
              <a:rPr lang="zh-CN" altLang="en-US" dirty="0"/>
              <a:t>输出的手势类别分类</a:t>
            </a:r>
            <a:endParaRPr lang="en-US" altLang="zh-CN" dirty="0"/>
          </a:p>
          <a:p>
            <a:r>
              <a:rPr lang="zh-CN" altLang="en-US" dirty="0"/>
              <a:t>注：当前我们的系统处理一次</a:t>
            </a:r>
            <a:r>
              <a:rPr lang="en-US" altLang="zh-CN" dirty="0"/>
              <a:t>2</a:t>
            </a:r>
            <a:r>
              <a:rPr lang="zh-CN" altLang="en-US" dirty="0"/>
              <a:t>*</a:t>
            </a:r>
            <a:r>
              <a:rPr lang="en-US" altLang="zh-CN" dirty="0"/>
              <a:t>256</a:t>
            </a:r>
            <a:r>
              <a:rPr lang="zh-CN" altLang="en-US" dirty="0"/>
              <a:t>*</a:t>
            </a:r>
            <a:r>
              <a:rPr lang="en-US" altLang="zh-CN" dirty="0"/>
              <a:t>48</a:t>
            </a:r>
            <a:r>
              <a:rPr lang="zh-CN" altLang="en-US" dirty="0"/>
              <a:t>的格式需要</a:t>
            </a:r>
            <a:r>
              <a:rPr lang="en-US" altLang="zh-CN" dirty="0"/>
              <a:t>8s</a:t>
            </a:r>
            <a:r>
              <a:rPr lang="zh-CN" altLang="en-US" dirty="0"/>
              <a:t>才能得到当前神经网络模型的输出。显然，无法满足每隔</a:t>
            </a:r>
            <a:r>
              <a:rPr lang="en-US" altLang="zh-CN" dirty="0"/>
              <a:t>20ms</a:t>
            </a:r>
            <a:r>
              <a:rPr lang="zh-CN" altLang="en-US" dirty="0"/>
              <a:t>产生一个输出实时性的要求，因此，如果减少神经网络模型的</a:t>
            </a:r>
            <a:r>
              <a:rPr lang="en-US" altLang="zh-CN" dirty="0"/>
              <a:t>latency</a:t>
            </a:r>
            <a:r>
              <a:rPr lang="zh-CN" altLang="en-US" dirty="0"/>
              <a:t>可以是同学们考虑的方向。可以结合本课程讲述过的模型压缩方法自行设计</a:t>
            </a:r>
          </a:p>
        </p:txBody>
      </p:sp>
      <p:sp>
        <p:nvSpPr>
          <p:cNvPr id="3" name="灯片编号占位符 2"/>
          <p:cNvSpPr>
            <a:spLocks noGrp="1"/>
          </p:cNvSpPr>
          <p:nvPr>
            <p:ph type="sldNum" sz="quarter" idx="12"/>
          </p:nvPr>
        </p:nvSpPr>
        <p:spPr/>
        <p:txBody>
          <a:bodyPr/>
          <a:lstStyle/>
          <a:p>
            <a:fld id="{1A31FD3B-79AA-4CCD-8CD2-37825B07887B}" type="slidenum">
              <a:rPr lang="zh-CN" altLang="en-US" smtClean="0"/>
              <a:t>15</a:t>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198" y="365125"/>
            <a:ext cx="10515600" cy="1325563"/>
          </a:xfrm>
        </p:spPr>
        <p:txBody>
          <a:bodyPr/>
          <a:lstStyle/>
          <a:p>
            <a:r>
              <a:rPr lang="zh-CN" altLang="en-US" sz="3600" b="1" kern="0" spc="-5" dirty="0">
                <a:solidFill>
                  <a:srgbClr val="00294D"/>
                </a:solidFill>
                <a:latin typeface="Calibri" panose="020F0502020204030204"/>
                <a:cs typeface="Calibri" panose="020F0502020204030204"/>
              </a:rPr>
              <a:t>移动端人机交互的实现</a:t>
            </a:r>
          </a:p>
        </p:txBody>
      </p:sp>
      <p:sp>
        <p:nvSpPr>
          <p:cNvPr id="10" name="内容占位符 4"/>
          <p:cNvSpPr txBox="1"/>
          <p:nvPr/>
        </p:nvSpPr>
        <p:spPr>
          <a:xfrm>
            <a:off x="6786695" y="524566"/>
            <a:ext cx="5624118" cy="3669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60000"/>
            </a:pPr>
            <a:endParaRPr lang="en-US" altLang="zh-CN" dirty="0"/>
          </a:p>
          <a:p>
            <a:pPr>
              <a:buSzPct val="60000"/>
            </a:pPr>
            <a:endParaRPr lang="en-US" altLang="zh-CN" dirty="0">
              <a:solidFill>
                <a:srgbClr val="FF0000"/>
              </a:solidFill>
            </a:endParaRPr>
          </a:p>
          <a:p>
            <a:pPr>
              <a:buSzPct val="60000"/>
            </a:pPr>
            <a:endParaRPr lang="zh-CN" altLang="en-US" dirty="0">
              <a:solidFill>
                <a:srgbClr val="FF0000"/>
              </a:solidFill>
            </a:endParaRPr>
          </a:p>
        </p:txBody>
      </p:sp>
      <p:sp>
        <p:nvSpPr>
          <p:cNvPr id="4" name="内容占位符 3"/>
          <p:cNvSpPr>
            <a:spLocks noGrp="1"/>
          </p:cNvSpPr>
          <p:nvPr>
            <p:ph idx="1"/>
          </p:nvPr>
        </p:nvSpPr>
        <p:spPr/>
        <p:txBody>
          <a:bodyPr>
            <a:normAutofit lnSpcReduction="10000"/>
          </a:bodyPr>
          <a:lstStyle/>
          <a:p>
            <a:r>
              <a:rPr lang="zh-CN" altLang="en-US" dirty="0"/>
              <a:t>我们的目标：是我们想通过动作自然动作 </a:t>
            </a:r>
            <a:r>
              <a:rPr lang="en-US" altLang="zh-CN" dirty="0">
                <a:solidFill>
                  <a:srgbClr val="FF0000"/>
                </a:solidFill>
              </a:rPr>
              <a:t>1</a:t>
            </a:r>
            <a:r>
              <a:rPr lang="zh-CN" altLang="en-US" dirty="0">
                <a:solidFill>
                  <a:srgbClr val="FF0000"/>
                </a:solidFill>
              </a:rPr>
              <a:t>）往下挥手；</a:t>
            </a:r>
            <a:r>
              <a:rPr lang="en-US" altLang="zh-CN" dirty="0">
                <a:solidFill>
                  <a:srgbClr val="FF0000"/>
                </a:solidFill>
              </a:rPr>
              <a:t>2</a:t>
            </a:r>
            <a:r>
              <a:rPr lang="zh-CN" altLang="en-US" dirty="0">
                <a:solidFill>
                  <a:srgbClr val="FF0000"/>
                </a:solidFill>
              </a:rPr>
              <a:t>）往上挥手 </a:t>
            </a:r>
            <a:r>
              <a:rPr lang="en-US" altLang="zh-CN" dirty="0">
                <a:solidFill>
                  <a:srgbClr val="FF0000"/>
                </a:solidFill>
              </a:rPr>
              <a:t>3</a:t>
            </a:r>
            <a:r>
              <a:rPr lang="zh-CN" altLang="en-US" dirty="0">
                <a:solidFill>
                  <a:srgbClr val="FF0000"/>
                </a:solidFill>
              </a:rPr>
              <a:t>）拳头握紧</a:t>
            </a:r>
            <a:r>
              <a:rPr lang="zh-CN" altLang="en-US" dirty="0"/>
              <a:t>去实现不同的手机响应；因此我们要考虑如果将我们为了更好识别设计的细粒度动作分类，映射回此</a:t>
            </a:r>
            <a:r>
              <a:rPr lang="en-US" altLang="zh-CN" dirty="0"/>
              <a:t>3</a:t>
            </a:r>
            <a:r>
              <a:rPr lang="zh-CN" altLang="en-US" dirty="0"/>
              <a:t>类自然动作，并将某一自然动作映射成相应的机器响应。</a:t>
            </a:r>
            <a:endParaRPr lang="en-US" altLang="zh-CN" dirty="0"/>
          </a:p>
          <a:p>
            <a:r>
              <a:rPr lang="zh-CN" altLang="en-US" dirty="0"/>
              <a:t>实现方法：我们设计了一个以此</a:t>
            </a:r>
            <a:r>
              <a:rPr lang="en-US" altLang="zh-CN" dirty="0"/>
              <a:t>3</a:t>
            </a:r>
            <a:r>
              <a:rPr lang="zh-CN" altLang="en-US" dirty="0"/>
              <a:t>类动作作为状态的状态机：如果</a:t>
            </a:r>
            <a:r>
              <a:rPr lang="en-US" altLang="zh-CN" dirty="0"/>
              <a:t>FC</a:t>
            </a:r>
            <a:r>
              <a:rPr lang="zh-CN" altLang="en-US" dirty="0"/>
              <a:t>的前后类别输出从任意动作</a:t>
            </a:r>
            <a:r>
              <a:rPr lang="zh-CN" altLang="en-US" dirty="0">
                <a:solidFill>
                  <a:srgbClr val="FF0000"/>
                </a:solidFill>
              </a:rPr>
              <a:t>跳转</a:t>
            </a:r>
            <a:r>
              <a:rPr lang="zh-CN" altLang="en-US" dirty="0"/>
              <a:t>到我们设计动作的</a:t>
            </a:r>
            <a:r>
              <a:rPr lang="en-US" altLang="zh-CN" dirty="0">
                <a:solidFill>
                  <a:srgbClr val="FF0000"/>
                </a:solidFill>
              </a:rPr>
              <a:t>1</a:t>
            </a:r>
            <a:r>
              <a:rPr lang="zh-CN" altLang="en-US" dirty="0">
                <a:solidFill>
                  <a:srgbClr val="FF0000"/>
                </a:solidFill>
              </a:rPr>
              <a:t>）上翻 </a:t>
            </a:r>
            <a:r>
              <a:rPr lang="en-US" altLang="zh-CN" dirty="0">
                <a:solidFill>
                  <a:srgbClr val="FF0000"/>
                </a:solidFill>
              </a:rPr>
              <a:t>3</a:t>
            </a:r>
            <a:r>
              <a:rPr lang="zh-CN" altLang="en-US" dirty="0">
                <a:solidFill>
                  <a:srgbClr val="FF0000"/>
                </a:solidFill>
              </a:rPr>
              <a:t>）下翻 </a:t>
            </a:r>
            <a:r>
              <a:rPr lang="en-US" altLang="zh-CN" dirty="0">
                <a:solidFill>
                  <a:srgbClr val="FF0000"/>
                </a:solidFill>
              </a:rPr>
              <a:t>5</a:t>
            </a:r>
            <a:r>
              <a:rPr lang="zh-CN" altLang="en-US" dirty="0">
                <a:solidFill>
                  <a:srgbClr val="FF0000"/>
                </a:solidFill>
              </a:rPr>
              <a:t>）握拳</a:t>
            </a:r>
            <a:r>
              <a:rPr lang="zh-CN" altLang="en-US" dirty="0"/>
              <a:t>；则我们状态机分别跳转到</a:t>
            </a:r>
            <a:r>
              <a:rPr lang="en-US" altLang="zh-CN" dirty="0">
                <a:solidFill>
                  <a:srgbClr val="FF0000"/>
                </a:solidFill>
              </a:rPr>
              <a:t>1</a:t>
            </a:r>
            <a:r>
              <a:rPr lang="zh-CN" altLang="en-US" dirty="0">
                <a:solidFill>
                  <a:srgbClr val="FF0000"/>
                </a:solidFill>
              </a:rPr>
              <a:t>）往下挥手；</a:t>
            </a:r>
            <a:r>
              <a:rPr lang="en-US" altLang="zh-CN" dirty="0">
                <a:solidFill>
                  <a:srgbClr val="FF0000"/>
                </a:solidFill>
              </a:rPr>
              <a:t>2</a:t>
            </a:r>
            <a:r>
              <a:rPr lang="zh-CN" altLang="en-US" dirty="0">
                <a:solidFill>
                  <a:srgbClr val="FF0000"/>
                </a:solidFill>
              </a:rPr>
              <a:t>）往上挥手 </a:t>
            </a:r>
            <a:r>
              <a:rPr lang="en-US" altLang="zh-CN" dirty="0">
                <a:solidFill>
                  <a:srgbClr val="FF0000"/>
                </a:solidFill>
              </a:rPr>
              <a:t>3</a:t>
            </a:r>
            <a:r>
              <a:rPr lang="zh-CN" altLang="en-US" dirty="0">
                <a:solidFill>
                  <a:srgbClr val="FF0000"/>
                </a:solidFill>
              </a:rPr>
              <a:t>）拳头握紧。其余则状态不变。</a:t>
            </a:r>
            <a:r>
              <a:rPr lang="zh-CN" altLang="en-US" dirty="0"/>
              <a:t>如果</a:t>
            </a:r>
            <a:r>
              <a:rPr lang="zh-CN" altLang="en-US" dirty="0">
                <a:solidFill>
                  <a:srgbClr val="FF0000"/>
                </a:solidFill>
              </a:rPr>
              <a:t>每连续</a:t>
            </a:r>
            <a:r>
              <a:rPr lang="en-US" altLang="zh-CN" dirty="0">
                <a:solidFill>
                  <a:srgbClr val="FF0000"/>
                </a:solidFill>
              </a:rPr>
              <a:t>4</a:t>
            </a:r>
            <a:r>
              <a:rPr lang="zh-CN" altLang="en-US" dirty="0">
                <a:solidFill>
                  <a:srgbClr val="FF0000"/>
                </a:solidFill>
              </a:rPr>
              <a:t>个间隔时间（</a:t>
            </a:r>
            <a:r>
              <a:rPr lang="en-US" altLang="zh-CN" dirty="0">
                <a:solidFill>
                  <a:srgbClr val="FF0000"/>
                </a:solidFill>
              </a:rPr>
              <a:t>4</a:t>
            </a:r>
            <a:r>
              <a:rPr lang="zh-CN" altLang="en-US" dirty="0">
                <a:solidFill>
                  <a:srgbClr val="FF0000"/>
                </a:solidFill>
              </a:rPr>
              <a:t>*</a:t>
            </a:r>
            <a:r>
              <a:rPr lang="en-US" altLang="zh-CN" dirty="0">
                <a:solidFill>
                  <a:srgbClr val="FF0000"/>
                </a:solidFill>
              </a:rPr>
              <a:t>20ms</a:t>
            </a:r>
            <a:r>
              <a:rPr lang="zh-CN" altLang="en-US" dirty="0">
                <a:solidFill>
                  <a:srgbClr val="FF0000"/>
                </a:solidFill>
              </a:rPr>
              <a:t>）</a:t>
            </a:r>
            <a:r>
              <a:rPr lang="en-US" altLang="zh-CN" dirty="0">
                <a:solidFill>
                  <a:srgbClr val="FF0000"/>
                </a:solidFill>
              </a:rPr>
              <a:t>,</a:t>
            </a:r>
            <a:r>
              <a:rPr lang="zh-CN" altLang="en-US" dirty="0"/>
              <a:t>上述</a:t>
            </a:r>
            <a:r>
              <a:rPr lang="en-US" altLang="zh-CN" dirty="0"/>
              <a:t>1</a:t>
            </a:r>
            <a:r>
              <a:rPr lang="zh-CN" altLang="en-US" dirty="0"/>
              <a:t>）往下挥手；</a:t>
            </a:r>
            <a:r>
              <a:rPr lang="en-US" altLang="zh-CN" dirty="0"/>
              <a:t>2</a:t>
            </a:r>
            <a:r>
              <a:rPr lang="zh-CN" altLang="en-US" dirty="0"/>
              <a:t>）往上挥手 </a:t>
            </a:r>
            <a:r>
              <a:rPr lang="en-US" altLang="zh-CN" dirty="0"/>
              <a:t>3</a:t>
            </a:r>
            <a:r>
              <a:rPr lang="zh-CN" altLang="en-US" dirty="0"/>
              <a:t>）拳头握紧状态不变，我们则让机器响应依次响应操作，这样可以实现连续动作的识别。</a:t>
            </a:r>
          </a:p>
        </p:txBody>
      </p:sp>
      <p:sp>
        <p:nvSpPr>
          <p:cNvPr id="3" name="灯片编号占位符 2"/>
          <p:cNvSpPr>
            <a:spLocks noGrp="1"/>
          </p:cNvSpPr>
          <p:nvPr>
            <p:ph type="sldNum" sz="quarter" idx="12"/>
          </p:nvPr>
        </p:nvSpPr>
        <p:spPr/>
        <p:txBody>
          <a:bodyPr/>
          <a:lstStyle/>
          <a:p>
            <a:fld id="{1A31FD3B-79AA-4CCD-8CD2-37825B07887B}" type="slidenum">
              <a:rPr lang="zh-CN" altLang="en-US" smtClean="0"/>
              <a:t>16</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kern="0" spc="-5" dirty="0">
                <a:solidFill>
                  <a:srgbClr val="00294D"/>
                </a:solidFill>
                <a:latin typeface="Calibri" panose="020F0502020204030204"/>
                <a:cs typeface="Calibri" panose="020F0502020204030204"/>
              </a:rPr>
              <a:t>研究问题描述</a:t>
            </a:r>
          </a:p>
        </p:txBody>
      </p:sp>
      <p:pic>
        <p:nvPicPr>
          <p:cNvPr id="6" name="内容占位符 5"/>
          <p:cNvPicPr>
            <a:picLocks noGrp="1" noChangeAspect="1"/>
          </p:cNvPicPr>
          <p:nvPr>
            <p:ph idx="1"/>
          </p:nvPr>
        </p:nvPicPr>
        <p:blipFill>
          <a:blip r:embed="rId2"/>
          <a:stretch>
            <a:fillRect/>
          </a:stretch>
        </p:blipFill>
        <p:spPr>
          <a:xfrm>
            <a:off x="378455" y="1537695"/>
            <a:ext cx="5428571" cy="3353088"/>
          </a:xfrm>
          <a:prstGeom prst="rect">
            <a:avLst/>
          </a:prstGeom>
        </p:spPr>
      </p:pic>
      <p:sp>
        <p:nvSpPr>
          <p:cNvPr id="7" name="文本框 179"/>
          <p:cNvSpPr txBox="1"/>
          <p:nvPr/>
        </p:nvSpPr>
        <p:spPr>
          <a:xfrm>
            <a:off x="7117255" y="1436282"/>
            <a:ext cx="3863340" cy="3693319"/>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chemeClr val="accent1"/>
              </a:buClr>
              <a:buFont typeface="Wingdings" panose="05000000000000000000" pitchFamily="2" charset="2"/>
              <a:buChar char="p"/>
            </a:pPr>
            <a:r>
              <a:rPr lang="zh-CN" altLang="en-US" dirty="0"/>
              <a:t>利用手机的一个扬声器（</a:t>
            </a:r>
            <a:r>
              <a:rPr lang="en-US" altLang="zh-CN" dirty="0"/>
              <a:t>TX</a:t>
            </a:r>
            <a:r>
              <a:rPr lang="zh-CN" altLang="en-US" dirty="0"/>
              <a:t>）和</a:t>
            </a:r>
            <a:r>
              <a:rPr lang="en-US" altLang="zh-CN" dirty="0"/>
              <a:t>2</a:t>
            </a:r>
            <a:r>
              <a:rPr lang="zh-CN" altLang="en-US" dirty="0"/>
              <a:t>个麦克风（</a:t>
            </a:r>
            <a:r>
              <a:rPr lang="en-US" altLang="zh-CN" dirty="0"/>
              <a:t>RX</a:t>
            </a:r>
            <a:r>
              <a:rPr lang="zh-CN" altLang="en-US" dirty="0"/>
              <a:t>），手机可以视为一个超声通信系统</a:t>
            </a:r>
            <a:endParaRPr lang="en-US" altLang="zh-CN" dirty="0"/>
          </a:p>
          <a:p>
            <a:pPr marL="285750" indent="-285750">
              <a:buClr>
                <a:schemeClr val="accent1"/>
              </a:buClr>
              <a:buFont typeface="Wingdings" panose="05000000000000000000" pitchFamily="2" charset="2"/>
              <a:buChar char="p"/>
            </a:pPr>
            <a:endParaRPr lang="en-US" altLang="zh-CN" dirty="0"/>
          </a:p>
          <a:p>
            <a:pPr marL="285750" indent="-285750">
              <a:buClr>
                <a:schemeClr val="accent1"/>
              </a:buClr>
              <a:buFont typeface="Wingdings" panose="05000000000000000000" pitchFamily="2" charset="2"/>
              <a:buChar char="p"/>
            </a:pPr>
            <a:r>
              <a:rPr lang="zh-CN" altLang="en-US" dirty="0"/>
              <a:t>超声波信号有多条路径，除了直达路径之外（</a:t>
            </a:r>
            <a:r>
              <a:rPr lang="en-US" altLang="zh-CN" dirty="0" err="1"/>
              <a:t>LoS</a:t>
            </a:r>
            <a:r>
              <a:rPr lang="zh-CN" altLang="en-US" dirty="0"/>
              <a:t>）外，每条传播路径对应手机周围的一个发射物（</a:t>
            </a:r>
            <a:r>
              <a:rPr lang="en-US" altLang="zh-CN" dirty="0"/>
              <a:t>Reflector</a:t>
            </a:r>
            <a:r>
              <a:rPr lang="zh-CN" altLang="en-US" dirty="0"/>
              <a:t>）</a:t>
            </a:r>
            <a:endParaRPr lang="en-US" altLang="zh-CN" dirty="0"/>
          </a:p>
          <a:p>
            <a:pPr marL="285750" indent="-285750">
              <a:buClr>
                <a:schemeClr val="accent1"/>
              </a:buClr>
              <a:buFont typeface="Wingdings" panose="05000000000000000000" pitchFamily="2" charset="2"/>
              <a:buChar char="p"/>
            </a:pPr>
            <a:endParaRPr lang="en-US" altLang="zh-CN" dirty="0"/>
          </a:p>
          <a:p>
            <a:pPr marL="285750" indent="-285750">
              <a:buClr>
                <a:schemeClr val="accent1"/>
              </a:buClr>
              <a:buFont typeface="Wingdings" panose="05000000000000000000" pitchFamily="2" charset="2"/>
              <a:buChar char="p"/>
            </a:pPr>
            <a:r>
              <a:rPr lang="zh-CN" altLang="en-US" dirty="0"/>
              <a:t>目标：判定出与手相关的路径的超声波信号，利用信号处理，获取路径变换的信息，从而推断出手的动作</a:t>
            </a:r>
            <a:endParaRPr lang="en-US" altLang="zh-CN" dirty="0"/>
          </a:p>
        </p:txBody>
      </p:sp>
      <p:sp>
        <p:nvSpPr>
          <p:cNvPr id="8" name="灯片编号占位符 7"/>
          <p:cNvSpPr>
            <a:spLocks noGrp="1"/>
          </p:cNvSpPr>
          <p:nvPr>
            <p:ph type="sldNum" sz="quarter" idx="12"/>
          </p:nvPr>
        </p:nvSpPr>
        <p:spPr/>
        <p:txBody>
          <a:bodyPr/>
          <a:lstStyle/>
          <a:p>
            <a:fld id="{1A31FD3B-79AA-4CCD-8CD2-37825B07887B}" type="slidenum">
              <a:rPr lang="zh-CN" altLang="en-US" smtClean="0"/>
              <a:t>2</a:t>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kern="0" spc="-5" dirty="0">
                <a:solidFill>
                  <a:srgbClr val="00294D"/>
                </a:solidFill>
                <a:latin typeface="Calibri" panose="020F0502020204030204"/>
                <a:cs typeface="Calibri" panose="020F0502020204030204"/>
              </a:rPr>
              <a:t>系统框架</a:t>
            </a:r>
          </a:p>
        </p:txBody>
      </p:sp>
      <p:pic>
        <p:nvPicPr>
          <p:cNvPr id="5" name="图片 4"/>
          <p:cNvPicPr>
            <a:picLocks noChangeAspect="1"/>
          </p:cNvPicPr>
          <p:nvPr/>
        </p:nvPicPr>
        <p:blipFill>
          <a:blip r:embed="rId2"/>
          <a:stretch>
            <a:fillRect/>
          </a:stretch>
        </p:blipFill>
        <p:spPr>
          <a:xfrm>
            <a:off x="351003" y="1342061"/>
            <a:ext cx="5219287" cy="4022733"/>
          </a:xfrm>
          <a:prstGeom prst="rect">
            <a:avLst/>
          </a:prstGeom>
        </p:spPr>
      </p:pic>
      <p:sp>
        <p:nvSpPr>
          <p:cNvPr id="6" name="文本框 179"/>
          <p:cNvSpPr txBox="1">
            <a:spLocks noGrp="1"/>
          </p:cNvSpPr>
          <p:nvPr>
            <p:ph idx="1"/>
          </p:nvPr>
        </p:nvSpPr>
        <p:spPr>
          <a:xfrm>
            <a:off x="7306810" y="2529297"/>
            <a:ext cx="4046989" cy="1467068"/>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Clr>
                <a:schemeClr val="accent1"/>
              </a:buClr>
              <a:buFont typeface="Wingdings" panose="05000000000000000000" pitchFamily="2" charset="2"/>
              <a:buChar char="p"/>
            </a:pPr>
            <a:r>
              <a:rPr lang="zh-CN" altLang="en-US" dirty="0"/>
              <a:t>发射通路：</a:t>
            </a:r>
            <a:r>
              <a:rPr lang="en-US" altLang="zh-CN" dirty="0"/>
              <a:t>1</a:t>
            </a:r>
            <a:r>
              <a:rPr lang="zh-CN" altLang="en-US" dirty="0"/>
              <a:t>）调制信号的设计 </a:t>
            </a:r>
            <a:r>
              <a:rPr lang="en-US" altLang="zh-CN" dirty="0"/>
              <a:t>2</a:t>
            </a:r>
            <a:r>
              <a:rPr lang="zh-CN" altLang="en-US" dirty="0"/>
              <a:t>）发射机的设计</a:t>
            </a:r>
            <a:endParaRPr lang="en-US" altLang="zh-CN" dirty="0"/>
          </a:p>
          <a:p>
            <a:pPr marL="285750" indent="-285750">
              <a:buClr>
                <a:schemeClr val="accent1"/>
              </a:buClr>
              <a:buFont typeface="Wingdings" panose="05000000000000000000" pitchFamily="2" charset="2"/>
              <a:buChar char="p"/>
            </a:pPr>
            <a:r>
              <a:rPr lang="zh-CN" altLang="en-US" dirty="0"/>
              <a:t>接收通路：</a:t>
            </a:r>
            <a:r>
              <a:rPr lang="en-US" altLang="zh-CN" dirty="0"/>
              <a:t>1</a:t>
            </a:r>
            <a:r>
              <a:rPr lang="zh-CN" altLang="en-US" dirty="0"/>
              <a:t>）信号的接收与与手相关的路径的分离 </a:t>
            </a:r>
            <a:r>
              <a:rPr lang="en-US" altLang="zh-CN" dirty="0"/>
              <a:t>2</a:t>
            </a:r>
            <a:r>
              <a:rPr lang="zh-CN" altLang="en-US" dirty="0"/>
              <a:t>）神经网络的设计</a:t>
            </a:r>
          </a:p>
        </p:txBody>
      </p:sp>
      <p:sp>
        <p:nvSpPr>
          <p:cNvPr id="4" name="灯片编号占位符 3"/>
          <p:cNvSpPr>
            <a:spLocks noGrp="1"/>
          </p:cNvSpPr>
          <p:nvPr>
            <p:ph type="sldNum" sz="quarter" idx="12"/>
          </p:nvPr>
        </p:nvSpPr>
        <p:spPr/>
        <p:txBody>
          <a:bodyPr/>
          <a:lstStyle/>
          <a:p>
            <a:fld id="{1A31FD3B-79AA-4CCD-8CD2-37825B07887B}" type="slidenum">
              <a:rPr lang="zh-CN" altLang="en-US" smtClean="0"/>
              <a:t>3</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kern="0" spc="-5" dirty="0">
                <a:solidFill>
                  <a:srgbClr val="00294D"/>
                </a:solidFill>
                <a:latin typeface="Calibri" panose="020F0502020204030204"/>
                <a:cs typeface="Calibri" panose="020F0502020204030204"/>
              </a:rPr>
              <a:t>调制信号的设计</a:t>
            </a:r>
          </a:p>
        </p:txBody>
      </p:sp>
      <p:sp>
        <p:nvSpPr>
          <p:cNvPr id="4" name="内容占位符 3"/>
          <p:cNvSpPr>
            <a:spLocks noGrp="1"/>
          </p:cNvSpPr>
          <p:nvPr>
            <p:ph idx="1"/>
          </p:nvPr>
        </p:nvSpPr>
        <p:spPr/>
        <p:txBody>
          <a:bodyPr/>
          <a:lstStyle/>
          <a:p>
            <a:pPr marL="0" indent="0">
              <a:buNone/>
            </a:pPr>
            <a:r>
              <a:rPr lang="en-US" altLang="zh-CN" dirty="0"/>
              <a:t>ZC</a:t>
            </a:r>
            <a:r>
              <a:rPr lang="zh-CN" altLang="en-US" dirty="0"/>
              <a:t>（</a:t>
            </a:r>
            <a:r>
              <a:rPr lang="en-US" altLang="zh-CN" dirty="0" err="1"/>
              <a:t>Zadoff</a:t>
            </a:r>
            <a:r>
              <a:rPr lang="en-US" altLang="zh-CN" dirty="0"/>
              <a:t>-Chu</a:t>
            </a:r>
            <a:r>
              <a:rPr lang="zh-CN" altLang="en-US" dirty="0"/>
              <a:t>）序列的数学形式：</a:t>
            </a:r>
            <a:endParaRPr lang="en-US" altLang="zh-CN" dirty="0"/>
          </a:p>
          <a:p>
            <a:pPr marL="0" indent="0">
              <a:buNone/>
            </a:pPr>
            <a:endParaRPr lang="zh-CN" altLang="en-US" dirty="0"/>
          </a:p>
        </p:txBody>
      </p:sp>
      <p:pic>
        <p:nvPicPr>
          <p:cNvPr id="7" name="图片 6"/>
          <p:cNvPicPr>
            <a:picLocks noChangeAspect="1"/>
          </p:cNvPicPr>
          <p:nvPr/>
        </p:nvPicPr>
        <p:blipFill>
          <a:blip r:embed="rId2"/>
          <a:stretch>
            <a:fillRect/>
          </a:stretch>
        </p:blipFill>
        <p:spPr>
          <a:xfrm>
            <a:off x="3334095" y="2179961"/>
            <a:ext cx="4417333" cy="1249039"/>
          </a:xfrm>
          <a:prstGeom prst="rect">
            <a:avLst/>
          </a:prstGeom>
        </p:spPr>
      </p:pic>
      <p:pic>
        <p:nvPicPr>
          <p:cNvPr id="8" name="图片 7"/>
          <p:cNvPicPr>
            <a:picLocks noChangeAspect="1"/>
          </p:cNvPicPr>
          <p:nvPr/>
        </p:nvPicPr>
        <p:blipFill>
          <a:blip r:embed="rId3"/>
          <a:stretch>
            <a:fillRect/>
          </a:stretch>
        </p:blipFill>
        <p:spPr>
          <a:xfrm>
            <a:off x="2650119" y="3210364"/>
            <a:ext cx="5671759" cy="3101536"/>
          </a:xfrm>
          <a:prstGeom prst="rect">
            <a:avLst/>
          </a:prstGeom>
        </p:spPr>
      </p:pic>
      <p:sp>
        <p:nvSpPr>
          <p:cNvPr id="9" name="灯片编号占位符 8"/>
          <p:cNvSpPr>
            <a:spLocks noGrp="1"/>
          </p:cNvSpPr>
          <p:nvPr>
            <p:ph type="sldNum" sz="quarter" idx="12"/>
          </p:nvPr>
        </p:nvSpPr>
        <p:spPr/>
        <p:txBody>
          <a:bodyPr/>
          <a:lstStyle/>
          <a:p>
            <a:fld id="{1A31FD3B-79AA-4CCD-8CD2-37825B07887B}" type="slidenum">
              <a:rPr lang="zh-CN" altLang="en-US" smtClean="0"/>
              <a:t>4</a:t>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198" y="365125"/>
            <a:ext cx="10515600" cy="1325563"/>
          </a:xfrm>
        </p:spPr>
        <p:txBody>
          <a:bodyPr/>
          <a:lstStyle/>
          <a:p>
            <a:r>
              <a:rPr lang="zh-CN" altLang="en-US" sz="3600" b="1" kern="0" spc="-5" dirty="0">
                <a:solidFill>
                  <a:srgbClr val="00294D"/>
                </a:solidFill>
                <a:latin typeface="Calibri" panose="020F0502020204030204"/>
                <a:cs typeface="Calibri" panose="020F0502020204030204"/>
              </a:rPr>
              <a:t>发射机的设计</a:t>
            </a:r>
          </a:p>
        </p:txBody>
      </p:sp>
      <p:pic>
        <p:nvPicPr>
          <p:cNvPr id="6" name="图片 5"/>
          <p:cNvPicPr>
            <a:picLocks noChangeAspect="1"/>
          </p:cNvPicPr>
          <p:nvPr/>
        </p:nvPicPr>
        <p:blipFill>
          <a:blip r:embed="rId2"/>
          <a:stretch>
            <a:fillRect/>
          </a:stretch>
        </p:blipFill>
        <p:spPr>
          <a:xfrm>
            <a:off x="1448202" y="1362630"/>
            <a:ext cx="7780952" cy="2333333"/>
          </a:xfrm>
          <a:prstGeom prst="rect">
            <a:avLst/>
          </a:prstGeom>
        </p:spPr>
      </p:pic>
      <p:sp>
        <p:nvSpPr>
          <p:cNvPr id="9" name="文本框 179"/>
          <p:cNvSpPr txBox="1">
            <a:spLocks noGrp="1"/>
          </p:cNvSpPr>
          <p:nvPr>
            <p:ph idx="1"/>
          </p:nvPr>
        </p:nvSpPr>
        <p:spPr>
          <a:xfrm>
            <a:off x="1937857" y="3972203"/>
            <a:ext cx="6333688" cy="2229328"/>
          </a:xfrm>
          <a:prstGeom prst="rect">
            <a:avLst/>
          </a:prstGeom>
          <a:noFill/>
        </p:spPr>
        <p:txBody>
          <a:bodyPr wrap="square"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chemeClr val="accent1"/>
              </a:buClr>
              <a:buFont typeface="+mj-lt"/>
              <a:buAutoNum type="arabicPeriod"/>
            </a:pPr>
            <a:r>
              <a:rPr lang="en-US" altLang="zh-CN" dirty="0"/>
              <a:t>ZC</a:t>
            </a:r>
            <a:r>
              <a:rPr lang="zh-CN" altLang="en-US" dirty="0"/>
              <a:t>序列：长度</a:t>
            </a:r>
            <a:r>
              <a:rPr lang="en-US" altLang="zh-CN" dirty="0" err="1"/>
              <a:t>Nzc</a:t>
            </a:r>
            <a:r>
              <a:rPr lang="zh-CN" altLang="en-US" dirty="0"/>
              <a:t>为</a:t>
            </a:r>
            <a:r>
              <a:rPr lang="en-US" altLang="zh-CN" dirty="0"/>
              <a:t>127</a:t>
            </a:r>
            <a:r>
              <a:rPr lang="zh-CN" altLang="en-US" dirty="0"/>
              <a:t>，</a:t>
            </a:r>
            <a:r>
              <a:rPr lang="en-US" altLang="zh-CN" dirty="0"/>
              <a:t>u=1; </a:t>
            </a:r>
          </a:p>
          <a:p>
            <a:pPr marL="342900" indent="-342900">
              <a:buClr>
                <a:schemeClr val="accent1"/>
              </a:buClr>
              <a:buFont typeface="+mj-lt"/>
              <a:buAutoNum type="arabicPeriod"/>
            </a:pPr>
            <a:r>
              <a:rPr lang="zh-CN" altLang="en-US" dirty="0"/>
              <a:t>用</a:t>
            </a:r>
            <a:r>
              <a:rPr lang="en-US" altLang="zh-CN" dirty="0"/>
              <a:t>FFT</a:t>
            </a:r>
            <a:r>
              <a:rPr lang="zh-CN" altLang="en-US" dirty="0"/>
              <a:t>转换到频域</a:t>
            </a:r>
            <a:endParaRPr lang="en-US" altLang="zh-CN" dirty="0"/>
          </a:p>
          <a:p>
            <a:pPr marL="342900" indent="-342900">
              <a:buClr>
                <a:schemeClr val="accent1"/>
              </a:buClr>
              <a:buFont typeface="+mj-lt"/>
              <a:buAutoNum type="arabicPeriod"/>
            </a:pPr>
            <a:r>
              <a:rPr lang="zh-CN" altLang="en-US" dirty="0"/>
              <a:t>过采样到信号周期长度</a:t>
            </a:r>
            <a:r>
              <a:rPr lang="en-US" altLang="zh-CN" dirty="0"/>
              <a:t>L=1024</a:t>
            </a:r>
          </a:p>
          <a:p>
            <a:pPr marL="342900" indent="-342900">
              <a:buClr>
                <a:schemeClr val="accent1"/>
              </a:buClr>
              <a:buFont typeface="+mj-lt"/>
              <a:buAutoNum type="arabicPeriod"/>
            </a:pPr>
            <a:r>
              <a:rPr lang="zh-CN" altLang="en-US" dirty="0"/>
              <a:t>用</a:t>
            </a:r>
            <a:r>
              <a:rPr lang="en-US" altLang="zh-CN" dirty="0"/>
              <a:t>IFFT</a:t>
            </a:r>
            <a:r>
              <a:rPr lang="zh-CN" altLang="en-US" dirty="0"/>
              <a:t>转换到频域</a:t>
            </a:r>
            <a:endParaRPr lang="en-US" altLang="zh-CN" dirty="0"/>
          </a:p>
          <a:p>
            <a:pPr marL="342900" indent="-342900">
              <a:buClr>
                <a:schemeClr val="accent1"/>
              </a:buClr>
              <a:buFont typeface="+mj-lt"/>
              <a:buAutoNum type="arabicPeriod"/>
            </a:pPr>
            <a:r>
              <a:rPr lang="zh-CN" altLang="en-US" dirty="0"/>
              <a:t>载波到中心频率</a:t>
            </a:r>
            <a:r>
              <a:rPr lang="en-US" altLang="zh-CN" dirty="0"/>
              <a:t>18.75kHz</a:t>
            </a:r>
          </a:p>
          <a:p>
            <a:pPr marL="342900" indent="-342900">
              <a:buClr>
                <a:schemeClr val="accent1"/>
              </a:buClr>
              <a:buFont typeface="+mj-lt"/>
              <a:buAutoNum type="arabicPeriod"/>
            </a:pPr>
            <a:r>
              <a:rPr lang="zh-CN" altLang="en-US" dirty="0"/>
              <a:t>通过扬声器循环播放这段长度</a:t>
            </a:r>
            <a:r>
              <a:rPr lang="en-US" altLang="zh-CN" dirty="0"/>
              <a:t>L</a:t>
            </a:r>
            <a:r>
              <a:rPr lang="zh-CN" altLang="en-US" dirty="0"/>
              <a:t>的信号</a:t>
            </a:r>
          </a:p>
        </p:txBody>
      </p:sp>
      <p:sp>
        <p:nvSpPr>
          <p:cNvPr id="10" name="灯片编号占位符 9"/>
          <p:cNvSpPr>
            <a:spLocks noGrp="1"/>
          </p:cNvSpPr>
          <p:nvPr>
            <p:ph type="sldNum" sz="quarter" idx="12"/>
          </p:nvPr>
        </p:nvSpPr>
        <p:spPr/>
        <p:txBody>
          <a:bodyPr/>
          <a:lstStyle/>
          <a:p>
            <a:fld id="{1A31FD3B-79AA-4CCD-8CD2-37825B07887B}" type="slidenum">
              <a:rPr lang="zh-CN" altLang="en-US" smtClean="0"/>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198" y="365125"/>
            <a:ext cx="10515600" cy="1325563"/>
          </a:xfrm>
        </p:spPr>
        <p:txBody>
          <a:bodyPr/>
          <a:lstStyle/>
          <a:p>
            <a:r>
              <a:rPr lang="zh-CN" altLang="en-US" sz="3600" b="1" kern="0" spc="-5" dirty="0">
                <a:solidFill>
                  <a:srgbClr val="00294D"/>
                </a:solidFill>
                <a:latin typeface="Calibri" panose="020F0502020204030204"/>
                <a:cs typeface="Calibri" panose="020F0502020204030204"/>
              </a:rPr>
              <a:t>信号的接收与预处理</a:t>
            </a:r>
          </a:p>
        </p:txBody>
      </p:sp>
      <p:sp>
        <p:nvSpPr>
          <p:cNvPr id="4" name="内容占位符 3"/>
          <p:cNvSpPr>
            <a:spLocks noGrp="1"/>
          </p:cNvSpPr>
          <p:nvPr>
            <p:ph idx="1"/>
          </p:nvPr>
        </p:nvSpPr>
        <p:spPr>
          <a:xfrm>
            <a:off x="838200" y="1716568"/>
            <a:ext cx="10515600" cy="4351338"/>
          </a:xfrm>
        </p:spPr>
        <p:txBody>
          <a:bodyPr>
            <a:normAutofit lnSpcReduction="10000"/>
          </a:bodyPr>
          <a:lstStyle/>
          <a:p>
            <a:r>
              <a:rPr lang="en-US" altLang="zh-CN" dirty="0">
                <a:solidFill>
                  <a:srgbClr val="FF0000"/>
                </a:solidFill>
              </a:rPr>
              <a:t>Step 1: </a:t>
            </a:r>
            <a:r>
              <a:rPr lang="zh-CN" altLang="en-US" dirty="0">
                <a:solidFill>
                  <a:srgbClr val="FF0000"/>
                </a:solidFill>
              </a:rPr>
              <a:t>利用麦克风采集信号：</a:t>
            </a:r>
            <a:r>
              <a:rPr lang="zh-CN" altLang="en-US" dirty="0"/>
              <a:t>对于大部分安卓手机来说，左声道对应的是其底部麦克 风，右声道对应的是其顶部麦克风。对于每个声道，每接收到 </a:t>
            </a:r>
            <a:r>
              <a:rPr lang="en-US" altLang="zh-CN" dirty="0"/>
              <a:t>1024 </a:t>
            </a:r>
            <a:r>
              <a:rPr lang="zh-CN" altLang="en-US" dirty="0"/>
              <a:t>个点 </a:t>
            </a:r>
            <a:r>
              <a:rPr lang="en-US" altLang="zh-CN" dirty="0"/>
              <a:t>(</a:t>
            </a:r>
            <a:r>
              <a:rPr lang="zh-CN" altLang="en-US" dirty="0"/>
              <a:t>约 </a:t>
            </a:r>
            <a:r>
              <a:rPr lang="en-US" altLang="zh-CN" dirty="0"/>
              <a:t>0.02s) </a:t>
            </a:r>
            <a:r>
              <a:rPr lang="zh-CN" altLang="en-US" dirty="0"/>
              <a:t>可以看作一帧数据，将进行数据的预处理。 </a:t>
            </a:r>
            <a:endParaRPr lang="en-US" altLang="zh-CN" dirty="0"/>
          </a:p>
          <a:p>
            <a:r>
              <a:rPr lang="en-US" altLang="zh-CN" dirty="0">
                <a:solidFill>
                  <a:srgbClr val="FF0000"/>
                </a:solidFill>
              </a:rPr>
              <a:t>Step 2: </a:t>
            </a:r>
            <a:r>
              <a:rPr lang="zh-CN" altLang="en-US" dirty="0">
                <a:solidFill>
                  <a:srgbClr val="FF0000"/>
                </a:solidFill>
              </a:rPr>
              <a:t>提取</a:t>
            </a:r>
            <a:r>
              <a:rPr lang="en-US" altLang="zh-CN" dirty="0">
                <a:solidFill>
                  <a:srgbClr val="FF0000"/>
                </a:solidFill>
              </a:rPr>
              <a:t>ZC</a:t>
            </a:r>
            <a:r>
              <a:rPr lang="zh-CN" altLang="en-US" dirty="0">
                <a:solidFill>
                  <a:srgbClr val="FF0000"/>
                </a:solidFill>
              </a:rPr>
              <a:t>序列的</a:t>
            </a:r>
            <a:r>
              <a:rPr lang="en-US" altLang="zh-CN" dirty="0">
                <a:solidFill>
                  <a:srgbClr val="FF0000"/>
                </a:solidFill>
              </a:rPr>
              <a:t>CIR(channel </a:t>
            </a:r>
            <a:r>
              <a:rPr lang="en-US" altLang="zh-CN" dirty="0" err="1">
                <a:solidFill>
                  <a:srgbClr val="FF0000"/>
                </a:solidFill>
              </a:rPr>
              <a:t>Impluse</a:t>
            </a:r>
            <a:r>
              <a:rPr lang="en-US" altLang="zh-CN" dirty="0">
                <a:solidFill>
                  <a:srgbClr val="FF0000"/>
                </a:solidFill>
              </a:rPr>
              <a:t> Response):</a:t>
            </a:r>
            <a:r>
              <a:rPr lang="zh-CN" altLang="en-US" dirty="0"/>
              <a:t>具体方法是将发送原信号进行 </a:t>
            </a:r>
            <a:r>
              <a:rPr lang="en-US" altLang="zh-CN" dirty="0"/>
              <a:t>FFT </a:t>
            </a:r>
            <a:r>
              <a:rPr lang="zh-CN" altLang="en-US" dirty="0"/>
              <a:t>取 出相应的频率部分，对接收到的信号做 </a:t>
            </a:r>
            <a:r>
              <a:rPr lang="en-US" altLang="zh-CN" dirty="0"/>
              <a:t>FFT </a:t>
            </a:r>
            <a:r>
              <a:rPr lang="zh-CN" altLang="en-US" dirty="0"/>
              <a:t>也取出相应的频率部分，然后将原信号的部分进行共轭变换之后与接收信号的部分进行复数相乘。这一步相当于频域上的相关操作，然后将复数相乘之后的 </a:t>
            </a:r>
            <a:r>
              <a:rPr lang="en-US" altLang="zh-CN" dirty="0"/>
              <a:t>127 </a:t>
            </a:r>
            <a:r>
              <a:rPr lang="zh-CN" altLang="en-US" dirty="0"/>
              <a:t>个点补 </a:t>
            </a:r>
            <a:r>
              <a:rPr lang="en-US" altLang="zh-CN" dirty="0"/>
              <a:t>0 </a:t>
            </a:r>
            <a:r>
              <a:rPr lang="zh-CN" altLang="en-US" dirty="0"/>
              <a:t>到 </a:t>
            </a:r>
            <a:r>
              <a:rPr lang="en-US" altLang="zh-CN" dirty="0"/>
              <a:t>1024 </a:t>
            </a:r>
            <a:r>
              <a:rPr lang="zh-CN" altLang="en-US" dirty="0"/>
              <a:t>个点进 行 </a:t>
            </a:r>
            <a:r>
              <a:rPr lang="en-US" altLang="zh-CN" dirty="0"/>
              <a:t>IFFT </a:t>
            </a:r>
            <a:r>
              <a:rPr lang="zh-CN" altLang="en-US" dirty="0"/>
              <a:t>得到该周期的 </a:t>
            </a:r>
            <a:r>
              <a:rPr lang="en-US" altLang="zh-CN" dirty="0"/>
              <a:t>CIR</a:t>
            </a:r>
            <a:r>
              <a:rPr lang="zh-CN" altLang="en-US" dirty="0"/>
              <a:t>，这 </a:t>
            </a:r>
            <a:r>
              <a:rPr lang="en-US" altLang="zh-CN" dirty="0"/>
              <a:t>1024 </a:t>
            </a:r>
            <a:r>
              <a:rPr lang="zh-CN" altLang="en-US" dirty="0"/>
              <a:t>个点对应的是 </a:t>
            </a:r>
            <a:r>
              <a:rPr lang="en-US" altLang="zh-CN" dirty="0"/>
              <a:t>1024 </a:t>
            </a:r>
            <a:r>
              <a:rPr lang="zh-CN" altLang="en-US" dirty="0"/>
              <a:t>个距离上的反射强度， 最高峰对应着直达路径，后面的则对应反射路径。</a:t>
            </a:r>
          </a:p>
        </p:txBody>
      </p:sp>
      <p:sp>
        <p:nvSpPr>
          <p:cNvPr id="7" name="灯片编号占位符 6"/>
          <p:cNvSpPr>
            <a:spLocks noGrp="1"/>
          </p:cNvSpPr>
          <p:nvPr>
            <p:ph type="sldNum" sz="quarter" idx="12"/>
          </p:nvPr>
        </p:nvSpPr>
        <p:spPr/>
        <p:txBody>
          <a:bodyPr/>
          <a:lstStyle/>
          <a:p>
            <a:fld id="{1A31FD3B-79AA-4CCD-8CD2-37825B07887B}" type="slidenum">
              <a:rPr lang="zh-CN" altLang="en-US" smtClean="0"/>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198" y="365125"/>
            <a:ext cx="10515600" cy="1325563"/>
          </a:xfrm>
        </p:spPr>
        <p:txBody>
          <a:bodyPr/>
          <a:lstStyle/>
          <a:p>
            <a:r>
              <a:rPr lang="zh-CN" altLang="en-US" sz="3600" b="1" kern="0" spc="-5" dirty="0">
                <a:solidFill>
                  <a:srgbClr val="00294D"/>
                </a:solidFill>
                <a:latin typeface="Calibri" panose="020F0502020204030204"/>
                <a:cs typeface="Calibri" panose="020F0502020204030204"/>
              </a:rPr>
              <a:t>信号的接收与预处理</a:t>
            </a:r>
          </a:p>
        </p:txBody>
      </p:sp>
      <p:sp>
        <p:nvSpPr>
          <p:cNvPr id="5" name="内容占位符 4"/>
          <p:cNvSpPr>
            <a:spLocks noGrp="1"/>
          </p:cNvSpPr>
          <p:nvPr>
            <p:ph idx="1"/>
          </p:nvPr>
        </p:nvSpPr>
        <p:spPr>
          <a:xfrm>
            <a:off x="6241408" y="2018572"/>
            <a:ext cx="5112391" cy="3451050"/>
          </a:xfrm>
        </p:spPr>
        <p:txBody>
          <a:bodyPr/>
          <a:lstStyle/>
          <a:p>
            <a:pPr>
              <a:buClr>
                <a:schemeClr val="accent1"/>
              </a:buClr>
              <a:buSzPct val="60000"/>
              <a:buFont typeface="Wingdings" panose="05000000000000000000" pitchFamily="2" charset="2"/>
              <a:buChar char="p"/>
            </a:pPr>
            <a:r>
              <a:rPr lang="zh-CN" altLang="en-US" dirty="0"/>
              <a:t>周期序列（</a:t>
            </a:r>
            <a:r>
              <a:rPr lang="en-US" altLang="zh-CN" dirty="0"/>
              <a:t>L=1024</a:t>
            </a:r>
            <a:r>
              <a:rPr lang="zh-CN" altLang="en-US" dirty="0"/>
              <a:t>）的冲击响应幅度图示例</a:t>
            </a:r>
            <a:endParaRPr lang="en-US" altLang="zh-CN" dirty="0"/>
          </a:p>
          <a:p>
            <a:pPr lvl="1">
              <a:buClr>
                <a:schemeClr val="accent1"/>
              </a:buClr>
              <a:buSzPct val="60000"/>
              <a:buFont typeface="Wingdings" panose="05000000000000000000" pitchFamily="2" charset="2"/>
              <a:buChar char="p"/>
            </a:pPr>
            <a:r>
              <a:rPr lang="zh-CN" altLang="en-US" dirty="0"/>
              <a:t>每个点对应的路径长度分辨率为</a:t>
            </a:r>
            <a:r>
              <a:rPr lang="en-US" altLang="zh-CN" dirty="0"/>
              <a:t>0.7cm(1/48000s*340m/s)</a:t>
            </a:r>
          </a:p>
          <a:p>
            <a:pPr lvl="1">
              <a:buClr>
                <a:schemeClr val="accent1"/>
              </a:buClr>
              <a:buSzPct val="60000"/>
              <a:buFont typeface="Wingdings" panose="05000000000000000000" pitchFamily="2" charset="2"/>
              <a:buChar char="p"/>
            </a:pPr>
            <a:r>
              <a:rPr lang="zh-CN" altLang="en-US" dirty="0"/>
              <a:t>周期信号可测范围：</a:t>
            </a:r>
            <a:r>
              <a:rPr lang="en-US" altLang="zh-CN" dirty="0"/>
              <a:t>3.6m(0.7cm *1024)</a:t>
            </a:r>
            <a:endParaRPr lang="zh-CN" altLang="en-US" dirty="0"/>
          </a:p>
        </p:txBody>
      </p:sp>
      <p:pic>
        <p:nvPicPr>
          <p:cNvPr id="7" name="图片 6"/>
          <p:cNvPicPr>
            <a:picLocks noChangeAspect="1"/>
          </p:cNvPicPr>
          <p:nvPr/>
        </p:nvPicPr>
        <p:blipFill>
          <a:blip r:embed="rId2"/>
          <a:stretch>
            <a:fillRect/>
          </a:stretch>
        </p:blipFill>
        <p:spPr>
          <a:xfrm>
            <a:off x="135919" y="2254540"/>
            <a:ext cx="4997351" cy="3221373"/>
          </a:xfrm>
          <a:prstGeom prst="rect">
            <a:avLst/>
          </a:prstGeom>
        </p:spPr>
      </p:pic>
      <p:sp>
        <p:nvSpPr>
          <p:cNvPr id="8" name="灯片编号占位符 7"/>
          <p:cNvSpPr>
            <a:spLocks noGrp="1"/>
          </p:cNvSpPr>
          <p:nvPr>
            <p:ph type="sldNum" sz="quarter" idx="12"/>
          </p:nvPr>
        </p:nvSpPr>
        <p:spPr/>
        <p:txBody>
          <a:bodyPr/>
          <a:lstStyle/>
          <a:p>
            <a:fld id="{1A31FD3B-79AA-4CCD-8CD2-37825B07887B}" type="slidenum">
              <a:rPr lang="zh-CN" altLang="en-US" smtClean="0"/>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198" y="365125"/>
            <a:ext cx="10515600" cy="1325563"/>
          </a:xfrm>
        </p:spPr>
        <p:txBody>
          <a:bodyPr/>
          <a:lstStyle/>
          <a:p>
            <a:r>
              <a:rPr lang="zh-CN" altLang="en-US" sz="3600" b="1" kern="0" spc="-5" dirty="0">
                <a:solidFill>
                  <a:srgbClr val="00294D"/>
                </a:solidFill>
                <a:latin typeface="Calibri" panose="020F0502020204030204"/>
                <a:cs typeface="Calibri" panose="020F0502020204030204"/>
              </a:rPr>
              <a:t>信号的接收与预处理</a:t>
            </a:r>
          </a:p>
        </p:txBody>
      </p:sp>
      <p:sp>
        <p:nvSpPr>
          <p:cNvPr id="5" name="内容占位符 4"/>
          <p:cNvSpPr>
            <a:spLocks noGrp="1"/>
          </p:cNvSpPr>
          <p:nvPr>
            <p:ph idx="1"/>
          </p:nvPr>
        </p:nvSpPr>
        <p:spPr>
          <a:xfrm>
            <a:off x="6786695" y="1875195"/>
            <a:ext cx="5624118" cy="3669928"/>
          </a:xfrm>
        </p:spPr>
        <p:txBody>
          <a:bodyPr>
            <a:normAutofit/>
          </a:bodyPr>
          <a:lstStyle/>
          <a:p>
            <a:pPr>
              <a:buSzPct val="60000"/>
            </a:pPr>
            <a:r>
              <a:rPr lang="en-US" altLang="zh-CN" dirty="0">
                <a:solidFill>
                  <a:srgbClr val="FF0000"/>
                </a:solidFill>
              </a:rPr>
              <a:t>Step 3: </a:t>
            </a:r>
            <a:r>
              <a:rPr lang="zh-CN" altLang="en-US" dirty="0">
                <a:solidFill>
                  <a:srgbClr val="FF0000"/>
                </a:solidFill>
              </a:rPr>
              <a:t>对不同时间获得的冲击相应进行差分：</a:t>
            </a:r>
            <a:endParaRPr lang="en-US" altLang="zh-CN" dirty="0">
              <a:solidFill>
                <a:srgbClr val="FF0000"/>
              </a:solidFill>
            </a:endParaRPr>
          </a:p>
          <a:p>
            <a:pPr lvl="1">
              <a:buSzPct val="60000"/>
              <a:buFont typeface="Wingdings" panose="05000000000000000000" pitchFamily="2" charset="2"/>
              <a:buChar char="p"/>
            </a:pPr>
            <a:r>
              <a:rPr lang="zh-CN" altLang="en-US" dirty="0"/>
              <a:t>因为只有运动物体对应的路径的能量才会随着时间变换，因此，通过差分可以去除禁止路径，从而获得更加明显的运动部分导致的变换图</a:t>
            </a:r>
            <a:endParaRPr lang="en-US" altLang="zh-CN" dirty="0"/>
          </a:p>
          <a:p>
            <a:pPr lvl="1">
              <a:buSzPct val="60000"/>
              <a:buFont typeface="Wingdings" panose="05000000000000000000" pitchFamily="2" charset="2"/>
              <a:buChar char="p"/>
            </a:pPr>
            <a:r>
              <a:rPr lang="zh-CN" altLang="en-US" dirty="0"/>
              <a:t>差分方式有多种，这里我们用前后周期序列的冲击响应进行差分</a:t>
            </a:r>
            <a:endParaRPr lang="en-US" altLang="zh-CN" dirty="0"/>
          </a:p>
          <a:p>
            <a:pPr>
              <a:buSzPct val="60000"/>
            </a:pPr>
            <a:endParaRPr lang="en-US" altLang="zh-CN" dirty="0"/>
          </a:p>
          <a:p>
            <a:pPr>
              <a:buSzPct val="60000"/>
            </a:pPr>
            <a:endParaRPr lang="en-US" altLang="zh-CN" dirty="0">
              <a:solidFill>
                <a:srgbClr val="FF0000"/>
              </a:solidFill>
            </a:endParaRPr>
          </a:p>
          <a:p>
            <a:pPr>
              <a:buSzPct val="60000"/>
            </a:pPr>
            <a:endParaRPr lang="zh-CN" altLang="en-US" dirty="0">
              <a:solidFill>
                <a:srgbClr val="FF0000"/>
              </a:solidFill>
            </a:endParaRPr>
          </a:p>
        </p:txBody>
      </p:sp>
      <p:pic>
        <p:nvPicPr>
          <p:cNvPr id="6" name="图片 5"/>
          <p:cNvPicPr>
            <a:picLocks noChangeAspect="1"/>
          </p:cNvPicPr>
          <p:nvPr/>
        </p:nvPicPr>
        <p:blipFill>
          <a:blip r:embed="rId2"/>
          <a:stretch>
            <a:fillRect/>
          </a:stretch>
        </p:blipFill>
        <p:spPr>
          <a:xfrm>
            <a:off x="136467" y="1265271"/>
            <a:ext cx="6533333" cy="4495238"/>
          </a:xfrm>
          <a:prstGeom prst="rect">
            <a:avLst/>
          </a:prstGeom>
        </p:spPr>
      </p:pic>
      <p:sp>
        <p:nvSpPr>
          <p:cNvPr id="8" name="文本框 179"/>
          <p:cNvSpPr txBox="1"/>
          <p:nvPr/>
        </p:nvSpPr>
        <p:spPr>
          <a:xfrm>
            <a:off x="545283" y="5977174"/>
            <a:ext cx="6333688" cy="341632"/>
          </a:xfrm>
          <a:prstGeom prst="rect">
            <a:avLst/>
          </a:prstGeom>
          <a:noFill/>
        </p:spPr>
        <p:txBody>
          <a:bodyPr vert="horz" wrap="square" lIns="91440" tIns="45720" rIns="91440" bIns="45720" rtlCol="0" anchor="t">
            <a:spAutoFit/>
          </a:bodyPr>
          <a:lstStyle>
            <a:defPPr>
              <a:defRPr lang="en-US"/>
            </a:defPPr>
            <a:lvl1pPr marL="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buClr>
                <a:schemeClr val="accent1"/>
              </a:buClr>
              <a:buNone/>
            </a:pPr>
            <a:r>
              <a:rPr lang="en-US" altLang="zh-CN" dirty="0"/>
              <a:t>4s</a:t>
            </a:r>
            <a:r>
              <a:rPr lang="zh-CN" altLang="en-US" dirty="0"/>
              <a:t>内手指动作的冲击响应图与差分图</a:t>
            </a:r>
            <a:endParaRPr lang="en-US" altLang="zh-CN" dirty="0"/>
          </a:p>
        </p:txBody>
      </p:sp>
      <p:sp>
        <p:nvSpPr>
          <p:cNvPr id="9" name="灯片编号占位符 8"/>
          <p:cNvSpPr>
            <a:spLocks noGrp="1"/>
          </p:cNvSpPr>
          <p:nvPr>
            <p:ph type="sldNum" sz="quarter" idx="12"/>
          </p:nvPr>
        </p:nvSpPr>
        <p:spPr/>
        <p:txBody>
          <a:bodyPr/>
          <a:lstStyle/>
          <a:p>
            <a:fld id="{1A31FD3B-79AA-4CCD-8CD2-37825B07887B}" type="slidenum">
              <a:rPr lang="zh-CN" altLang="en-US" smtClean="0"/>
              <a:t>8</a:t>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28198" y="365125"/>
            <a:ext cx="10515600" cy="1325563"/>
          </a:xfrm>
        </p:spPr>
        <p:txBody>
          <a:bodyPr/>
          <a:lstStyle/>
          <a:p>
            <a:r>
              <a:rPr lang="zh-CN" altLang="en-US" sz="3600" b="1" kern="0" spc="-5" dirty="0">
                <a:solidFill>
                  <a:srgbClr val="00294D"/>
                </a:solidFill>
                <a:latin typeface="Calibri" panose="020F0502020204030204"/>
                <a:cs typeface="Calibri" panose="020F0502020204030204"/>
              </a:rPr>
              <a:t>神经网络部分</a:t>
            </a:r>
          </a:p>
        </p:txBody>
      </p:sp>
      <p:sp>
        <p:nvSpPr>
          <p:cNvPr id="10" name="内容占位符 4"/>
          <p:cNvSpPr txBox="1"/>
          <p:nvPr/>
        </p:nvSpPr>
        <p:spPr>
          <a:xfrm>
            <a:off x="6786695" y="524566"/>
            <a:ext cx="5624118" cy="3669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60000"/>
            </a:pPr>
            <a:endParaRPr lang="en-US" altLang="zh-CN" dirty="0"/>
          </a:p>
          <a:p>
            <a:pPr>
              <a:buSzPct val="60000"/>
            </a:pPr>
            <a:endParaRPr lang="en-US" altLang="zh-CN" dirty="0">
              <a:solidFill>
                <a:srgbClr val="FF0000"/>
              </a:solidFill>
            </a:endParaRPr>
          </a:p>
          <a:p>
            <a:pPr>
              <a:buSzPct val="60000"/>
            </a:pPr>
            <a:endParaRPr lang="zh-CN" altLang="en-US" dirty="0">
              <a:solidFill>
                <a:srgbClr val="FF0000"/>
              </a:solidFill>
            </a:endParaRPr>
          </a:p>
        </p:txBody>
      </p:sp>
      <p:sp>
        <p:nvSpPr>
          <p:cNvPr id="11" name="内容占位符 4"/>
          <p:cNvSpPr txBox="1"/>
          <p:nvPr/>
        </p:nvSpPr>
        <p:spPr>
          <a:xfrm>
            <a:off x="6535025" y="1707415"/>
            <a:ext cx="5624118" cy="36699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60000"/>
            </a:pPr>
            <a:r>
              <a:rPr lang="zh-CN" altLang="en-US" dirty="0">
                <a:solidFill>
                  <a:srgbClr val="FF0000"/>
                </a:solidFill>
              </a:rPr>
              <a:t>输入层</a:t>
            </a:r>
            <a:r>
              <a:rPr lang="en-US" altLang="zh-CN" dirty="0">
                <a:solidFill>
                  <a:srgbClr val="FF0000"/>
                </a:solidFill>
              </a:rPr>
              <a:t>: 2*256*48</a:t>
            </a:r>
          </a:p>
          <a:p>
            <a:pPr marL="457200" lvl="1" indent="0">
              <a:buSzPct val="60000"/>
              <a:buNone/>
            </a:pPr>
            <a:r>
              <a:rPr lang="en-US" altLang="zh-CN" dirty="0"/>
              <a:t>2</a:t>
            </a:r>
            <a:r>
              <a:rPr lang="zh-CN" altLang="en-US" dirty="0"/>
              <a:t>：两路信号</a:t>
            </a:r>
          </a:p>
          <a:p>
            <a:pPr marL="457200" lvl="1" indent="0">
              <a:buSzPct val="60000"/>
              <a:buNone/>
            </a:pPr>
            <a:r>
              <a:rPr lang="en-US" altLang="zh-CN" dirty="0"/>
              <a:t>256</a:t>
            </a:r>
            <a:r>
              <a:rPr lang="zh-CN" altLang="en-US" dirty="0"/>
              <a:t>：将一个周期序列</a:t>
            </a:r>
            <a:r>
              <a:rPr lang="en-US" altLang="zh-CN" dirty="0"/>
              <a:t>L=1024</a:t>
            </a:r>
            <a:r>
              <a:rPr lang="zh-CN" altLang="en-US" dirty="0"/>
              <a:t>个点对应的</a:t>
            </a:r>
            <a:r>
              <a:rPr lang="en-US" altLang="zh-CN" dirty="0"/>
              <a:t>3.6m</a:t>
            </a:r>
            <a:r>
              <a:rPr lang="zh-CN" altLang="en-US" dirty="0"/>
              <a:t>的点中，代表距离太大和太小的这种不可能路径的点去掉，达到降低算法复杂度的目的</a:t>
            </a:r>
            <a:endParaRPr lang="en-US" altLang="zh-CN" dirty="0"/>
          </a:p>
          <a:p>
            <a:pPr marL="457200" lvl="1" indent="0">
              <a:buSzPct val="60000"/>
              <a:buNone/>
            </a:pPr>
            <a:r>
              <a:rPr lang="en-US" altLang="zh-CN" dirty="0"/>
              <a:t>48</a:t>
            </a:r>
            <a:r>
              <a:rPr lang="zh-CN" altLang="en-US" dirty="0"/>
              <a:t>：每秒钟对应的周期序列数（</a:t>
            </a:r>
            <a:r>
              <a:rPr lang="en-US" altLang="zh-CN" dirty="0"/>
              <a:t>48000/1024</a:t>
            </a:r>
            <a:r>
              <a:rPr lang="zh-CN" altLang="en-US" dirty="0"/>
              <a:t>）</a:t>
            </a:r>
            <a:r>
              <a:rPr lang="en-US" altLang="zh-CN" dirty="0"/>
              <a:t> </a:t>
            </a:r>
          </a:p>
          <a:p>
            <a:pPr>
              <a:buSzPct val="60000"/>
            </a:pPr>
            <a:endParaRPr lang="en-US" altLang="zh-CN" dirty="0">
              <a:solidFill>
                <a:srgbClr val="FF0000"/>
              </a:solidFill>
            </a:endParaRPr>
          </a:p>
          <a:p>
            <a:pPr>
              <a:buSzPct val="60000"/>
            </a:pPr>
            <a:endParaRPr lang="zh-CN" altLang="en-US" dirty="0">
              <a:solidFill>
                <a:srgbClr val="FF0000"/>
              </a:solidFill>
            </a:endParaRPr>
          </a:p>
        </p:txBody>
      </p:sp>
      <p:sp>
        <p:nvSpPr>
          <p:cNvPr id="12" name="灯片编号占位符 11"/>
          <p:cNvSpPr>
            <a:spLocks noGrp="1"/>
          </p:cNvSpPr>
          <p:nvPr>
            <p:ph type="sldNum" sz="quarter" idx="12"/>
          </p:nvPr>
        </p:nvSpPr>
        <p:spPr/>
        <p:txBody>
          <a:bodyPr/>
          <a:lstStyle/>
          <a:p>
            <a:fld id="{1A31FD3B-79AA-4CCD-8CD2-37825B07887B}" type="slidenum">
              <a:rPr lang="zh-CN" altLang="en-US" smtClean="0"/>
              <a:t>9</a:t>
            </a:fld>
            <a:endParaRPr lang="zh-CN" altLang="en-US"/>
          </a:p>
        </p:txBody>
      </p:sp>
      <p:grpSp>
        <p:nvGrpSpPr>
          <p:cNvPr id="5" name="组合 4"/>
          <p:cNvGrpSpPr/>
          <p:nvPr/>
        </p:nvGrpSpPr>
        <p:grpSpPr>
          <a:xfrm>
            <a:off x="660400" y="1427480"/>
            <a:ext cx="5496560" cy="5088890"/>
            <a:chOff x="1040" y="2248"/>
            <a:chExt cx="8656" cy="8014"/>
          </a:xfrm>
        </p:grpSpPr>
        <p:sp>
          <p:nvSpPr>
            <p:cNvPr id="9" name="文本框 179"/>
            <p:cNvSpPr txBox="1"/>
            <p:nvPr/>
          </p:nvSpPr>
          <p:spPr>
            <a:xfrm>
              <a:off x="1774" y="9724"/>
              <a:ext cx="7922" cy="538"/>
            </a:xfrm>
            <a:prstGeom prst="rect">
              <a:avLst/>
            </a:prstGeom>
            <a:noFill/>
          </p:spPr>
          <p:txBody>
            <a:bodyPr vert="horz" wrap="square" lIns="91440" tIns="45720" rIns="91440" bIns="45720" rtlCol="0" anchor="t">
              <a:spAutoFit/>
            </a:bodyPr>
            <a:lstStyle>
              <a:defPPr>
                <a:defRPr lang="en-US"/>
              </a:defPPr>
              <a:lvl1pPr marL="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286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743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200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657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gn="ctr">
                <a:buClr>
                  <a:schemeClr val="accent1"/>
                </a:buClr>
                <a:buNone/>
              </a:pPr>
              <a:r>
                <a:rPr lang="zh-CN" altLang="en-US" dirty="0"/>
                <a:t>神经网络整体架构</a:t>
              </a:r>
              <a:endParaRPr lang="en-US" altLang="zh-CN" dirty="0"/>
            </a:p>
          </p:txBody>
        </p:sp>
        <p:pic>
          <p:nvPicPr>
            <p:cNvPr id="3" name="图片 2"/>
            <p:cNvPicPr>
              <a:picLocks noChangeAspect="1"/>
            </p:cNvPicPr>
            <p:nvPr/>
          </p:nvPicPr>
          <p:blipFill>
            <a:blip r:embed="rId2"/>
            <a:stretch>
              <a:fillRect/>
            </a:stretch>
          </p:blipFill>
          <p:spPr>
            <a:xfrm>
              <a:off x="1040" y="2248"/>
              <a:ext cx="8457" cy="6537"/>
            </a:xfrm>
            <a:prstGeom prst="rect">
              <a:avLst/>
            </a:prstGeom>
          </p:spPr>
        </p:pic>
      </p:gr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1651</Words>
  <Application>Microsoft Macintosh PowerPoint</Application>
  <PresentationFormat>宽屏</PresentationFormat>
  <Paragraphs>102</Paragraphs>
  <Slides>16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16</vt:i4>
      </vt:variant>
    </vt:vector>
  </HeadingPairs>
  <TitlesOfParts>
    <vt:vector size="22" baseType="lpstr">
      <vt:lpstr>等线</vt:lpstr>
      <vt:lpstr>等线 Light</vt:lpstr>
      <vt:lpstr>Arial</vt:lpstr>
      <vt:lpstr>Calibri</vt:lpstr>
      <vt:lpstr>Wingdings</vt:lpstr>
      <vt:lpstr>Office 主题​​</vt:lpstr>
      <vt:lpstr>基于超声波的连续动作识别系统</vt:lpstr>
      <vt:lpstr>研究问题描述</vt:lpstr>
      <vt:lpstr>系统框架</vt:lpstr>
      <vt:lpstr>调制信号的设计</vt:lpstr>
      <vt:lpstr>发射机的设计</vt:lpstr>
      <vt:lpstr>信号的接收与预处理</vt:lpstr>
      <vt:lpstr>信号的接收与预处理</vt:lpstr>
      <vt:lpstr>信号的接收与预处理</vt:lpstr>
      <vt:lpstr>神经网络部分</vt:lpstr>
      <vt:lpstr>神经网络部分</vt:lpstr>
      <vt:lpstr>神经网络部分</vt:lpstr>
      <vt:lpstr>训练数据的收集与打标签</vt:lpstr>
      <vt:lpstr>训练数据的收集与打标签</vt:lpstr>
      <vt:lpstr>神经网络的移动端部署</vt:lpstr>
      <vt:lpstr>移动端的推理（inference）</vt:lpstr>
      <vt:lpstr>移动端人机交互的实现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wubing chen</dc:creator>
  <cp:lastModifiedBy>vz5663</cp:lastModifiedBy>
  <cp:revision>37</cp:revision>
  <dcterms:created xsi:type="dcterms:W3CDTF">2020-04-23T01:50:00Z</dcterms:created>
  <dcterms:modified xsi:type="dcterms:W3CDTF">2020-06-17T17:51:09Z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2052-11.1.0.9440</vt:lpwstr>
  </property>
</Properties>
</file>