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9" r:id="rId3"/>
    <p:sldId id="260" r:id="rId4"/>
    <p:sldId id="261" r:id="rId5"/>
    <p:sldId id="262" r:id="rId6"/>
    <p:sldId id="263" r:id="rId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howGuides="1">
      <p:cViewPr varScale="1">
        <p:scale>
          <a:sx n="120" d="100"/>
          <a:sy n="120" d="100"/>
        </p:scale>
        <p:origin x="200" y="184"/>
      </p:cViewPr>
      <p:guideLst>
        <p:guide orient="horz" pos="2160"/>
        <p:guide pos="28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p:cNvSpPr>
          <p:nvPr>
            <p:ph type="title"/>
          </p:nvPr>
        </p:nvSpPr>
        <p:spPr>
          <a:xfrm>
            <a:off x="457200" y="190024"/>
            <a:ext cx="8229600" cy="583565"/>
          </a:xfrm>
        </p:spPr>
        <p:txBody>
          <a:bodyPr anchor="ctr">
            <a:spAutoFit/>
          </a:bodyPr>
          <a:lstStyle/>
          <a:p>
            <a:r>
              <a:rPr lang="zh-CN" altLang="en-US" sz="3200"/>
              <a:t>（课后复习）</a:t>
            </a:r>
          </a:p>
        </p:txBody>
      </p:sp>
      <p:sp>
        <p:nvSpPr>
          <p:cNvPr id="4098" name="内容占位符 2"/>
          <p:cNvSpPr>
            <a:spLocks noGrp="1"/>
          </p:cNvSpPr>
          <p:nvPr>
            <p:ph idx="1"/>
          </p:nvPr>
        </p:nvSpPr>
        <p:spPr>
          <a:xfrm>
            <a:off x="250825" y="1077913"/>
            <a:ext cx="8593138" cy="3710305"/>
          </a:xfrm>
        </p:spPr>
        <p:txBody>
          <a:bodyPr wrap="square" anchor="t">
            <a:spAutoFit/>
          </a:bodyPr>
          <a:lstStyle/>
          <a:p>
            <a:pPr marL="514350" indent="-514350">
              <a:buFont typeface="Arial" panose="020B0604020202020204" pitchFamily="34" charset="0"/>
              <a:buAutoNum type="arabicPeriod"/>
            </a:pPr>
            <a:r>
              <a:rPr lang="zh-CN" altLang="en-US" sz="2400" dirty="0">
                <a:solidFill>
                  <a:srgbClr val="0000CC"/>
                </a:solidFill>
              </a:rPr>
              <a:t>不正确的事务并发运行可能产生哪几种类型的并发错误？</a:t>
            </a:r>
          </a:p>
          <a:p>
            <a:pPr marL="514350" indent="-514350">
              <a:buFont typeface="Arial" panose="020B0604020202020204" pitchFamily="34" charset="0"/>
              <a:buAutoNum type="arabicPeriod"/>
            </a:pPr>
            <a:r>
              <a:rPr lang="zh-CN" altLang="en-US" sz="2400" dirty="0">
                <a:solidFill>
                  <a:srgbClr val="0000CC"/>
                </a:solidFill>
                <a:ea typeface="宋体" panose="02010600030101010101" pitchFamily="2" charset="-122"/>
                <a:sym typeface="+mn-ea"/>
              </a:rPr>
              <a:t>事务的并发运行有哪几种隔离级别？选择不同的隔离级别和可能产生的并发错误之间的关系是什么？</a:t>
            </a:r>
          </a:p>
          <a:p>
            <a:pPr marL="514350" indent="-514350">
              <a:buFont typeface="Arial" panose="020B0604020202020204" pitchFamily="34" charset="0"/>
              <a:buAutoNum type="arabicPeriod"/>
            </a:pPr>
            <a:r>
              <a:rPr lang="zh-CN" altLang="en-US" sz="2400" dirty="0">
                <a:solidFill>
                  <a:srgbClr val="0000CC"/>
                </a:solidFill>
                <a:ea typeface="宋体" panose="02010600030101010101" pitchFamily="2" charset="-122"/>
                <a:sym typeface="+mn-ea"/>
              </a:rPr>
              <a:t>在基于封锁的并发控制实现技术中，根据锁的持有时间可以分长锁</a:t>
            </a:r>
            <a:r>
              <a:rPr lang="en-US" altLang="zh-CN" sz="2400" dirty="0">
                <a:solidFill>
                  <a:srgbClr val="0000CC"/>
                </a:solidFill>
                <a:ea typeface="宋体" panose="02010600030101010101" pitchFamily="2" charset="-122"/>
                <a:sym typeface="+mn-ea"/>
              </a:rPr>
              <a:t>(long-term lock)</a:t>
            </a:r>
            <a:r>
              <a:rPr lang="zh-CN" altLang="en-US" sz="2400" dirty="0">
                <a:solidFill>
                  <a:srgbClr val="0000CC"/>
                </a:solidFill>
                <a:ea typeface="宋体" panose="02010600030101010101" pitchFamily="2" charset="-122"/>
                <a:sym typeface="+mn-ea"/>
              </a:rPr>
              <a:t>和短锁</a:t>
            </a:r>
            <a:r>
              <a:rPr lang="en-US" altLang="zh-CN" sz="2400" dirty="0">
                <a:solidFill>
                  <a:srgbClr val="0000CC"/>
                </a:solidFill>
                <a:ea typeface="宋体" panose="02010600030101010101" pitchFamily="2" charset="-122"/>
                <a:sym typeface="+mn-ea"/>
              </a:rPr>
              <a:t>(short-term lock)</a:t>
            </a:r>
            <a:r>
              <a:rPr lang="zh-CN" altLang="en-US" sz="2400" dirty="0">
                <a:solidFill>
                  <a:srgbClr val="0000CC"/>
                </a:solidFill>
                <a:ea typeface="宋体" panose="02010600030101010101" pitchFamily="2" charset="-122"/>
                <a:sym typeface="+mn-ea"/>
              </a:rPr>
              <a:t>，它们之间的区别是什么？</a:t>
            </a:r>
          </a:p>
          <a:p>
            <a:pPr marL="514350" indent="-514350">
              <a:buFont typeface="Arial" panose="020B0604020202020204" pitchFamily="34" charset="0"/>
              <a:buAutoNum type="arabicPeriod"/>
            </a:pPr>
            <a:r>
              <a:rPr lang="zh-CN" altLang="en-US" sz="2400" dirty="0">
                <a:solidFill>
                  <a:srgbClr val="0000CC"/>
                </a:solidFill>
                <a:ea typeface="宋体" panose="02010600030101010101" pitchFamily="2" charset="-122"/>
                <a:sym typeface="+mn-ea"/>
              </a:rPr>
              <a:t>什么是多粒度封锁？引入多粒度封锁的目的是什么？</a:t>
            </a:r>
          </a:p>
          <a:p>
            <a:pPr marL="514350" indent="-514350">
              <a:buFont typeface="Arial" panose="020B0604020202020204" pitchFamily="34" charset="0"/>
              <a:buAutoNum type="arabicPeriod"/>
            </a:pPr>
            <a:r>
              <a:rPr lang="zh-CN" altLang="en-US" sz="2400" dirty="0">
                <a:solidFill>
                  <a:srgbClr val="0000CC"/>
                </a:solidFill>
                <a:ea typeface="宋体" panose="02010600030101010101" pitchFamily="2" charset="-122"/>
                <a:sym typeface="+mn-ea"/>
              </a:rPr>
              <a:t>简要叙述多粒度封锁协议的内容，并给出多粒度锁相容矩阵。</a:t>
            </a:r>
          </a:p>
        </p:txBody>
      </p:sp>
      <p:sp>
        <p:nvSpPr>
          <p:cNvPr id="4099" name="文本框 3"/>
          <p:cNvSpPr txBox="1"/>
          <p:nvPr/>
        </p:nvSpPr>
        <p:spPr>
          <a:xfrm>
            <a:off x="7264400" y="57150"/>
            <a:ext cx="1771650" cy="368300"/>
          </a:xfrm>
          <a:prstGeom prst="rect">
            <a:avLst/>
          </a:prstGeom>
          <a:noFill/>
          <a:ln w="9525">
            <a:noFill/>
          </a:ln>
        </p:spPr>
        <p:txBody>
          <a:bodyPr wrap="square" anchor="t">
            <a:spAutoFit/>
          </a:bodyPr>
          <a:lstStyle/>
          <a:p>
            <a:pPr algn="r"/>
            <a:r>
              <a:rPr lang="en-US" altLang="zh-CN">
                <a:latin typeface="Arial" panose="020B0604020202020204" pitchFamily="34" charset="0"/>
                <a:ea typeface="宋体" panose="02010600030101010101" pitchFamily="2" charset="-122"/>
              </a:rPr>
              <a:t>Q&amp;A20200313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82543-46B7-7D42-8E11-13E673888E79}"/>
              </a:ext>
            </a:extLst>
          </p:cNvPr>
          <p:cNvSpPr>
            <a:spLocks noGrp="1"/>
          </p:cNvSpPr>
          <p:nvPr>
            <p:ph type="title"/>
          </p:nvPr>
        </p:nvSpPr>
        <p:spPr/>
        <p:txBody>
          <a:bodyPr/>
          <a:lstStyle/>
          <a:p>
            <a:pPr marL="514350" lvl="0" indent="-514350">
              <a:spcBef>
                <a:spcPct val="20000"/>
              </a:spcBef>
            </a:pPr>
            <a:r>
              <a:rPr lang="zh-CN" altLang="en-US" sz="2400" dirty="0">
                <a:solidFill>
                  <a:srgbClr val="0000CC"/>
                </a:solidFill>
                <a:cs typeface="+mn-cs"/>
              </a:rPr>
              <a:t>不正确的事务并发运行可能产生哪几种类型的并发错误？</a:t>
            </a:r>
            <a:endParaRPr kumimoji="1" lang="zh-CN" altLang="en-US" dirty="0"/>
          </a:p>
        </p:txBody>
      </p:sp>
      <p:sp>
        <p:nvSpPr>
          <p:cNvPr id="3" name="内容占位符 2">
            <a:extLst>
              <a:ext uri="{FF2B5EF4-FFF2-40B4-BE49-F238E27FC236}">
                <a16:creationId xmlns:a16="http://schemas.microsoft.com/office/drawing/2014/main" id="{5C6602BB-4FF8-B44B-9A20-15A91F971AFA}"/>
              </a:ext>
            </a:extLst>
          </p:cNvPr>
          <p:cNvSpPr>
            <a:spLocks noGrp="1"/>
          </p:cNvSpPr>
          <p:nvPr>
            <p:ph idx="1"/>
          </p:nvPr>
        </p:nvSpPr>
        <p:spPr>
          <a:xfrm>
            <a:off x="457200" y="1600200"/>
            <a:ext cx="8229600" cy="4983162"/>
          </a:xfrm>
        </p:spPr>
        <p:txBody>
          <a:bodyPr/>
          <a:lstStyle/>
          <a:p>
            <a:pPr marL="0" indent="0">
              <a:buNone/>
            </a:pPr>
            <a:r>
              <a:rPr kumimoji="1" lang="zh-CN" altLang="en-US" sz="2000" dirty="0">
                <a:latin typeface="+mn-ea"/>
              </a:rPr>
              <a:t>不正确的并发运行可能产生的并发错误：</a:t>
            </a:r>
            <a:br>
              <a:rPr kumimoji="1" lang="zh-CN" altLang="en-US" sz="2000" dirty="0">
                <a:latin typeface="+mn-ea"/>
              </a:rPr>
            </a:br>
            <a:r>
              <a:rPr kumimoji="1" lang="en-US" altLang="zh-CN" sz="2000" dirty="0">
                <a:latin typeface="+mn-ea"/>
              </a:rPr>
              <a:t>1. </a:t>
            </a:r>
            <a:r>
              <a:rPr kumimoji="1" lang="zh-CN" altLang="en-US" sz="2000" dirty="0">
                <a:latin typeface="+mn-ea"/>
              </a:rPr>
              <a:t>脏读</a:t>
            </a:r>
            <a:r>
              <a:rPr kumimoji="1" lang="en-US" altLang="zh-CN" sz="2000" dirty="0">
                <a:latin typeface="+mn-ea"/>
              </a:rPr>
              <a:t>(dirty read)</a:t>
            </a:r>
            <a:r>
              <a:rPr kumimoji="1" lang="zh-CN" altLang="en-US" sz="2000" dirty="0">
                <a:latin typeface="+mn-ea"/>
              </a:rPr>
              <a:t>：如果第二个事务查询到第一个事务还未提交的更新数据，形成脏读。</a:t>
            </a:r>
            <a:br>
              <a:rPr kumimoji="1" lang="zh-CN" altLang="en-US" sz="2000" dirty="0">
                <a:latin typeface="+mn-ea"/>
              </a:rPr>
            </a:br>
            <a:r>
              <a:rPr kumimoji="1" lang="en-US" altLang="zh-CN" sz="2000" dirty="0">
                <a:latin typeface="+mn-ea"/>
              </a:rPr>
              <a:t>2. </a:t>
            </a:r>
            <a:r>
              <a:rPr kumimoji="1" lang="zh-CN" altLang="en-US" sz="2000" dirty="0">
                <a:latin typeface="+mn-ea"/>
              </a:rPr>
              <a:t>幻读</a:t>
            </a:r>
            <a:r>
              <a:rPr kumimoji="1" lang="en-US" altLang="zh-CN" sz="2000" dirty="0">
                <a:latin typeface="+mn-ea"/>
              </a:rPr>
              <a:t>(phantom read)</a:t>
            </a:r>
            <a:r>
              <a:rPr kumimoji="1" lang="zh-CN" altLang="en-US" sz="2000" dirty="0">
                <a:latin typeface="+mn-ea"/>
              </a:rPr>
              <a:t>：一个事务执行两次查询，第二次查询比第一次多出或少一些数据，造成两次结果不一致。只是另一个事务在这两次查询中间插入或者删除了数据造成的。</a:t>
            </a:r>
            <a:br>
              <a:rPr kumimoji="1" lang="zh-CN" altLang="en-US" sz="2000" dirty="0">
                <a:latin typeface="+mn-ea"/>
              </a:rPr>
            </a:br>
            <a:r>
              <a:rPr kumimoji="1" lang="en-US" altLang="zh-CN" sz="2000" dirty="0">
                <a:latin typeface="+mn-ea"/>
              </a:rPr>
              <a:t>3. </a:t>
            </a:r>
            <a:r>
              <a:rPr kumimoji="1" lang="zh-CN" altLang="en-US" sz="2000" dirty="0">
                <a:latin typeface="+mn-ea"/>
              </a:rPr>
              <a:t>不可重复读</a:t>
            </a:r>
            <a:r>
              <a:rPr kumimoji="1" lang="en-US" altLang="zh-CN" sz="2000" dirty="0">
                <a:latin typeface="+mn-ea"/>
              </a:rPr>
              <a:t>(non-repeatable read)</a:t>
            </a:r>
            <a:r>
              <a:rPr kumimoji="1" lang="zh-CN" altLang="en-US" sz="2000" dirty="0">
                <a:latin typeface="+mn-ea"/>
              </a:rPr>
              <a:t>：一个事务两次读取同一行数据，结果得到不同状态结果，如中间正好另一个事务更新了该数据，两次结果相异，不可信任。</a:t>
            </a:r>
          </a:p>
        </p:txBody>
      </p:sp>
    </p:spTree>
    <p:extLst>
      <p:ext uri="{BB962C8B-B14F-4D97-AF65-F5344CB8AC3E}">
        <p14:creationId xmlns:p14="http://schemas.microsoft.com/office/powerpoint/2010/main" val="1774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017F2-46FF-4446-937C-B84456E5EFCD}"/>
              </a:ext>
            </a:extLst>
          </p:cNvPr>
          <p:cNvSpPr>
            <a:spLocks noGrp="1"/>
          </p:cNvSpPr>
          <p:nvPr>
            <p:ph type="title"/>
          </p:nvPr>
        </p:nvSpPr>
        <p:spPr/>
        <p:txBody>
          <a:bodyPr/>
          <a:lstStyle/>
          <a:p>
            <a:pPr marL="514350" lvl="0" indent="-514350" algn="l">
              <a:spcBef>
                <a:spcPct val="20000"/>
              </a:spcBef>
            </a:pPr>
            <a:r>
              <a:rPr lang="zh-CN" altLang="en-US" sz="2400" dirty="0">
                <a:solidFill>
                  <a:srgbClr val="0000CC"/>
                </a:solidFill>
                <a:ea typeface="宋体" panose="02010600030101010101" pitchFamily="2" charset="-122"/>
                <a:cs typeface="+mn-cs"/>
                <a:sym typeface="+mn-ea"/>
              </a:rPr>
              <a:t>事务的并发运行有哪几种隔离级别？选择不同的隔离级别和可能产生的并发错误之间的关系是什么？</a:t>
            </a:r>
            <a:endParaRPr kumimoji="1" lang="zh-CN" altLang="en-US" dirty="0"/>
          </a:p>
        </p:txBody>
      </p:sp>
      <p:sp>
        <p:nvSpPr>
          <p:cNvPr id="3" name="内容占位符 2">
            <a:extLst>
              <a:ext uri="{FF2B5EF4-FFF2-40B4-BE49-F238E27FC236}">
                <a16:creationId xmlns:a16="http://schemas.microsoft.com/office/drawing/2014/main" id="{D6057508-144D-9B4D-BD77-188637444C8E}"/>
              </a:ext>
            </a:extLst>
          </p:cNvPr>
          <p:cNvSpPr>
            <a:spLocks noGrp="1"/>
          </p:cNvSpPr>
          <p:nvPr>
            <p:ph idx="1"/>
          </p:nvPr>
        </p:nvSpPr>
        <p:spPr/>
        <p:txBody>
          <a:bodyPr/>
          <a:lstStyle/>
          <a:p>
            <a:pPr marL="0" indent="0">
              <a:buNone/>
            </a:pPr>
            <a:r>
              <a:rPr kumimoji="1" lang="zh-CN" altLang="en-US" sz="2000" dirty="0"/>
              <a:t>事务并发的四种隔离级别为</a:t>
            </a:r>
            <a:endParaRPr kumimoji="1" lang="en-US" altLang="zh-CN" sz="2000" dirty="0"/>
          </a:p>
          <a:p>
            <a:pPr marL="0" indent="0">
              <a:buNone/>
            </a:pPr>
            <a:r>
              <a:rPr kumimoji="1" lang="en-US" altLang="zh-CN" sz="2000" dirty="0">
                <a:latin typeface="+mn-ea"/>
              </a:rPr>
              <a:t>1. Serializable </a:t>
            </a:r>
            <a:r>
              <a:rPr kumimoji="1" lang="zh-CN" altLang="en-US" sz="2000" dirty="0">
                <a:latin typeface="+mn-ea"/>
              </a:rPr>
              <a:t>串行化</a:t>
            </a:r>
            <a:br>
              <a:rPr kumimoji="1" lang="zh-CN" altLang="en-US" sz="2000" dirty="0">
                <a:latin typeface="+mn-ea"/>
              </a:rPr>
            </a:br>
            <a:r>
              <a:rPr kumimoji="1" lang="en-US" altLang="zh-CN" sz="2000" dirty="0">
                <a:latin typeface="+mn-ea"/>
              </a:rPr>
              <a:t>2. Repeatable Read </a:t>
            </a:r>
            <a:r>
              <a:rPr kumimoji="1" lang="zh-CN" altLang="en-US" sz="2000" dirty="0">
                <a:latin typeface="+mn-ea"/>
              </a:rPr>
              <a:t>可重复读</a:t>
            </a:r>
            <a:br>
              <a:rPr kumimoji="1" lang="zh-CN" altLang="en-US" sz="2000" dirty="0">
                <a:latin typeface="+mn-ea"/>
              </a:rPr>
            </a:br>
            <a:r>
              <a:rPr kumimoji="1" lang="en-US" altLang="zh-CN" sz="2000" dirty="0">
                <a:latin typeface="+mn-ea"/>
              </a:rPr>
              <a:t>3. Read </a:t>
            </a:r>
            <a:r>
              <a:rPr kumimoji="1" lang="en-US" altLang="zh-CN" sz="2000" dirty="0" err="1">
                <a:latin typeface="+mn-ea"/>
              </a:rPr>
              <a:t>Commited</a:t>
            </a:r>
            <a:r>
              <a:rPr kumimoji="1" lang="en-US" altLang="zh-CN" sz="2000" dirty="0">
                <a:latin typeface="+mn-ea"/>
              </a:rPr>
              <a:t> </a:t>
            </a:r>
            <a:r>
              <a:rPr kumimoji="1" lang="zh-CN" altLang="en-US" sz="2000" dirty="0">
                <a:latin typeface="+mn-ea"/>
              </a:rPr>
              <a:t>可读已提交</a:t>
            </a:r>
            <a:br>
              <a:rPr kumimoji="1" lang="zh-CN" altLang="en-US" sz="2000" dirty="0">
                <a:latin typeface="+mn-ea"/>
              </a:rPr>
            </a:br>
            <a:r>
              <a:rPr kumimoji="1" lang="en-US" altLang="zh-CN" sz="2000" dirty="0">
                <a:latin typeface="+mn-ea"/>
              </a:rPr>
              <a:t>4. Read </a:t>
            </a:r>
            <a:r>
              <a:rPr kumimoji="1" lang="en-US" altLang="zh-CN" sz="2000" dirty="0" err="1">
                <a:latin typeface="+mn-ea"/>
              </a:rPr>
              <a:t>Uncommited</a:t>
            </a:r>
            <a:r>
              <a:rPr kumimoji="1" lang="en-US" altLang="zh-CN" sz="2000" dirty="0">
                <a:latin typeface="+mn-ea"/>
              </a:rPr>
              <a:t> </a:t>
            </a:r>
            <a:r>
              <a:rPr kumimoji="1" lang="zh-CN" altLang="en-US" sz="2000" dirty="0">
                <a:latin typeface="+mn-ea"/>
              </a:rPr>
              <a:t>可读未提交</a:t>
            </a:r>
            <a:endParaRPr kumimoji="1" lang="en-US" altLang="zh-CN" sz="2000" dirty="0">
              <a:latin typeface="+mn-ea"/>
            </a:endParaRPr>
          </a:p>
          <a:p>
            <a:pPr marL="0" indent="0">
              <a:buNone/>
            </a:pPr>
            <a:r>
              <a:rPr kumimoji="1" lang="zh-CN" altLang="en-US" sz="2000" dirty="0">
                <a:latin typeface="+mn-ea"/>
              </a:rPr>
              <a:t>与可能产生的并发错误对应关系为</a:t>
            </a:r>
            <a:endParaRPr kumimoji="1" lang="en-US" altLang="zh-CN" sz="2000" dirty="0">
              <a:latin typeface="+mn-ea"/>
            </a:endParaRPr>
          </a:p>
          <a:p>
            <a:pPr marL="0" indent="0">
              <a:buNone/>
            </a:pPr>
            <a:r>
              <a:rPr kumimoji="1" lang="en-US" altLang="zh-CN" sz="2000" dirty="0">
                <a:latin typeface="+mn-ea"/>
              </a:rPr>
              <a:t>READ UNCOMMITTED – dirty reads, non-repeatable reads, and phantoms allowed</a:t>
            </a:r>
          </a:p>
          <a:p>
            <a:pPr marL="0" indent="0">
              <a:buNone/>
            </a:pPr>
            <a:r>
              <a:rPr kumimoji="1" lang="en-US" altLang="zh-CN" sz="2000" dirty="0">
                <a:latin typeface="+mn-ea"/>
              </a:rPr>
              <a:t>READ COMMITTED - dirty reads not allowed, but non-repeatable reads and phantoms allowed </a:t>
            </a:r>
          </a:p>
          <a:p>
            <a:pPr marL="0" indent="0">
              <a:buNone/>
            </a:pPr>
            <a:r>
              <a:rPr kumimoji="1" lang="en-US" altLang="zh-CN" sz="2000" dirty="0">
                <a:latin typeface="+mn-ea"/>
              </a:rPr>
              <a:t>REPEATABLE READ – dirty reads, non-repeatable reads not allowed, but phantoms allowed </a:t>
            </a:r>
          </a:p>
          <a:p>
            <a:pPr marL="0" indent="0">
              <a:buNone/>
            </a:pPr>
            <a:r>
              <a:rPr kumimoji="1" lang="en-US" altLang="zh-CN" sz="2000" dirty="0">
                <a:latin typeface="+mn-ea"/>
              </a:rPr>
              <a:t>SERIALIZABLE – dirty reads, non-repeatable reads, and phantoms not allowed; all schedules must be serializable</a:t>
            </a:r>
          </a:p>
        </p:txBody>
      </p:sp>
    </p:spTree>
    <p:extLst>
      <p:ext uri="{BB962C8B-B14F-4D97-AF65-F5344CB8AC3E}">
        <p14:creationId xmlns:p14="http://schemas.microsoft.com/office/powerpoint/2010/main" val="75815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265F7-8CEA-544A-81F1-A8E2513463E5}"/>
              </a:ext>
            </a:extLst>
          </p:cNvPr>
          <p:cNvSpPr>
            <a:spLocks noGrp="1"/>
          </p:cNvSpPr>
          <p:nvPr>
            <p:ph type="title"/>
          </p:nvPr>
        </p:nvSpPr>
        <p:spPr/>
        <p:txBody>
          <a:bodyPr/>
          <a:lstStyle/>
          <a:p>
            <a:pPr marL="514350" lvl="0" indent="-514350" algn="l">
              <a:spcBef>
                <a:spcPct val="20000"/>
              </a:spcBef>
            </a:pPr>
            <a:r>
              <a:rPr lang="zh-CN" altLang="en-US" sz="2400" dirty="0">
                <a:solidFill>
                  <a:srgbClr val="0000CC"/>
                </a:solidFill>
                <a:ea typeface="宋体" panose="02010600030101010101" pitchFamily="2" charset="-122"/>
                <a:cs typeface="+mn-cs"/>
                <a:sym typeface="+mn-ea"/>
              </a:rPr>
              <a:t>在基于封锁的并发控制实现技术中，根据锁的持有时间可以分长锁</a:t>
            </a:r>
            <a:r>
              <a:rPr lang="en-US" altLang="zh-CN" sz="2400" dirty="0">
                <a:solidFill>
                  <a:srgbClr val="0000CC"/>
                </a:solidFill>
                <a:ea typeface="宋体" panose="02010600030101010101" pitchFamily="2" charset="-122"/>
                <a:cs typeface="+mn-cs"/>
                <a:sym typeface="+mn-ea"/>
              </a:rPr>
              <a:t>(long-term lock)</a:t>
            </a:r>
            <a:r>
              <a:rPr lang="zh-CN" altLang="en-US" sz="2400" dirty="0">
                <a:solidFill>
                  <a:srgbClr val="0000CC"/>
                </a:solidFill>
                <a:ea typeface="宋体" panose="02010600030101010101" pitchFamily="2" charset="-122"/>
                <a:cs typeface="+mn-cs"/>
                <a:sym typeface="+mn-ea"/>
              </a:rPr>
              <a:t>和短锁</a:t>
            </a:r>
            <a:r>
              <a:rPr lang="en-US" altLang="zh-CN" sz="2400" dirty="0">
                <a:solidFill>
                  <a:srgbClr val="0000CC"/>
                </a:solidFill>
                <a:ea typeface="宋体" panose="02010600030101010101" pitchFamily="2" charset="-122"/>
                <a:cs typeface="+mn-cs"/>
                <a:sym typeface="+mn-ea"/>
              </a:rPr>
              <a:t>(short-term lock)</a:t>
            </a:r>
            <a:r>
              <a:rPr lang="zh-CN" altLang="en-US" sz="2400" dirty="0">
                <a:solidFill>
                  <a:srgbClr val="0000CC"/>
                </a:solidFill>
                <a:ea typeface="宋体" panose="02010600030101010101" pitchFamily="2" charset="-122"/>
                <a:cs typeface="+mn-cs"/>
                <a:sym typeface="+mn-ea"/>
              </a:rPr>
              <a:t>，它们之间的区别是什么？</a:t>
            </a:r>
            <a:endParaRPr kumimoji="1" lang="zh-CN" altLang="en-US" dirty="0"/>
          </a:p>
        </p:txBody>
      </p:sp>
      <p:sp>
        <p:nvSpPr>
          <p:cNvPr id="3" name="内容占位符 2">
            <a:extLst>
              <a:ext uri="{FF2B5EF4-FFF2-40B4-BE49-F238E27FC236}">
                <a16:creationId xmlns:a16="http://schemas.microsoft.com/office/drawing/2014/main" id="{7A2C2697-AC33-584A-A293-FED0D632D0FD}"/>
              </a:ext>
            </a:extLst>
          </p:cNvPr>
          <p:cNvSpPr>
            <a:spLocks noGrp="1"/>
          </p:cNvSpPr>
          <p:nvPr>
            <p:ph idx="1"/>
          </p:nvPr>
        </p:nvSpPr>
        <p:spPr/>
        <p:txBody>
          <a:bodyPr/>
          <a:lstStyle/>
          <a:p>
            <a:pPr marL="0" indent="0">
              <a:buNone/>
            </a:pPr>
            <a:r>
              <a:rPr kumimoji="1" lang="zh-CN" altLang="en-US" sz="2000" dirty="0"/>
              <a:t>事务在动作开始前申请长锁和短锁，短锁在事务结束操作后立刻释放，长锁在事务结束操作后可继续持有。</a:t>
            </a:r>
          </a:p>
        </p:txBody>
      </p:sp>
    </p:spTree>
    <p:extLst>
      <p:ext uri="{BB962C8B-B14F-4D97-AF65-F5344CB8AC3E}">
        <p14:creationId xmlns:p14="http://schemas.microsoft.com/office/powerpoint/2010/main" val="278915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CA35D-65E7-A741-8442-01711CF46CC0}"/>
              </a:ext>
            </a:extLst>
          </p:cNvPr>
          <p:cNvSpPr>
            <a:spLocks noGrp="1"/>
          </p:cNvSpPr>
          <p:nvPr>
            <p:ph type="title"/>
          </p:nvPr>
        </p:nvSpPr>
        <p:spPr/>
        <p:txBody>
          <a:bodyPr/>
          <a:lstStyle/>
          <a:p>
            <a:pPr marL="514350" lvl="0" indent="-514350" algn="l">
              <a:spcBef>
                <a:spcPct val="20000"/>
              </a:spcBef>
            </a:pPr>
            <a:r>
              <a:rPr lang="zh-CN" altLang="en-US" sz="2400" dirty="0">
                <a:solidFill>
                  <a:srgbClr val="0000CC"/>
                </a:solidFill>
                <a:ea typeface="宋体" panose="02010600030101010101" pitchFamily="2" charset="-122"/>
                <a:cs typeface="+mn-cs"/>
                <a:sym typeface="+mn-ea"/>
              </a:rPr>
              <a:t>什么是多粒度封锁？引入多粒度封锁的目的是什么？</a:t>
            </a:r>
            <a:endParaRPr kumimoji="1" lang="zh-CN" altLang="en-US" dirty="0"/>
          </a:p>
        </p:txBody>
      </p:sp>
      <p:sp>
        <p:nvSpPr>
          <p:cNvPr id="3" name="内容占位符 2">
            <a:extLst>
              <a:ext uri="{FF2B5EF4-FFF2-40B4-BE49-F238E27FC236}">
                <a16:creationId xmlns:a16="http://schemas.microsoft.com/office/drawing/2014/main" id="{339B6D5A-D7BB-404D-A3FC-FE4B20D81B68}"/>
              </a:ext>
            </a:extLst>
          </p:cNvPr>
          <p:cNvSpPr>
            <a:spLocks noGrp="1"/>
          </p:cNvSpPr>
          <p:nvPr>
            <p:ph idx="1"/>
          </p:nvPr>
        </p:nvSpPr>
        <p:spPr/>
        <p:txBody>
          <a:bodyPr/>
          <a:lstStyle/>
          <a:p>
            <a:pPr marL="0" indent="0">
              <a:buNone/>
            </a:pPr>
            <a:r>
              <a:rPr kumimoji="1" lang="zh-CN" altLang="en-US" sz="2000" dirty="0">
                <a:latin typeface="+mj-ea"/>
                <a:ea typeface="+mj-ea"/>
              </a:rPr>
              <a:t>多粒度封锁（</a:t>
            </a:r>
            <a:r>
              <a:rPr kumimoji="1" lang="en-US" altLang="zh-CN" sz="2000" dirty="0">
                <a:latin typeface="+mj-ea"/>
                <a:ea typeface="+mj-ea"/>
              </a:rPr>
              <a:t>MGL- Multiple Granularity Locking </a:t>
            </a:r>
            <a:r>
              <a:rPr kumimoji="1" lang="zh-CN" altLang="en-US" sz="2000" dirty="0">
                <a:latin typeface="+mj-ea"/>
                <a:ea typeface="+mj-ea"/>
              </a:rPr>
              <a:t>）</a:t>
            </a:r>
            <a:r>
              <a:rPr kumimoji="1" lang="en-US" altLang="zh-CN" sz="2000" dirty="0">
                <a:latin typeface="+mj-ea"/>
                <a:ea typeface="+mj-ea"/>
              </a:rPr>
              <a:t> is a locking method used in database management systems (DBMS) and relational databases</a:t>
            </a:r>
            <a:r>
              <a:rPr kumimoji="1" lang="zh-CN" altLang="en-US" sz="2000" dirty="0">
                <a:latin typeface="+mj-ea"/>
                <a:ea typeface="+mj-ea"/>
              </a:rPr>
              <a:t>。一个</a:t>
            </a:r>
            <a:r>
              <a:rPr kumimoji="1" lang="en-US" altLang="zh-CN" sz="2000" dirty="0">
                <a:latin typeface="+mj-ea"/>
                <a:ea typeface="+mj-ea"/>
              </a:rPr>
              <a:t>Object</a:t>
            </a:r>
            <a:r>
              <a:rPr kumimoji="1" lang="zh-CN" altLang="en-US" sz="2000" dirty="0">
                <a:latin typeface="+mj-ea"/>
                <a:ea typeface="+mj-ea"/>
              </a:rPr>
              <a:t>可能包含一个或多个</a:t>
            </a:r>
            <a:r>
              <a:rPr kumimoji="1" lang="en-US" altLang="zh-CN" sz="2000" dirty="0">
                <a:latin typeface="+mj-ea"/>
                <a:ea typeface="+mj-ea"/>
              </a:rPr>
              <a:t>Object</a:t>
            </a:r>
            <a:r>
              <a:rPr kumimoji="1" lang="zh-CN" altLang="en-US" sz="2000" dirty="0">
                <a:latin typeface="+mj-ea"/>
                <a:ea typeface="+mj-ea"/>
              </a:rPr>
              <a:t>，当一个</a:t>
            </a:r>
            <a:r>
              <a:rPr kumimoji="1" lang="en-US" altLang="zh-CN" sz="2000" dirty="0">
                <a:latin typeface="+mj-ea"/>
                <a:ea typeface="+mj-ea"/>
              </a:rPr>
              <a:t>item</a:t>
            </a:r>
            <a:r>
              <a:rPr kumimoji="1" lang="zh-CN" altLang="en-US" sz="2000" dirty="0">
                <a:latin typeface="+mj-ea"/>
                <a:ea typeface="+mj-ea"/>
              </a:rPr>
              <a:t>的封锁被事务获取时，</a:t>
            </a:r>
            <a:r>
              <a:rPr kumimoji="1" lang="en-US" altLang="zh-CN" sz="2000" dirty="0">
                <a:latin typeface="+mj-ea"/>
                <a:ea typeface="+mj-ea"/>
              </a:rPr>
              <a:t>DBMS</a:t>
            </a:r>
            <a:r>
              <a:rPr kumimoji="1" lang="zh-CN" altLang="en-US" sz="2000" dirty="0">
                <a:latin typeface="+mj-ea"/>
                <a:ea typeface="+mj-ea"/>
              </a:rPr>
              <a:t>需要给包含这个</a:t>
            </a:r>
            <a:r>
              <a:rPr kumimoji="1" lang="en-US" altLang="zh-CN" sz="2000" dirty="0">
                <a:latin typeface="+mj-ea"/>
                <a:ea typeface="+mj-ea"/>
              </a:rPr>
              <a:t>item</a:t>
            </a:r>
            <a:r>
              <a:rPr kumimoji="1" lang="zh-CN" altLang="en-US" sz="2000" dirty="0">
                <a:latin typeface="+mj-ea"/>
                <a:ea typeface="+mj-ea"/>
              </a:rPr>
              <a:t>的实体加锁。</a:t>
            </a:r>
            <a:endParaRPr kumimoji="1" lang="en-US" altLang="zh-CN" sz="2000" dirty="0">
              <a:latin typeface="+mj-ea"/>
              <a:ea typeface="+mj-ea"/>
            </a:endParaRPr>
          </a:p>
          <a:p>
            <a:pPr marL="0" indent="0">
              <a:buNone/>
            </a:pPr>
            <a:r>
              <a:rPr kumimoji="1" lang="zh-CN" altLang="en-US" sz="2000" dirty="0">
                <a:latin typeface="+mj-ea"/>
                <a:ea typeface="+mj-ea"/>
              </a:rPr>
              <a:t>多粒度封锁协议允许多粒树中的每个结点被独立加锁。对一个结点加锁意味着这个结点的所有后裔结点也被加以同样类型的锁。引入多粒度封锁是为了获得更好并发度。</a:t>
            </a:r>
            <a:endParaRPr kumimoji="1" lang="en-US" altLang="zh-CN" sz="2000" dirty="0">
              <a:latin typeface="+mj-ea"/>
              <a:ea typeface="+mj-ea"/>
            </a:endParaRPr>
          </a:p>
        </p:txBody>
      </p:sp>
    </p:spTree>
    <p:extLst>
      <p:ext uri="{BB962C8B-B14F-4D97-AF65-F5344CB8AC3E}">
        <p14:creationId xmlns:p14="http://schemas.microsoft.com/office/powerpoint/2010/main" val="219170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B9E47-E53D-9844-A98A-4F0F32D79868}"/>
              </a:ext>
            </a:extLst>
          </p:cNvPr>
          <p:cNvSpPr>
            <a:spLocks noGrp="1"/>
          </p:cNvSpPr>
          <p:nvPr>
            <p:ph type="title"/>
          </p:nvPr>
        </p:nvSpPr>
        <p:spPr/>
        <p:txBody>
          <a:bodyPr/>
          <a:lstStyle/>
          <a:p>
            <a:pPr marL="514350" lvl="0" indent="-514350">
              <a:spcBef>
                <a:spcPct val="20000"/>
              </a:spcBef>
            </a:pPr>
            <a:r>
              <a:rPr lang="zh-CN" altLang="en-US" sz="2400" dirty="0">
                <a:solidFill>
                  <a:srgbClr val="0000CC"/>
                </a:solidFill>
                <a:ea typeface="宋体" panose="02010600030101010101" pitchFamily="2" charset="-122"/>
                <a:cs typeface="+mn-cs"/>
                <a:sym typeface="+mn-ea"/>
              </a:rPr>
              <a:t>简要叙述多粒度封锁协议的内容，并给出多粒度锁相容矩阵。</a:t>
            </a:r>
            <a:endParaRPr kumimoji="1" lang="zh-CN" altLang="en-US" dirty="0"/>
          </a:p>
        </p:txBody>
      </p:sp>
      <p:sp>
        <p:nvSpPr>
          <p:cNvPr id="3" name="内容占位符 2">
            <a:extLst>
              <a:ext uri="{FF2B5EF4-FFF2-40B4-BE49-F238E27FC236}">
                <a16:creationId xmlns:a16="http://schemas.microsoft.com/office/drawing/2014/main" id="{11FAACCB-8B2C-6149-A909-004E7E56276D}"/>
              </a:ext>
            </a:extLst>
          </p:cNvPr>
          <p:cNvSpPr>
            <a:spLocks noGrp="1"/>
          </p:cNvSpPr>
          <p:nvPr>
            <p:ph idx="1"/>
          </p:nvPr>
        </p:nvSpPr>
        <p:spPr/>
        <p:txBody>
          <a:bodyPr/>
          <a:lstStyle/>
          <a:p>
            <a:pPr marL="0" indent="0">
              <a:buNone/>
            </a:pPr>
            <a:r>
              <a:rPr kumimoji="1" lang="zh-CN" altLang="en-US" sz="2000" dirty="0"/>
              <a:t>多粒度封锁协议：</a:t>
            </a:r>
            <a:endParaRPr kumimoji="1" lang="en-US" altLang="zh-CN" sz="2000" dirty="0"/>
          </a:p>
          <a:p>
            <a:pPr marL="457200" indent="-457200">
              <a:buAutoNum type="arabicPeriod"/>
            </a:pPr>
            <a:r>
              <a:rPr kumimoji="1" lang="zh-CN" altLang="en-US" sz="2000" dirty="0"/>
              <a:t>可以对‘多粒度树’中的每个节点独立枷锁（显式封锁）</a:t>
            </a:r>
            <a:endParaRPr kumimoji="1" lang="en-US" altLang="zh-CN" sz="2000" dirty="0"/>
          </a:p>
          <a:p>
            <a:pPr marL="457200" indent="-457200">
              <a:buAutoNum type="arabicPeriod"/>
            </a:pPr>
            <a:r>
              <a:rPr kumimoji="1" lang="zh-CN" altLang="en-US" sz="2000" dirty="0"/>
              <a:t>对一个节点枷锁意味着该节点的所有后裔节点也被加以同样类型的锁（隐式封锁）</a:t>
            </a:r>
            <a:endParaRPr kumimoji="1" lang="en-US" altLang="zh-CN" sz="2000" dirty="0"/>
          </a:p>
          <a:p>
            <a:pPr marL="457200" indent="-457200">
              <a:buAutoNum type="arabicPeriod"/>
            </a:pPr>
            <a:r>
              <a:rPr kumimoji="1" lang="zh-CN" altLang="en-US" sz="2000" dirty="0"/>
              <a:t>如果要对一个节点枷锁，必须先对它的上层节点加意向锁</a:t>
            </a:r>
            <a:endParaRPr kumimoji="1" lang="en-US" altLang="zh-CN" sz="2000" dirty="0"/>
          </a:p>
          <a:p>
            <a:pPr marL="857250" lvl="1" indent="-457200">
              <a:buAutoNum type="arabicPeriod"/>
            </a:pPr>
            <a:r>
              <a:rPr kumimoji="1" lang="zh-CN" altLang="en-US" sz="1600" dirty="0"/>
              <a:t>申请封锁的顺序：自上而下</a:t>
            </a:r>
            <a:endParaRPr kumimoji="1" lang="en-US" altLang="zh-CN" sz="1600" dirty="0"/>
          </a:p>
          <a:p>
            <a:pPr marL="857250" lvl="1" indent="-457200">
              <a:buAutoNum type="arabicPeriod"/>
            </a:pPr>
            <a:r>
              <a:rPr kumimoji="1" lang="zh-CN" altLang="en-US" sz="1600" dirty="0"/>
              <a:t>释放封锁的顺序：由底向上</a:t>
            </a:r>
            <a:endParaRPr kumimoji="1" lang="en-US" altLang="zh-CN" sz="1600" dirty="0"/>
          </a:p>
          <a:p>
            <a:pPr marL="0" indent="0">
              <a:buNone/>
            </a:pPr>
            <a:r>
              <a:rPr kumimoji="1" lang="zh-CN" altLang="en-US" sz="2000" dirty="0"/>
              <a:t>相容矩阵：</a:t>
            </a:r>
            <a:endParaRPr kumimoji="1" lang="en-US" altLang="zh-CN" sz="2000" dirty="0"/>
          </a:p>
          <a:p>
            <a:pPr marL="0" indent="0">
              <a:buNone/>
            </a:pPr>
            <a:endParaRPr kumimoji="1" lang="en-US" altLang="zh-CN" sz="2000" dirty="0"/>
          </a:p>
        </p:txBody>
      </p:sp>
      <p:pic>
        <p:nvPicPr>
          <p:cNvPr id="5" name="图片 4">
            <a:extLst>
              <a:ext uri="{FF2B5EF4-FFF2-40B4-BE49-F238E27FC236}">
                <a16:creationId xmlns:a16="http://schemas.microsoft.com/office/drawing/2014/main" id="{51938C5C-1255-4C44-BFF9-238E7AD0CEDE}"/>
              </a:ext>
            </a:extLst>
          </p:cNvPr>
          <p:cNvPicPr>
            <a:picLocks noChangeAspect="1"/>
          </p:cNvPicPr>
          <p:nvPr/>
        </p:nvPicPr>
        <p:blipFill>
          <a:blip r:embed="rId2"/>
          <a:stretch>
            <a:fillRect/>
          </a:stretch>
        </p:blipFill>
        <p:spPr>
          <a:xfrm>
            <a:off x="4139952" y="3429915"/>
            <a:ext cx="3703835" cy="2362981"/>
          </a:xfrm>
          <a:prstGeom prst="rect">
            <a:avLst/>
          </a:prstGeom>
        </p:spPr>
      </p:pic>
    </p:spTree>
    <p:extLst>
      <p:ext uri="{BB962C8B-B14F-4D97-AF65-F5344CB8AC3E}">
        <p14:creationId xmlns:p14="http://schemas.microsoft.com/office/powerpoint/2010/main" val="3269466084"/>
      </p:ext>
    </p:extLst>
  </p:cSld>
  <p:clrMapOvr>
    <a:masterClrMapping/>
  </p:clrMapOvr>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716</Words>
  <Application>Microsoft Macintosh PowerPoint</Application>
  <PresentationFormat>全屏显示(4:3)</PresentationFormat>
  <Paragraphs>30</Paragraphs>
  <Slides>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6</vt:i4>
      </vt:variant>
    </vt:vector>
  </HeadingPairs>
  <TitlesOfParts>
    <vt:vector size="9" baseType="lpstr">
      <vt:lpstr>宋体</vt:lpstr>
      <vt:lpstr>Arial</vt:lpstr>
      <vt:lpstr>1_默认设计模板</vt:lpstr>
      <vt:lpstr>（课后复习）</vt:lpstr>
      <vt:lpstr>不正确的事务并发运行可能产生哪几种类型的并发错误？</vt:lpstr>
      <vt:lpstr>事务的并发运行有哪几种隔离级别？选择不同的隔离级别和可能产生的并发错误之间的关系是什么？</vt:lpstr>
      <vt:lpstr>在基于封锁的并发控制实现技术中，根据锁的持有时间可以分长锁(long-term lock)和短锁(short-term lock)，它们之间的区别是什么？</vt:lpstr>
      <vt:lpstr>什么是多粒度封锁？引入多粒度封锁的目的是什么？</vt:lpstr>
      <vt:lpstr>简要叙述多粒度封锁协议的内容，并给出多粒度锁相容矩阵。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（课后复习）</dc:title>
  <dc:creator>njubwy</dc:creator>
  <cp:lastModifiedBy>vz5663</cp:lastModifiedBy>
  <cp:revision>21</cp:revision>
  <dcterms:created xsi:type="dcterms:W3CDTF">2020-02-21T05:33:00Z</dcterms:created>
  <dcterms:modified xsi:type="dcterms:W3CDTF">2020-03-13T14:07:51Z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