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6"/>
  </p:handoutMasterIdLst>
  <p:sldIdLst>
    <p:sldId id="258" r:id="rId2"/>
    <p:sldId id="259" r:id="rId3"/>
    <p:sldId id="260" r:id="rId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74">
          <p15:clr>
            <a:srgbClr val="A4A3A4"/>
          </p15:clr>
        </p15:guide>
        <p15:guide id="2" pos="286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3"/>
  </p:normalViewPr>
  <p:slideViewPr>
    <p:cSldViewPr showGuides="1">
      <p:cViewPr varScale="1">
        <p:scale>
          <a:sx n="117" d="100"/>
          <a:sy n="117" d="100"/>
        </p:scale>
        <p:origin x="1480" y="176"/>
      </p:cViewPr>
      <p:guideLst>
        <p:guide orient="horz" pos="2174"/>
        <p:guide pos="286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2020/4/24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2020/4/24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457200" y="274638"/>
            <a:ext cx="6052930"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457200"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54296" y="1600200"/>
            <a:ext cx="4032504"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 1025"/>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a:t>单击此处编辑母版标题样式</a:t>
            </a:r>
          </a:p>
        </p:txBody>
      </p:sp>
      <p:sp>
        <p:nvSpPr>
          <p:cNvPr id="2051" name="文本占位符 1026"/>
          <p:cNvSpPr>
            <a:spLocks noGrp="1"/>
          </p:cNvSpPr>
          <p:nvPr>
            <p:ph type="body"/>
          </p:nvPr>
        </p:nvSpPr>
        <p:spPr>
          <a:xfrm>
            <a:off x="457200" y="1600200"/>
            <a:ext cx="8229600" cy="4525963"/>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日期占位符 1027"/>
          <p:cNvSpPr>
            <a:spLocks noGrp="1"/>
          </p:cNvSpPr>
          <p:nvPr>
            <p:ph type="dt" sz="half" idx="2"/>
          </p:nvPr>
        </p:nvSpPr>
        <p:spPr>
          <a:xfrm>
            <a:off x="457200" y="6245225"/>
            <a:ext cx="21336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3124200" y="6245225"/>
            <a:ext cx="28956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p:cNvSpPr>
            <a:spLocks noGrp="1"/>
          </p:cNvSpPr>
          <p:nvPr>
            <p:ph type="title"/>
          </p:nvPr>
        </p:nvSpPr>
        <p:spPr>
          <a:xfrm>
            <a:off x="457200" y="190024"/>
            <a:ext cx="8229600" cy="583565"/>
          </a:xfrm>
        </p:spPr>
        <p:txBody>
          <a:bodyPr anchor="ctr">
            <a:spAutoFit/>
          </a:bodyPr>
          <a:lstStyle/>
          <a:p>
            <a:r>
              <a:rPr lang="zh-CN" altLang="en-US" sz="3200"/>
              <a:t>（简答题）</a:t>
            </a:r>
          </a:p>
        </p:txBody>
      </p:sp>
      <p:sp>
        <p:nvSpPr>
          <p:cNvPr id="4098" name="内容占位符 2"/>
          <p:cNvSpPr>
            <a:spLocks noGrp="1"/>
          </p:cNvSpPr>
          <p:nvPr>
            <p:ph idx="1"/>
          </p:nvPr>
        </p:nvSpPr>
        <p:spPr>
          <a:xfrm>
            <a:off x="250825" y="934403"/>
            <a:ext cx="8593138" cy="4478149"/>
          </a:xfrm>
        </p:spPr>
        <p:txBody>
          <a:bodyPr wrap="square" anchor="t">
            <a:spAutoFit/>
          </a:bodyPr>
          <a:lstStyle/>
          <a:p>
            <a:pPr marL="514350" indent="-514350">
              <a:lnSpc>
                <a:spcPct val="100000"/>
              </a:lnSpc>
              <a:spcBef>
                <a:spcPts val="20"/>
              </a:spcBef>
              <a:spcAft>
                <a:spcPts val="1000"/>
              </a:spcAft>
              <a:buFont typeface="Arial" panose="020B0604020202020204" pitchFamily="34" charset="0"/>
              <a:buAutoNum type="arabicPeriod"/>
            </a:pPr>
            <a:r>
              <a:rPr lang="zh-CN" altLang="en-US" sz="2600" dirty="0">
                <a:solidFill>
                  <a:srgbClr val="0000CC"/>
                </a:solidFill>
                <a:sym typeface="+mn-ea"/>
              </a:rPr>
              <a:t>在分布式事务处理系统中，什么是数据复制</a:t>
            </a:r>
            <a:r>
              <a:rPr lang="en-US" altLang="zh-CN" sz="2600" dirty="0">
                <a:solidFill>
                  <a:srgbClr val="0000CC"/>
                </a:solidFill>
                <a:sym typeface="+mn-ea"/>
              </a:rPr>
              <a:t>(Data Replication)</a:t>
            </a:r>
            <a:r>
              <a:rPr lang="zh-CN" altLang="en-US" sz="2600" dirty="0">
                <a:solidFill>
                  <a:srgbClr val="0000CC"/>
                </a:solidFill>
                <a:sym typeface="+mn-ea"/>
              </a:rPr>
              <a:t>功能？由</a:t>
            </a:r>
            <a:r>
              <a:rPr lang="en-US" altLang="zh-CN" sz="2600" dirty="0">
                <a:solidFill>
                  <a:srgbClr val="0000CC"/>
                </a:solidFill>
                <a:sym typeface="+mn-ea"/>
              </a:rPr>
              <a:t>DBMS</a:t>
            </a:r>
            <a:r>
              <a:rPr lang="zh-CN" altLang="en-US" sz="2600" dirty="0">
                <a:solidFill>
                  <a:srgbClr val="0000CC"/>
                </a:solidFill>
                <a:sym typeface="+mn-ea"/>
              </a:rPr>
              <a:t>提供数据复制管理的优缺点分别有哪些？</a:t>
            </a:r>
            <a:endParaRPr lang="en-US" altLang="zh-CN" sz="2600" dirty="0">
              <a:solidFill>
                <a:srgbClr val="0000CC"/>
              </a:solidFill>
              <a:sym typeface="+mn-ea"/>
            </a:endParaRPr>
          </a:p>
          <a:p>
            <a:pPr marL="0" indent="0">
              <a:lnSpc>
                <a:spcPct val="100000"/>
              </a:lnSpc>
              <a:spcBef>
                <a:spcPts val="20"/>
              </a:spcBef>
              <a:spcAft>
                <a:spcPts val="1000"/>
              </a:spcAft>
              <a:buNone/>
            </a:pPr>
            <a:r>
              <a:rPr lang="zh-CN" altLang="en-US" sz="2600" dirty="0">
                <a:solidFill>
                  <a:srgbClr val="0000CC"/>
                </a:solidFill>
                <a:sym typeface="+mn-ea"/>
              </a:rPr>
              <a:t>答：分布式事务处理系统中数据复制指一个站点的资源可以复制到其他站点并维护与副本站点的一致性。</a:t>
            </a:r>
            <a:r>
              <a:rPr lang="en-US" altLang="zh-CN" sz="2600" dirty="0">
                <a:solidFill>
                  <a:srgbClr val="0000CC"/>
                </a:solidFill>
                <a:sym typeface="+mn-ea"/>
              </a:rPr>
              <a:t>DBMS</a:t>
            </a:r>
            <a:r>
              <a:rPr lang="zh-CN" altLang="en-US" sz="2600" dirty="0">
                <a:solidFill>
                  <a:srgbClr val="0000CC"/>
                </a:solidFill>
                <a:sym typeface="+mn-ea"/>
              </a:rPr>
              <a:t>提供数据复制管理的优点为：提高可用性；提高系统性能。缺点为：占用更多存储；提高系统复杂度。</a:t>
            </a:r>
          </a:p>
          <a:p>
            <a:pPr marL="514350" indent="-514350">
              <a:lnSpc>
                <a:spcPct val="100000"/>
              </a:lnSpc>
              <a:spcBef>
                <a:spcPts val="20"/>
              </a:spcBef>
              <a:spcAft>
                <a:spcPts val="1000"/>
              </a:spcAft>
              <a:buFont typeface="+mj-lt"/>
              <a:buAutoNum type="arabicPeriod" startAt="2"/>
            </a:pPr>
            <a:r>
              <a:rPr lang="zh-CN" altLang="en-US" sz="2600" dirty="0">
                <a:solidFill>
                  <a:srgbClr val="0000CC"/>
                </a:solidFill>
              </a:rPr>
              <a:t>在支持多副本数据复制的分布式事务处理系统中，有哪几种多副本之间的数据一致性</a:t>
            </a:r>
            <a:r>
              <a:rPr lang="en-US" altLang="zh-CN" sz="2600" dirty="0">
                <a:solidFill>
                  <a:srgbClr val="0000CC"/>
                </a:solidFill>
              </a:rPr>
              <a:t>(</a:t>
            </a:r>
            <a:r>
              <a:rPr lang="en-US" altLang="x-none" sz="2600" dirty="0">
                <a:solidFill>
                  <a:srgbClr val="0000CC"/>
                </a:solidFill>
                <a:ea typeface="宋体" panose="02010600030101010101" pitchFamily="2" charset="-122"/>
                <a:sym typeface="+mn-ea"/>
              </a:rPr>
              <a:t>mutual consistency</a:t>
            </a:r>
            <a:r>
              <a:rPr lang="en-US" altLang="zh-CN" sz="2600" dirty="0">
                <a:solidFill>
                  <a:srgbClr val="0000CC"/>
                </a:solidFill>
              </a:rPr>
              <a:t>)</a:t>
            </a:r>
            <a:r>
              <a:rPr lang="zh-CN" altLang="en-US" sz="2600" dirty="0">
                <a:solidFill>
                  <a:srgbClr val="0000CC"/>
                </a:solidFill>
              </a:rPr>
              <a:t>？</a:t>
            </a:r>
            <a:endParaRPr lang="en-US" altLang="zh-CN" sz="2600" dirty="0">
              <a:solidFill>
                <a:srgbClr val="0000CC"/>
              </a:solidFill>
            </a:endParaRPr>
          </a:p>
          <a:p>
            <a:pPr marL="0" indent="0">
              <a:lnSpc>
                <a:spcPct val="100000"/>
              </a:lnSpc>
              <a:spcBef>
                <a:spcPts val="20"/>
              </a:spcBef>
              <a:spcAft>
                <a:spcPts val="1000"/>
              </a:spcAft>
              <a:buNone/>
            </a:pPr>
            <a:r>
              <a:rPr lang="zh-CN" altLang="en-US" sz="2600" dirty="0">
                <a:solidFill>
                  <a:srgbClr val="0000CC"/>
                </a:solidFill>
              </a:rPr>
              <a:t>答：</a:t>
            </a:r>
            <a:r>
              <a:rPr lang="en-US" altLang="zh-CN" sz="2600" dirty="0">
                <a:solidFill>
                  <a:srgbClr val="0000CC"/>
                </a:solidFill>
              </a:rPr>
              <a:t>Strong</a:t>
            </a:r>
            <a:r>
              <a:rPr lang="zh-CN" altLang="en-US" sz="2600" dirty="0">
                <a:solidFill>
                  <a:srgbClr val="0000CC"/>
                </a:solidFill>
              </a:rPr>
              <a:t>，</a:t>
            </a:r>
            <a:r>
              <a:rPr lang="en-US" altLang="zh-CN" sz="2600" dirty="0">
                <a:solidFill>
                  <a:srgbClr val="0000CC"/>
                </a:solidFill>
              </a:rPr>
              <a:t>Weak</a:t>
            </a:r>
            <a:r>
              <a:rPr lang="zh-CN" altLang="en-US" sz="2600" dirty="0">
                <a:solidFill>
                  <a:srgbClr val="0000CC"/>
                </a:solidFill>
              </a:rPr>
              <a:t>和</a:t>
            </a:r>
            <a:r>
              <a:rPr lang="en-US" altLang="zh-CN" sz="2600" dirty="0">
                <a:solidFill>
                  <a:srgbClr val="0000CC"/>
                </a:solidFill>
              </a:rPr>
              <a:t>Quorum</a:t>
            </a:r>
            <a:r>
              <a:rPr lang="zh-CN" altLang="en-US" sz="2600" dirty="0">
                <a:solidFill>
                  <a:srgbClr val="0000CC"/>
                </a:solidFill>
              </a:rPr>
              <a:t>。</a:t>
            </a:r>
          </a:p>
        </p:txBody>
      </p:sp>
      <p:sp>
        <p:nvSpPr>
          <p:cNvPr id="4099" name="文本框 3"/>
          <p:cNvSpPr txBox="1"/>
          <p:nvPr/>
        </p:nvSpPr>
        <p:spPr>
          <a:xfrm>
            <a:off x="7264400" y="57150"/>
            <a:ext cx="1771650" cy="368300"/>
          </a:xfrm>
          <a:prstGeom prst="rect">
            <a:avLst/>
          </a:prstGeom>
          <a:noFill/>
          <a:ln w="9525">
            <a:noFill/>
          </a:ln>
        </p:spPr>
        <p:txBody>
          <a:bodyPr wrap="square" anchor="t">
            <a:spAutoFit/>
          </a:bodyPr>
          <a:lstStyle/>
          <a:p>
            <a:pPr algn="r"/>
            <a:r>
              <a:rPr lang="en-US" altLang="zh-CN">
                <a:latin typeface="Arial" panose="020B0604020202020204" pitchFamily="34" charset="0"/>
                <a:ea typeface="宋体" panose="02010600030101010101" pitchFamily="2" charset="-122"/>
              </a:rPr>
              <a:t>Q&amp;A20200424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675039-CE85-3F46-862D-B5DEEFC8A5F4}"/>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747D2579-D5A8-5C45-A428-355302F11AD3}"/>
              </a:ext>
            </a:extLst>
          </p:cNvPr>
          <p:cNvSpPr>
            <a:spLocks noGrp="1"/>
          </p:cNvSpPr>
          <p:nvPr>
            <p:ph idx="1"/>
          </p:nvPr>
        </p:nvSpPr>
        <p:spPr/>
        <p:txBody>
          <a:bodyPr/>
          <a:lstStyle/>
          <a:p>
            <a:pPr marL="514350" lvl="0" indent="-514350">
              <a:spcBef>
                <a:spcPts val="20"/>
              </a:spcBef>
              <a:spcAft>
                <a:spcPts val="1000"/>
              </a:spcAft>
              <a:buFont typeface="+mj-lt"/>
              <a:buAutoNum type="arabicPeriod" startAt="3"/>
            </a:pPr>
            <a:r>
              <a:rPr lang="zh-CN" altLang="en-US" sz="2600" dirty="0">
                <a:solidFill>
                  <a:srgbClr val="0000CC"/>
                </a:solidFill>
                <a:sym typeface="+mn-ea"/>
              </a:rPr>
              <a:t>简述下述三种多副本控制方法的基本思路：</a:t>
            </a:r>
            <a:r>
              <a:rPr lang="zh-CN" altLang="en-US" sz="2600" dirty="0">
                <a:solidFill>
                  <a:srgbClr val="0000CC"/>
                </a:solidFill>
                <a:latin typeface="微软雅黑" panose="020B0503020204020204" charset="-122"/>
                <a:ea typeface="微软雅黑" panose="020B0503020204020204" charset="-122"/>
                <a:sym typeface="+mn-ea"/>
              </a:rPr>
              <a:t>① </a:t>
            </a:r>
            <a:r>
              <a:rPr lang="en-US" altLang="zh-CN" sz="2600" dirty="0">
                <a:solidFill>
                  <a:srgbClr val="0000CC"/>
                </a:solidFill>
                <a:ea typeface="宋体" panose="02010600030101010101" pitchFamily="2" charset="-122"/>
                <a:sym typeface="+mn-ea"/>
              </a:rPr>
              <a:t>Read One / Write All</a:t>
            </a:r>
            <a:r>
              <a:rPr lang="zh-CN" altLang="en-US" sz="2600" dirty="0">
                <a:solidFill>
                  <a:srgbClr val="0000CC"/>
                </a:solidFill>
                <a:ea typeface="宋体" panose="02010600030101010101" pitchFamily="2" charset="-122"/>
                <a:sym typeface="+mn-ea"/>
              </a:rPr>
              <a:t>；</a:t>
            </a:r>
            <a:r>
              <a:rPr lang="zh-CN" altLang="en-US" sz="2600" dirty="0">
                <a:solidFill>
                  <a:srgbClr val="0000CC"/>
                </a:solidFill>
                <a:latin typeface="微软雅黑" panose="020B0503020204020204" charset="-122"/>
                <a:ea typeface="微软雅黑" panose="020B0503020204020204" charset="-122"/>
                <a:sym typeface="+mn-ea"/>
              </a:rPr>
              <a:t>② </a:t>
            </a:r>
            <a:r>
              <a:rPr lang="en-US" altLang="zh-CN" sz="2600" dirty="0">
                <a:solidFill>
                  <a:srgbClr val="0000CC"/>
                </a:solidFill>
                <a:ea typeface="宋体" panose="02010600030101010101" pitchFamily="2" charset="-122"/>
                <a:sym typeface="+mn-ea"/>
              </a:rPr>
              <a:t>Quorum Consensus</a:t>
            </a:r>
            <a:r>
              <a:rPr lang="zh-CN" altLang="en-US" sz="2600" dirty="0">
                <a:solidFill>
                  <a:srgbClr val="0000CC"/>
                </a:solidFill>
                <a:ea typeface="宋体" panose="02010600030101010101" pitchFamily="2" charset="-122"/>
                <a:sym typeface="+mn-ea"/>
              </a:rPr>
              <a:t>；</a:t>
            </a:r>
            <a:r>
              <a:rPr lang="zh-CN" altLang="en-US" sz="2600" dirty="0">
                <a:solidFill>
                  <a:srgbClr val="0000CC"/>
                </a:solidFill>
                <a:latin typeface="微软雅黑" panose="020B0503020204020204" charset="-122"/>
                <a:ea typeface="微软雅黑" panose="020B0503020204020204" charset="-122"/>
                <a:sym typeface="Wingdings" panose="05000000000000000000" charset="0"/>
              </a:rPr>
              <a:t>③ </a:t>
            </a:r>
            <a:r>
              <a:rPr lang="en-US" altLang="zh-CN" sz="2600" dirty="0">
                <a:solidFill>
                  <a:srgbClr val="0000CC"/>
                </a:solidFill>
                <a:ea typeface="宋体" panose="02010600030101010101" pitchFamily="2" charset="-122"/>
                <a:sym typeface="+mn-ea"/>
              </a:rPr>
              <a:t>Primary Copy.</a:t>
            </a:r>
          </a:p>
          <a:p>
            <a:pPr marL="514350" lvl="0" indent="-514350">
              <a:spcBef>
                <a:spcPts val="20"/>
              </a:spcBef>
              <a:spcAft>
                <a:spcPts val="1000"/>
              </a:spcAft>
              <a:buFont typeface="+mj-ea"/>
              <a:buAutoNum type="circleNumDbPlain"/>
            </a:pPr>
            <a:r>
              <a:rPr lang="en-US" altLang="zh-CN" sz="2400" dirty="0">
                <a:solidFill>
                  <a:srgbClr val="0000CC"/>
                </a:solidFill>
                <a:latin typeface="+mn-ea"/>
                <a:sym typeface="+mn-ea"/>
              </a:rPr>
              <a:t>Read</a:t>
            </a:r>
            <a:r>
              <a:rPr lang="zh-CN" altLang="en-US" sz="2400" dirty="0">
                <a:solidFill>
                  <a:srgbClr val="0000CC"/>
                </a:solidFill>
                <a:latin typeface="+mn-ea"/>
                <a:sym typeface="+mn-ea"/>
              </a:rPr>
              <a:t> </a:t>
            </a:r>
            <a:r>
              <a:rPr lang="en-US" altLang="zh-CN" sz="2400" dirty="0">
                <a:solidFill>
                  <a:srgbClr val="0000CC"/>
                </a:solidFill>
                <a:latin typeface="+mn-ea"/>
                <a:sym typeface="+mn-ea"/>
              </a:rPr>
              <a:t>One/Write</a:t>
            </a:r>
            <a:r>
              <a:rPr lang="zh-CN" altLang="en-US" sz="2400" dirty="0">
                <a:solidFill>
                  <a:srgbClr val="0000CC"/>
                </a:solidFill>
                <a:latin typeface="+mn-ea"/>
                <a:sym typeface="+mn-ea"/>
              </a:rPr>
              <a:t> </a:t>
            </a:r>
            <a:r>
              <a:rPr lang="en-US" altLang="zh-CN" sz="2400" dirty="0">
                <a:solidFill>
                  <a:srgbClr val="0000CC"/>
                </a:solidFill>
                <a:latin typeface="+mn-ea"/>
                <a:sym typeface="+mn-ea"/>
              </a:rPr>
              <a:t>All</a:t>
            </a:r>
            <a:r>
              <a:rPr lang="zh-CN" altLang="en-US" sz="2400" dirty="0">
                <a:solidFill>
                  <a:srgbClr val="0000CC"/>
                </a:solidFill>
                <a:latin typeface="+mn-ea"/>
                <a:sym typeface="+mn-ea"/>
              </a:rPr>
              <a:t>：事务进行</a:t>
            </a:r>
            <a:r>
              <a:rPr lang="en-US" altLang="zh-CN" sz="2400" dirty="0">
                <a:solidFill>
                  <a:srgbClr val="0000CC"/>
                </a:solidFill>
                <a:latin typeface="+mn-ea"/>
                <a:sym typeface="+mn-ea"/>
              </a:rPr>
              <a:t>Read</a:t>
            </a:r>
            <a:r>
              <a:rPr lang="zh-CN" altLang="en-US" sz="2400" dirty="0">
                <a:solidFill>
                  <a:srgbClr val="0000CC"/>
                </a:solidFill>
                <a:latin typeface="+mn-ea"/>
                <a:sym typeface="+mn-ea"/>
              </a:rPr>
              <a:t>请求时，请求最近的一个副本；事务进行</a:t>
            </a:r>
            <a:r>
              <a:rPr lang="en-US" altLang="zh-CN" sz="2400" dirty="0">
                <a:solidFill>
                  <a:srgbClr val="0000CC"/>
                </a:solidFill>
                <a:latin typeface="+mn-ea"/>
                <a:sym typeface="+mn-ea"/>
              </a:rPr>
              <a:t>Write</a:t>
            </a:r>
            <a:r>
              <a:rPr lang="zh-CN" altLang="en-US" sz="2400" dirty="0">
                <a:solidFill>
                  <a:srgbClr val="0000CC"/>
                </a:solidFill>
                <a:latin typeface="+mn-ea"/>
                <a:sym typeface="+mn-ea"/>
              </a:rPr>
              <a:t>请求时，会更新所有副本。</a:t>
            </a:r>
            <a:endParaRPr lang="en-US" altLang="zh-CN" sz="2400" dirty="0">
              <a:solidFill>
                <a:srgbClr val="0000CC"/>
              </a:solidFill>
              <a:latin typeface="+mn-ea"/>
              <a:sym typeface="+mn-ea"/>
            </a:endParaRPr>
          </a:p>
          <a:p>
            <a:pPr marL="514350" lvl="0" indent="-514350">
              <a:spcBef>
                <a:spcPts val="20"/>
              </a:spcBef>
              <a:spcAft>
                <a:spcPts val="1000"/>
              </a:spcAft>
              <a:buFont typeface="+mj-ea"/>
              <a:buAutoNum type="circleNumDbPlain"/>
            </a:pPr>
            <a:r>
              <a:rPr lang="en-US" altLang="zh-CN" sz="2400" dirty="0">
                <a:solidFill>
                  <a:srgbClr val="0000CC"/>
                </a:solidFill>
                <a:latin typeface="+mn-ea"/>
                <a:sym typeface="+mn-ea"/>
              </a:rPr>
              <a:t>Quorum</a:t>
            </a:r>
            <a:r>
              <a:rPr lang="zh-CN" altLang="en-US" sz="2400" dirty="0">
                <a:solidFill>
                  <a:srgbClr val="0000CC"/>
                </a:solidFill>
                <a:latin typeface="+mn-ea"/>
                <a:sym typeface="+mn-ea"/>
              </a:rPr>
              <a:t> </a:t>
            </a:r>
            <a:r>
              <a:rPr lang="en-US" altLang="zh-CN" sz="2400" dirty="0">
                <a:solidFill>
                  <a:srgbClr val="0000CC"/>
                </a:solidFill>
                <a:latin typeface="+mn-ea"/>
                <a:sym typeface="+mn-ea"/>
              </a:rPr>
              <a:t>Consensus</a:t>
            </a:r>
            <a:r>
              <a:rPr lang="zh-CN" altLang="en-US" sz="2400" dirty="0">
                <a:solidFill>
                  <a:srgbClr val="0000CC"/>
                </a:solidFill>
                <a:latin typeface="+mn-ea"/>
                <a:sym typeface="+mn-ea"/>
              </a:rPr>
              <a:t>：处理事务读</a:t>
            </a:r>
            <a:r>
              <a:rPr lang="en-US" altLang="zh-CN" sz="2400" dirty="0">
                <a:solidFill>
                  <a:srgbClr val="0000CC"/>
                </a:solidFill>
                <a:latin typeface="+mn-ea"/>
                <a:sym typeface="+mn-ea"/>
              </a:rPr>
              <a:t>/</a:t>
            </a:r>
            <a:r>
              <a:rPr lang="zh-CN" altLang="en-US" sz="2400" dirty="0">
                <a:solidFill>
                  <a:srgbClr val="0000CC"/>
                </a:solidFill>
                <a:latin typeface="+mn-ea"/>
                <a:sym typeface="+mn-ea"/>
              </a:rPr>
              <a:t>写请求时，动态地选择一定数量的副本进入读</a:t>
            </a:r>
            <a:r>
              <a:rPr lang="en-US" altLang="zh-CN" sz="2400" dirty="0">
                <a:solidFill>
                  <a:srgbClr val="0000CC"/>
                </a:solidFill>
                <a:latin typeface="+mn-ea"/>
                <a:sym typeface="+mn-ea"/>
              </a:rPr>
              <a:t>/</a:t>
            </a:r>
            <a:r>
              <a:rPr lang="zh-CN" altLang="en-US" sz="2400" dirty="0">
                <a:solidFill>
                  <a:srgbClr val="0000CC"/>
                </a:solidFill>
                <a:latin typeface="+mn-ea"/>
                <a:sym typeface="+mn-ea"/>
              </a:rPr>
              <a:t>写</a:t>
            </a:r>
            <a:r>
              <a:rPr lang="en-US" altLang="zh-CN" sz="2400" dirty="0">
                <a:solidFill>
                  <a:srgbClr val="0000CC"/>
                </a:solidFill>
                <a:latin typeface="+mn-ea"/>
                <a:sym typeface="+mn-ea"/>
              </a:rPr>
              <a:t>Quorum</a:t>
            </a:r>
            <a:r>
              <a:rPr lang="zh-CN" altLang="en-US" sz="2400" dirty="0">
                <a:solidFill>
                  <a:srgbClr val="0000CC"/>
                </a:solidFill>
                <a:latin typeface="+mn-ea"/>
                <a:sym typeface="+mn-ea"/>
              </a:rPr>
              <a:t>并上锁，通过检测读写</a:t>
            </a:r>
            <a:r>
              <a:rPr lang="en-US" altLang="zh-CN" sz="2400" dirty="0">
                <a:solidFill>
                  <a:srgbClr val="0000CC"/>
                </a:solidFill>
                <a:latin typeface="+mn-ea"/>
                <a:sym typeface="+mn-ea"/>
              </a:rPr>
              <a:t>Quorum</a:t>
            </a:r>
            <a:r>
              <a:rPr lang="zh-CN" altLang="en-US" sz="2400" dirty="0">
                <a:solidFill>
                  <a:srgbClr val="0000CC"/>
                </a:solidFill>
                <a:latin typeface="+mn-ea"/>
                <a:sym typeface="+mn-ea"/>
              </a:rPr>
              <a:t>的数量来检测读写冲突，维护一致性。</a:t>
            </a:r>
            <a:endParaRPr lang="en-US" altLang="zh-CN" sz="2400" dirty="0">
              <a:solidFill>
                <a:srgbClr val="0000CC"/>
              </a:solidFill>
              <a:latin typeface="+mn-ea"/>
              <a:sym typeface="+mn-ea"/>
            </a:endParaRPr>
          </a:p>
          <a:p>
            <a:pPr marL="514350" lvl="0" indent="-514350">
              <a:spcBef>
                <a:spcPts val="20"/>
              </a:spcBef>
              <a:spcAft>
                <a:spcPts val="1000"/>
              </a:spcAft>
              <a:buFont typeface="+mj-ea"/>
              <a:buAutoNum type="circleNumDbPlain"/>
            </a:pPr>
            <a:r>
              <a:rPr lang="en-US" altLang="zh-CN" sz="2400" dirty="0">
                <a:solidFill>
                  <a:srgbClr val="0000CC"/>
                </a:solidFill>
                <a:latin typeface="+mn-ea"/>
                <a:sym typeface="+mn-ea"/>
              </a:rPr>
              <a:t>Primary</a:t>
            </a:r>
            <a:r>
              <a:rPr lang="zh-CN" altLang="en-US" sz="2400" dirty="0">
                <a:solidFill>
                  <a:srgbClr val="0000CC"/>
                </a:solidFill>
                <a:latin typeface="+mn-ea"/>
                <a:sym typeface="+mn-ea"/>
              </a:rPr>
              <a:t> </a:t>
            </a:r>
            <a:r>
              <a:rPr lang="en-US" altLang="zh-CN" sz="2400" dirty="0">
                <a:solidFill>
                  <a:srgbClr val="0000CC"/>
                </a:solidFill>
                <a:latin typeface="+mn-ea"/>
                <a:sym typeface="+mn-ea"/>
              </a:rPr>
              <a:t>Copy</a:t>
            </a:r>
            <a:r>
              <a:rPr lang="zh-CN" altLang="en-US" sz="2400" dirty="0">
                <a:solidFill>
                  <a:srgbClr val="0000CC"/>
                </a:solidFill>
                <a:latin typeface="+mn-ea"/>
                <a:sym typeface="+mn-ea"/>
              </a:rPr>
              <a:t>：所有资源中的一个被设置成</a:t>
            </a:r>
            <a:r>
              <a:rPr lang="en-US" altLang="zh-CN" sz="2400" dirty="0">
                <a:solidFill>
                  <a:srgbClr val="0000CC"/>
                </a:solidFill>
                <a:latin typeface="+mn-ea"/>
                <a:sym typeface="+mn-ea"/>
              </a:rPr>
              <a:t>Primary</a:t>
            </a:r>
            <a:r>
              <a:rPr lang="zh-CN" altLang="en-US" sz="2400" dirty="0">
                <a:solidFill>
                  <a:srgbClr val="0000CC"/>
                </a:solidFill>
                <a:latin typeface="+mn-ea"/>
                <a:sym typeface="+mn-ea"/>
              </a:rPr>
              <a:t>，其余被标记为</a:t>
            </a:r>
            <a:r>
              <a:rPr lang="en-US" altLang="zh-CN" sz="2400" dirty="0">
                <a:solidFill>
                  <a:srgbClr val="0000CC"/>
                </a:solidFill>
                <a:latin typeface="+mn-ea"/>
                <a:sym typeface="+mn-ea"/>
              </a:rPr>
              <a:t>Secondary</a:t>
            </a:r>
            <a:r>
              <a:rPr lang="zh-CN" altLang="en-US" sz="2400" dirty="0">
                <a:solidFill>
                  <a:srgbClr val="0000CC"/>
                </a:solidFill>
                <a:latin typeface="+mn-ea"/>
                <a:sym typeface="+mn-ea"/>
              </a:rPr>
              <a:t>。事务读请求时请求最近的一个副本，事务写请求时只写入</a:t>
            </a:r>
            <a:r>
              <a:rPr lang="en-US" altLang="zh-CN" sz="2400" dirty="0">
                <a:solidFill>
                  <a:srgbClr val="0000CC"/>
                </a:solidFill>
                <a:latin typeface="+mn-ea"/>
                <a:sym typeface="+mn-ea"/>
              </a:rPr>
              <a:t>Primary</a:t>
            </a:r>
            <a:r>
              <a:rPr lang="zh-CN" altLang="en-US" sz="2400" dirty="0">
                <a:solidFill>
                  <a:srgbClr val="0000CC"/>
                </a:solidFill>
                <a:latin typeface="+mn-ea"/>
                <a:sym typeface="+mn-ea"/>
              </a:rPr>
              <a:t>，事务提交后对</a:t>
            </a:r>
            <a:r>
              <a:rPr lang="en-US" altLang="zh-CN" sz="2400" dirty="0">
                <a:solidFill>
                  <a:srgbClr val="0000CC"/>
                </a:solidFill>
                <a:latin typeface="+mn-ea"/>
                <a:sym typeface="+mn-ea"/>
              </a:rPr>
              <a:t>Primary</a:t>
            </a:r>
            <a:r>
              <a:rPr lang="zh-CN" altLang="en-US" sz="2400" dirty="0">
                <a:solidFill>
                  <a:srgbClr val="0000CC"/>
                </a:solidFill>
                <a:latin typeface="+mn-ea"/>
                <a:sym typeface="+mn-ea"/>
              </a:rPr>
              <a:t>的更新会被传播到</a:t>
            </a:r>
            <a:r>
              <a:rPr lang="en-US" altLang="zh-CN" sz="2400" dirty="0">
                <a:solidFill>
                  <a:srgbClr val="0000CC"/>
                </a:solidFill>
                <a:latin typeface="+mn-ea"/>
                <a:sym typeface="+mn-ea"/>
              </a:rPr>
              <a:t>Secondary</a:t>
            </a:r>
            <a:r>
              <a:rPr lang="zh-CN" altLang="en-US" sz="2400" dirty="0">
                <a:solidFill>
                  <a:srgbClr val="0000CC"/>
                </a:solidFill>
                <a:latin typeface="+mn-ea"/>
                <a:sym typeface="+mn-ea"/>
              </a:rPr>
              <a:t>副本中。</a:t>
            </a:r>
          </a:p>
        </p:txBody>
      </p:sp>
    </p:spTree>
    <p:extLst>
      <p:ext uri="{BB962C8B-B14F-4D97-AF65-F5344CB8AC3E}">
        <p14:creationId xmlns:p14="http://schemas.microsoft.com/office/powerpoint/2010/main" val="362984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6EEB3-9E3E-3B42-B69B-FC35609CFCC3}"/>
              </a:ext>
            </a:extLst>
          </p:cNvPr>
          <p:cNvSpPr>
            <a:spLocks noGrp="1"/>
          </p:cNvSpPr>
          <p:nvPr>
            <p:ph type="title"/>
          </p:nvPr>
        </p:nvSpPr>
        <p:spPr/>
        <p:txBody>
          <a:bodyPr/>
          <a:lstStyle/>
          <a:p>
            <a:endParaRPr kumimoji="1" lang="zh-CN" altLang="en-US"/>
          </a:p>
        </p:txBody>
      </p:sp>
      <p:sp>
        <p:nvSpPr>
          <p:cNvPr id="3" name="内容占位符 2">
            <a:extLst>
              <a:ext uri="{FF2B5EF4-FFF2-40B4-BE49-F238E27FC236}">
                <a16:creationId xmlns:a16="http://schemas.microsoft.com/office/drawing/2014/main" id="{892D7079-02BB-3343-918E-58EE359C87A4}"/>
              </a:ext>
            </a:extLst>
          </p:cNvPr>
          <p:cNvSpPr>
            <a:spLocks noGrp="1"/>
          </p:cNvSpPr>
          <p:nvPr>
            <p:ph idx="1"/>
          </p:nvPr>
        </p:nvSpPr>
        <p:spPr/>
        <p:txBody>
          <a:bodyPr/>
          <a:lstStyle/>
          <a:p>
            <a:pPr marL="514350" lvl="0" indent="-514350">
              <a:spcBef>
                <a:spcPts val="20"/>
              </a:spcBef>
              <a:spcAft>
                <a:spcPts val="1000"/>
              </a:spcAft>
              <a:buFont typeface="+mj-lt"/>
              <a:buAutoNum type="arabicPeriod" startAt="4"/>
            </a:pPr>
            <a:r>
              <a:rPr lang="zh-CN" altLang="en-US" sz="2600" dirty="0">
                <a:solidFill>
                  <a:srgbClr val="0000CC"/>
                </a:solidFill>
                <a:sym typeface="+mn-ea"/>
              </a:rPr>
              <a:t>在</a:t>
            </a:r>
            <a:r>
              <a:rPr lang="en-US" altLang="zh-CN" sz="2600" dirty="0">
                <a:solidFill>
                  <a:srgbClr val="0000CC"/>
                </a:solidFill>
                <a:ea typeface="宋体" panose="02010600030101010101" pitchFamily="2" charset="-122"/>
                <a:sym typeface="+mn-ea"/>
              </a:rPr>
              <a:t>Quorum Consensus Replica Control</a:t>
            </a:r>
            <a:r>
              <a:rPr lang="zh-CN" altLang="en-US" sz="2600" dirty="0">
                <a:solidFill>
                  <a:srgbClr val="0000CC"/>
                </a:solidFill>
                <a:ea typeface="宋体" panose="02010600030101010101" pitchFamily="2" charset="-122"/>
                <a:sym typeface="+mn-ea"/>
              </a:rPr>
              <a:t>方法中，由于没有实时更新所有副本，系统是如何确保一个事务的读</a:t>
            </a:r>
            <a:r>
              <a:rPr lang="en-US" altLang="zh-CN" sz="2600" dirty="0">
                <a:solidFill>
                  <a:srgbClr val="0000CC"/>
                </a:solidFill>
                <a:ea typeface="宋体" panose="02010600030101010101" pitchFamily="2" charset="-122"/>
                <a:sym typeface="+mn-ea"/>
              </a:rPr>
              <a:t>(read)</a:t>
            </a:r>
            <a:r>
              <a:rPr lang="zh-CN" altLang="en-US" sz="2600" dirty="0">
                <a:solidFill>
                  <a:srgbClr val="0000CC"/>
                </a:solidFill>
                <a:ea typeface="宋体" panose="02010600030101010101" pitchFamily="2" charset="-122"/>
                <a:sym typeface="+mn-ea"/>
              </a:rPr>
              <a:t>操作返回的一定是某个数据的最新值？</a:t>
            </a:r>
            <a:endParaRPr lang="en-US" altLang="zh-CN" sz="2600" dirty="0">
              <a:solidFill>
                <a:srgbClr val="0000CC"/>
              </a:solidFill>
              <a:ea typeface="宋体" panose="02010600030101010101" pitchFamily="2" charset="-122"/>
              <a:sym typeface="+mn-ea"/>
            </a:endParaRPr>
          </a:p>
          <a:p>
            <a:pPr marL="0" lvl="0" indent="0">
              <a:spcBef>
                <a:spcPts val="20"/>
              </a:spcBef>
              <a:spcAft>
                <a:spcPts val="1000"/>
              </a:spcAft>
              <a:buNone/>
            </a:pPr>
            <a:r>
              <a:rPr lang="zh-CN" altLang="en-US" sz="2400" dirty="0">
                <a:solidFill>
                  <a:srgbClr val="0000CC"/>
                </a:solidFill>
                <a:ea typeface="宋体" panose="02010600030101010101" pitchFamily="2" charset="-122"/>
                <a:sym typeface="+mn-ea"/>
              </a:rPr>
              <a:t>答：为每个事务添加一个</a:t>
            </a:r>
            <a:r>
              <a:rPr lang="en-US" altLang="zh-CN" sz="2400" dirty="0">
                <a:solidFill>
                  <a:srgbClr val="0000CC"/>
                </a:solidFill>
                <a:ea typeface="宋体" panose="02010600030101010101" pitchFamily="2" charset="-122"/>
                <a:sym typeface="+mn-ea"/>
              </a:rPr>
              <a:t>timestamp</a:t>
            </a:r>
            <a:r>
              <a:rPr lang="zh-CN" altLang="en-US" sz="2400" dirty="0">
                <a:solidFill>
                  <a:srgbClr val="0000CC"/>
                </a:solidFill>
                <a:ea typeface="宋体" panose="02010600030101010101" pitchFamily="2" charset="-122"/>
                <a:sym typeface="+mn-ea"/>
              </a:rPr>
              <a:t>，各个站点之间时钟同步从而确保</a:t>
            </a:r>
            <a:r>
              <a:rPr lang="en-US" altLang="zh-CN" sz="2400" dirty="0">
                <a:solidFill>
                  <a:srgbClr val="0000CC"/>
                </a:solidFill>
                <a:ea typeface="宋体" panose="02010600030101010101" pitchFamily="2" charset="-122"/>
                <a:sym typeface="+mn-ea"/>
              </a:rPr>
              <a:t>timestamp</a:t>
            </a:r>
            <a:r>
              <a:rPr lang="zh-CN" altLang="en-US" sz="2400" dirty="0">
                <a:solidFill>
                  <a:srgbClr val="0000CC"/>
                </a:solidFill>
                <a:ea typeface="宋体" panose="02010600030101010101" pitchFamily="2" charset="-122"/>
                <a:sym typeface="+mn-ea"/>
              </a:rPr>
              <a:t>顺序与</a:t>
            </a:r>
            <a:r>
              <a:rPr lang="en-US" altLang="zh-CN" sz="2400" dirty="0">
                <a:solidFill>
                  <a:srgbClr val="0000CC"/>
                </a:solidFill>
                <a:ea typeface="宋体" panose="02010600030101010101" pitchFamily="2" charset="-122"/>
                <a:sym typeface="+mn-ea"/>
              </a:rPr>
              <a:t>commit</a:t>
            </a:r>
            <a:r>
              <a:rPr lang="zh-CN" altLang="en-US" sz="2400" dirty="0">
                <a:solidFill>
                  <a:srgbClr val="0000CC"/>
                </a:solidFill>
                <a:ea typeface="宋体" panose="02010600030101010101" pitchFamily="2" charset="-122"/>
                <a:sym typeface="+mn-ea"/>
              </a:rPr>
              <a:t>顺序一致。在进行读操作时，系统选择</a:t>
            </a:r>
            <a:r>
              <a:rPr lang="en-US" altLang="zh-CN" sz="2400" dirty="0">
                <a:solidFill>
                  <a:srgbClr val="0000CC"/>
                </a:solidFill>
                <a:ea typeface="宋体" panose="02010600030101010101" pitchFamily="2" charset="-122"/>
                <a:sym typeface="+mn-ea"/>
              </a:rPr>
              <a:t>read</a:t>
            </a:r>
            <a:r>
              <a:rPr lang="zh-CN" altLang="en-US" sz="2400" dirty="0">
                <a:solidFill>
                  <a:srgbClr val="0000CC"/>
                </a:solidFill>
                <a:ea typeface="宋体" panose="02010600030101010101" pitchFamily="2" charset="-122"/>
                <a:sym typeface="+mn-ea"/>
              </a:rPr>
              <a:t> </a:t>
            </a:r>
            <a:r>
              <a:rPr lang="en-US" altLang="zh-CN" sz="2400" dirty="0">
                <a:solidFill>
                  <a:srgbClr val="0000CC"/>
                </a:solidFill>
                <a:ea typeface="宋体" panose="02010600030101010101" pitchFamily="2" charset="-122"/>
                <a:sym typeface="+mn-ea"/>
              </a:rPr>
              <a:t>Quorum</a:t>
            </a:r>
            <a:r>
              <a:rPr lang="zh-CN" altLang="en-US" sz="2400" dirty="0">
                <a:solidFill>
                  <a:srgbClr val="0000CC"/>
                </a:solidFill>
                <a:ea typeface="宋体" panose="02010600030101010101" pitchFamily="2" charset="-122"/>
                <a:sym typeface="+mn-ea"/>
              </a:rPr>
              <a:t>中最大时间戳的结果即是该</a:t>
            </a:r>
            <a:r>
              <a:rPr lang="zh-CN" altLang="en-US" sz="2400">
                <a:solidFill>
                  <a:srgbClr val="0000CC"/>
                </a:solidFill>
                <a:ea typeface="宋体" panose="02010600030101010101" pitchFamily="2" charset="-122"/>
                <a:sym typeface="+mn-ea"/>
              </a:rPr>
              <a:t>数据的最新值。</a:t>
            </a:r>
            <a:endParaRPr lang="zh-CN" altLang="en-US" sz="2400" dirty="0">
              <a:solidFill>
                <a:srgbClr val="0000CC"/>
              </a:solidFill>
              <a:ea typeface="宋体" panose="02010600030101010101" pitchFamily="2" charset="-122"/>
              <a:sym typeface="+mn-ea"/>
            </a:endParaRPr>
          </a:p>
          <a:p>
            <a:pPr marL="0" indent="0">
              <a:buNone/>
            </a:pPr>
            <a:endParaRPr kumimoji="1" lang="zh-CN" altLang="en-US" dirty="0"/>
          </a:p>
        </p:txBody>
      </p:sp>
    </p:spTree>
    <p:extLst>
      <p:ext uri="{BB962C8B-B14F-4D97-AF65-F5344CB8AC3E}">
        <p14:creationId xmlns:p14="http://schemas.microsoft.com/office/powerpoint/2010/main" val="2762098535"/>
      </p:ext>
    </p:extLst>
  </p:cSld>
  <p:clrMapOvr>
    <a:masterClrMapping/>
  </p:clrMapOvr>
</p:sld>
</file>

<file path=ppt/theme/theme1.xml><?xml version="1.0" encoding="utf-8"?>
<a:theme xmlns:a="http://schemas.openxmlformats.org/drawingml/2006/main" name="1_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370</Words>
  <Application>Microsoft Macintosh PowerPoint</Application>
  <PresentationFormat>全屏显示(4:3)</PresentationFormat>
  <Paragraphs>12</Paragraphs>
  <Slides>3</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vt:i4>
      </vt:variant>
    </vt:vector>
  </HeadingPairs>
  <TitlesOfParts>
    <vt:vector size="8" baseType="lpstr">
      <vt:lpstr>宋体</vt:lpstr>
      <vt:lpstr>微软雅黑</vt:lpstr>
      <vt:lpstr>Arial</vt:lpstr>
      <vt:lpstr>Calibri</vt:lpstr>
      <vt:lpstr>1_默认设计模板</vt:lpstr>
      <vt:lpstr>（简答题）</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（简答题）</dc:title>
  <dc:creator>njubwy</dc:creator>
  <cp:lastModifiedBy>vz5663</cp:lastModifiedBy>
  <cp:revision>55</cp:revision>
  <dcterms:created xsi:type="dcterms:W3CDTF">2020-02-21T05:33:00Z</dcterms:created>
  <dcterms:modified xsi:type="dcterms:W3CDTF">2020-04-24T11:44:07Z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2052-11.3.0.8775</vt:lpwstr>
  </property>
</Properties>
</file>