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1" r:id="rId3"/>
    <p:sldId id="262" r:id="rId4"/>
    <p:sldId id="263" r:id="rId5"/>
    <p:sldId id="260" r:id="rId6"/>
    <p:sldId id="264" r:id="rId7"/>
    <p:sldId id="265" r:id="rId8"/>
    <p:sldId id="266" r:id="rId9"/>
    <p:sldId id="259" r:id="rId10"/>
    <p:sldId id="268" r:id="rId11"/>
    <p:sldId id="267" r:id="rId12"/>
    <p:sldId id="269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howGuides="1">
      <p:cViewPr varScale="1">
        <p:scale>
          <a:sx n="120" d="100"/>
          <a:sy n="120" d="100"/>
        </p:scale>
        <p:origin x="1400" y="184"/>
      </p:cViewPr>
      <p:guideLst>
        <p:guide orient="horz" pos="2181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2923877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sz="2400" dirty="0" err="1">
                <a:solidFill>
                  <a:schemeClr val="accent6"/>
                </a:solidFill>
              </a:rPr>
              <a:t>B</a:t>
            </a:r>
            <a:r>
              <a:rPr sz="2400" baseline="30000" dirty="0" err="1">
                <a:solidFill>
                  <a:schemeClr val="accent6"/>
                </a:solidFill>
              </a:rPr>
              <a:t>+</a:t>
            </a:r>
            <a:r>
              <a:rPr sz="2400" dirty="0" err="1">
                <a:solidFill>
                  <a:schemeClr val="accent6"/>
                </a:solidFill>
              </a:rPr>
              <a:t>树是关系数据库中最常用的一种多级索引组织方法，在下述有关B</a:t>
            </a:r>
            <a:r>
              <a:rPr sz="2400" baseline="30000" dirty="0" err="1">
                <a:solidFill>
                  <a:schemeClr val="accent6"/>
                </a:solidFill>
              </a:rPr>
              <a:t>+</a:t>
            </a:r>
            <a:r>
              <a:rPr sz="2400" dirty="0" err="1">
                <a:solidFill>
                  <a:schemeClr val="accent6"/>
                </a:solidFill>
              </a:rPr>
              <a:t>树的描述中，正确的</a:t>
            </a:r>
            <a:r>
              <a:rPr lang="zh-CN" sz="2400" dirty="0">
                <a:solidFill>
                  <a:schemeClr val="accent6"/>
                </a:solidFill>
              </a:rPr>
              <a:t>有</a:t>
            </a:r>
            <a:r>
              <a:rPr sz="24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sz="2400" dirty="0">
                <a:solidFill>
                  <a:schemeClr val="accent6"/>
                </a:solidFill>
              </a:rPr>
              <a:t>      </a:t>
            </a:r>
            <a:r>
              <a:rPr lang="en-US" altLang="zh-CN" sz="2400" dirty="0">
                <a:solidFill>
                  <a:schemeClr val="accent6"/>
                </a:solidFill>
              </a:rPr>
              <a:t>CD</a:t>
            </a:r>
            <a:r>
              <a:rPr sz="2400" dirty="0">
                <a:solidFill>
                  <a:schemeClr val="accent6"/>
                </a:solidFill>
              </a:rPr>
              <a:t>     </a:t>
            </a:r>
            <a:r>
              <a:rPr lang="en-US" sz="2400" dirty="0">
                <a:solidFill>
                  <a:schemeClr val="accent6"/>
                </a:solidFill>
              </a:rPr>
              <a:t>) (</a:t>
            </a:r>
            <a:r>
              <a:rPr lang="zh-CN" sz="2400" b="1" i="1" u="sng" dirty="0">
                <a:solidFill>
                  <a:schemeClr val="accent6"/>
                </a:solidFill>
              </a:rPr>
              <a:t>多选题</a:t>
            </a:r>
            <a:r>
              <a:rPr lang="en-US" altLang="zh-CN" sz="2400" dirty="0">
                <a:solidFill>
                  <a:schemeClr val="accent6"/>
                </a:solidFill>
              </a:rPr>
              <a:t>)</a:t>
            </a:r>
            <a:endParaRPr sz="2400" dirty="0">
              <a:solidFill>
                <a:schemeClr val="accent6"/>
              </a:solidFill>
            </a:endParaRP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(A) 从根结点到每个叶子结点的路径长度±1  </a:t>
            </a: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(B) 叶子结点和内部结点具有相同的数据结构</a:t>
            </a: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(C) 可提供基于索引关键字值的随机访问和顺序访问</a:t>
            </a: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 dirty="0">
                <a:solidFill>
                  <a:schemeClr val="accent6"/>
                </a:solidFill>
              </a:rPr>
              <a:t>(D) 可自适应调整索引树的高度</a:t>
            </a:r>
            <a:endParaRPr lang="zh-CN" altLang="en-US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3847207"/>
          </a:xfrm>
        </p:spPr>
        <p:txBody>
          <a:bodyPr wrap="square" anchor="t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答：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数据库的版本：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 snapshot of the database containing the updates of all and only committed transactions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新版本的创建：创建新版本时将当前数据库内所有已经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commit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的事务的数据记录为一个新版本。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Statement-level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确保一条语句读到的数据是同一个版本的数据集。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Transaction-level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确保一个事务执行过程中读到的数据是同一个版本的数据集。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R/W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操作访问的数据总是最新版本的数据，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RO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操作访问的是除了正在修改的版本外最新版本的数据。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Font typeface="+mj-ea"/>
              <a:buAutoNum type="circleNumDbPlain"/>
            </a:pP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  <p:extLst>
      <p:ext uri="{BB962C8B-B14F-4D97-AF65-F5344CB8AC3E}">
        <p14:creationId xmlns:p14="http://schemas.microsoft.com/office/powerpoint/2010/main" val="137480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2086725"/>
          </a:xfrm>
        </p:spPr>
        <p:txBody>
          <a:bodyPr wrap="square" anchor="t">
            <a:spAutoFit/>
          </a:bodyPr>
          <a:lstStyle/>
          <a:p>
            <a:pPr marL="457200" lvl="0" indent="-457200">
              <a:buFont typeface="+mj-lt"/>
              <a:buAutoNum type="arabicPeriod" startAt="9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关于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SNAPSHOT Isolation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SNAPSHOT Isolation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的两种不同实现方法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(First Committer Wins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和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Locking Implementation)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各自的基本思想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.</a:t>
            </a: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请举出一个 </a:t>
            </a:r>
            <a:r>
              <a:rPr lang="en-US" altLang="zh-CN" sz="24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snapshop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isolation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的实际应用场景。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  <p:extLst>
      <p:ext uri="{BB962C8B-B14F-4D97-AF65-F5344CB8AC3E}">
        <p14:creationId xmlns:p14="http://schemas.microsoft.com/office/powerpoint/2010/main" val="383666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3354765"/>
          </a:xfrm>
        </p:spPr>
        <p:txBody>
          <a:bodyPr wrap="square" anchor="t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答：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First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Committer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Wins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：事务的更新结果包存在自身的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intention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list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中，直到提交时才判断事务的冲突，如果有冲突则以最早提交的事务为准其他事务被强行回滚，过程中无需进行封锁申请。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Locking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Implementation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：当一个事务需要修改一个数据项时，首先需要申请该数据项的写封锁。如果该数据项的版本号比申请封锁的事务版本号更高，则该事务需要回滚。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例如订票时选择空闲座位，当有多个人同时提交订座操作时，需要通过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Snapshot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Isolation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管理购票事务，如有冲突则可以采用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First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Committer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Wins</a:t>
            </a:r>
            <a:r>
              <a:rPr lang="zh-CN" altLang="en-US" sz="200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来进行处理。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  <p:extLst>
      <p:ext uri="{BB962C8B-B14F-4D97-AF65-F5344CB8AC3E}">
        <p14:creationId xmlns:p14="http://schemas.microsoft.com/office/powerpoint/2010/main" val="235396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39991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在采用多粒度封锁协议的情况下，如果一个事务要申请多粒度层次树中结点N上的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，则封锁的申请过程是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C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 先申请结点N上的封锁，然后再由底向上，依次申请N的先驱结点上的意向锁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 先申请结点N上的封锁，然后再从根结点开始自顶向下，依次申请N的先驱结点上的意向锁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 从根结点开始，自顶向下，依次申请N的所有先驱结点上的意向锁，最后申请结点N上的封锁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 由N的父结点开始，由底向上，依次申请先驱结点上的意向锁，最后申请结点N上的封锁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39991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在采用多粒度封锁协议的情况下，如果一个事务要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释放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多粒度层次树中结点N上的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，则封锁的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释放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过程是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 从结点N上开始，由底向上，依次释放遍历到的每一个结点上的封锁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 从结点N上开始，自顶向下，依次释放结点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及其所有后裔结点上的封锁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 从根结点开始，自顶向下遍历至结点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，依次释放每一个结点上的封锁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 对于以结点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为根的子树，从叶子结点开始，由底向上遍历到结点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，依次释放每一个结点上的封锁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82994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请将下述的含有意向锁的锁相容矩阵填写完整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(yes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表示相容，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no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表示不相容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986565564"/>
              </p:ext>
            </p:extLst>
          </p:nvPr>
        </p:nvGraphicFramePr>
        <p:xfrm>
          <a:off x="1045210" y="1720215"/>
          <a:ext cx="7054215" cy="4159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0065">
                <a:tc rowSpan="2"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其他事务已持有的锁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S</a:t>
                      </a:r>
                      <a:r>
                        <a:rPr lang="zh-CN" altLang="en-US" sz="2000"/>
                        <a:t>锁</a:t>
                      </a:r>
                    </a:p>
                  </a:txBody>
                  <a:tcPr anchor="ctr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X</a:t>
                      </a:r>
                      <a:r>
                        <a:rPr lang="zh-CN" altLang="en-US" sz="2000"/>
                        <a:t>锁</a:t>
                      </a:r>
                    </a:p>
                  </a:txBody>
                  <a:tcPr anchor="ctr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IS</a:t>
                      </a:r>
                      <a:r>
                        <a:rPr lang="zh-CN" altLang="en-US" sz="2000"/>
                        <a:t>锁</a:t>
                      </a:r>
                    </a:p>
                  </a:txBody>
                  <a:tcPr anchor="ctr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IX</a:t>
                      </a:r>
                      <a:r>
                        <a:rPr lang="zh-CN" altLang="en-US" sz="2000"/>
                        <a:t>锁</a:t>
                      </a:r>
                    </a:p>
                  </a:txBody>
                  <a:tcPr anchor="ctr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SIX</a:t>
                      </a:r>
                      <a:r>
                        <a:rPr lang="zh-CN" altLang="en-US" sz="2000"/>
                        <a:t>锁</a:t>
                      </a:r>
                    </a:p>
                  </a:txBody>
                  <a:tcPr anchor="ctr"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当前事务新申请的封锁类型</a:t>
                      </a:r>
                    </a:p>
                  </a:txBody>
                  <a:tcPr vert="ea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X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IS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IX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3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SIX</a:t>
                      </a:r>
                      <a:r>
                        <a:rPr lang="zh-CN" altLang="en-US" sz="2000">
                          <a:sym typeface="+mn-ea"/>
                        </a:rPr>
                        <a:t>锁</a:t>
                      </a:r>
                    </a:p>
                  </a:txBody>
                  <a:tcPr anchor="ctr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20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76948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对B</a:t>
            </a:r>
            <a:r>
              <a:rPr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树中结点申请共享锁(Read Lock)的处理流程存在‘lock coupling’现象。假设要申请关键字K所在叶结点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共享锁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，正确的封锁申请流程是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B    )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从根开始自顶向下，直至叶结点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，为路径中的每一个结点申请ReadLcok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从根开始自顶向下，在申请到当前结点的ReadLock后就可以立即释放其父结点上的ReadLock，最终仅持有叶结点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上的ReadLcok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从叶结点开始由底向上，直至根结点，为路径中的每一个结点申请ReadLcok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直接申请对应叶结点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上的ReadLcok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769485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在采用B</a:t>
            </a:r>
            <a:r>
              <a:rPr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树索引的情况下，假设要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中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插入一个新的索引项，索引结点上的封锁申请流程是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 C   )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从根开始自顶向下，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直至叶结点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为路径中的每一个结点申请WriteLcok并维持到事务执行结束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从根开始自顶向下，在申请到当前结点的WriteLock后就可以立即释放其父结点上的WriteLock，最终仅持有叶结点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上的WriteLock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从根开始自顶向下，为路径中的每一个结点申请WriteLcok；如果当前结点N的空间没有占满(not full)，那么可以立即释放N的所有祖先结点上的WriteLock</a:t>
            </a: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直接申请叶结点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上的WriteLock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 dirty="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208534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设有如图所示的一棵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树索引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（每个结点最多有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个子结点）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如果要查询关键字值等于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的索引项，请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给出索引结点上的锁申请处理过程；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如果要插入关键字值等于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27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的新索引项，请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给出索引结点上的锁申请处理过程；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2802255"/>
            <a:ext cx="6751955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2492990"/>
          </a:xfrm>
        </p:spPr>
        <p:txBody>
          <a:bodyPr wrap="square" anchor="t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答：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申请过程：申请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ReadLock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申请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ReadLock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之后释放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ReadLock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申请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ReadLock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之后释放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ReadLock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申请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ReadLock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之后释放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ReadLock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857250" lvl="1" indent="-457200">
              <a:buAutoNum type="circleNumDbPlain"/>
            </a:pP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申请过程：申请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WriteLock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申请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WriteLock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申请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WriteLock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释放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WriteLock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结点上插入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27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索引项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释放</a:t>
            </a: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sz="2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结点的</a:t>
            </a:r>
            <a:r>
              <a:rPr lang="en-US" altLang="zh-CN" sz="2000" dirty="0" err="1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WriteLock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  <p:extLst>
      <p:ext uri="{BB962C8B-B14F-4D97-AF65-F5344CB8AC3E}">
        <p14:creationId xmlns:p14="http://schemas.microsoft.com/office/powerpoint/2010/main" val="4597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341632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zh-CN" sz="2400" dirty="0">
                <a:solidFill>
                  <a:srgbClr val="0000CC"/>
                </a:solidFill>
              </a:rPr>
              <a:t>关于多版本并发空中</a:t>
            </a:r>
            <a:r>
              <a:rPr lang="en-US" altLang="zh-CN" sz="2400" dirty="0">
                <a:solidFill>
                  <a:srgbClr val="0000CC"/>
                </a:solidFill>
              </a:rPr>
              <a:t>(</a:t>
            </a:r>
            <a:r>
              <a:rPr lang="en-US" altLang="zh-CN" sz="2400" b="1" dirty="0" err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Multiversion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Controls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  <a:endParaRPr sz="2400" dirty="0">
              <a:solidFill>
                <a:srgbClr val="0000CC"/>
              </a:solidFill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什么是数据库的版本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(version)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？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新版本是如何创建的？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如何理解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statement-level read consistency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transaction-level read consistency ?</a:t>
            </a: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read-only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read-write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事务中，关于读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(read)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操作的版本控制方法有何区别？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301625" lvl="1" indent="0">
              <a:buNone/>
            </a:pP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1196</Words>
  <Application>Microsoft Macintosh PowerPoint</Application>
  <PresentationFormat>全屏显示(4:3)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Arial</vt:lpstr>
      <vt:lpstr>1_默认设计模板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（课后复习）</dc:title>
  <dc:creator>njubwy</dc:creator>
  <cp:lastModifiedBy>vz5663</cp:lastModifiedBy>
  <cp:revision>40</cp:revision>
  <dcterms:created xsi:type="dcterms:W3CDTF">2020-02-21T05:33:00Z</dcterms:created>
  <dcterms:modified xsi:type="dcterms:W3CDTF">2020-03-27T07:59:35Z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