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1" r:id="rId3"/>
    <p:sldId id="262" r:id="rId4"/>
    <p:sldId id="263" r:id="rId5"/>
    <p:sldId id="260" r:id="rId6"/>
    <p:sldId id="270" r:id="rId7"/>
    <p:sldId id="269" r:id="rId8"/>
    <p:sldId id="271" r:id="rId9"/>
    <p:sldId id="272" r:id="rId10"/>
    <p:sldId id="268" r:id="rId11"/>
    <p:sldId id="273" r:id="rId12"/>
    <p:sldId id="274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howGuides="1">
      <p:cViewPr varScale="1">
        <p:scale>
          <a:sx n="120" d="100"/>
          <a:sy n="120" d="100"/>
        </p:scale>
        <p:origin x="1400" y="184"/>
      </p:cViewPr>
      <p:guideLst>
        <p:guide orient="horz" pos="2181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10464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sz="2400" dirty="0" err="1">
                <a:solidFill>
                  <a:schemeClr val="accent6"/>
                </a:solidFill>
              </a:rPr>
              <a:t>在事务管理系统中，确保一个事务T被成功提交的标志是</a:t>
            </a:r>
            <a:r>
              <a:rPr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sz="2400" dirty="0">
                <a:solidFill>
                  <a:schemeClr val="accent6"/>
                </a:solidFill>
              </a:rPr>
              <a:t>                </a:t>
            </a:r>
            <a:r>
              <a:rPr lang="en-US" sz="2400" dirty="0">
                <a:solidFill>
                  <a:schemeClr val="accent6"/>
                </a:solidFill>
              </a:rPr>
              <a:t>C)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sz="2400" dirty="0">
              <a:solidFill>
                <a:schemeClr val="accent6"/>
              </a:solidFill>
            </a:endParaRP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(A)  将事务T的所有数据库更新结果写入数据库磁盘</a:t>
            </a: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(B)  将事务T的所有更新日志（update record）写入日志文件的磁盘</a:t>
            </a: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(C)  将事务T的提交日志&lt;commit T&gt;写入日志文件的磁盘</a:t>
            </a: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(D)  将事务T的所有数据库更新结果和提交日志&lt;commit T&gt;写入磁盘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4450449"/>
          </a:xfrm>
        </p:spPr>
        <p:txBody>
          <a:bodyPr wrap="square" anchor="t">
            <a:spAutoFit/>
          </a:bodyPr>
          <a:lstStyle/>
          <a:p>
            <a:pPr marL="563880" lvl="0" indent="-563880">
              <a:buFont typeface="+mj-lt"/>
              <a:buAutoNum type="arabicPeriod" startAt="10"/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Sharp Checkpoint 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Fuzzy Checkpoints 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区别是什么？（分别从检查点的设置和数据库恢复这两个方面进行对比）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检查点设置：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Sharp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Checkpoint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需要暂停数据库访问服务并将所有脏页写入磁盘。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Fuzzy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Checkpoint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无需暂停数据库访问服务并只将部分脏页写入磁盘。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数据库恢复：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Sharp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Checkpoint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pass2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可以直接从最近的一个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CK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对已结束的事务做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redo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Fuzzy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Checkpoint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是异步的，最近的一个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CK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前的数据可能尚未持久化，因此需要从更早的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CK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进行恢复。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1643527"/>
          </a:xfrm>
        </p:spPr>
        <p:txBody>
          <a:bodyPr wrap="square" anchor="t">
            <a:spAutoFit/>
          </a:bodyPr>
          <a:lstStyle/>
          <a:p>
            <a:pPr marL="457200" lvl="0" indent="-457200">
              <a:buFont typeface="+mj-lt"/>
              <a:buAutoNum type="arabicPeriod" startAt="11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在设置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sharp checkpoint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时，为什么没有记载所有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active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事务的标识？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因为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sharp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checkpoint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可以确保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CK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位置之前的所有事务结果均写入磁盘，当恢复到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CK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位置时就可以保证系统状态是一致的。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  <p:extLst>
      <p:ext uri="{BB962C8B-B14F-4D97-AF65-F5344CB8AC3E}">
        <p14:creationId xmlns:p14="http://schemas.microsoft.com/office/powerpoint/2010/main" val="287290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1717393"/>
          </a:xfrm>
        </p:spPr>
        <p:txBody>
          <a:bodyPr wrap="square" anchor="t">
            <a:spAutoFit/>
          </a:bodyPr>
          <a:lstStyle/>
          <a:p>
            <a:pPr marL="563880" lvl="0" indent="-563880">
              <a:buFont typeface="+mj-lt"/>
              <a:buAutoNum type="arabicPeriod" startAt="13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为什么要对数据库日志进行归档存储？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63880" lvl="0" indent="-563880">
              <a:buFont typeface="+mj-lt"/>
              <a:buAutoNum type="arabicPeriod" startAt="13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数据库的存储空间并非无限，对于并非正在使用的数据可以转移到其他</a:t>
            </a:r>
            <a:r>
              <a:rPr lang="zh-CN" altLang="en-US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设备进行存储。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  <p:extLst>
      <p:ext uri="{BB962C8B-B14F-4D97-AF65-F5344CB8AC3E}">
        <p14:creationId xmlns:p14="http://schemas.microsoft.com/office/powerpoint/2010/main" val="152196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373507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在下述有关数据库事务日志的描述中，不正确的是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事务中的每一条数据更新操作，都必须有对应的日志记载(update record)  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先修改数据库，后记载更新日志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利用事务日志可实现被放弃或被故障异常终止事务的原子性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利用事务日志可实现已提交事务执行结果的持久化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51675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在事务执行过程中，</a:t>
            </a:r>
          </a:p>
          <a:p>
            <a:pPr marL="971550" lvl="1" indent="-514350">
              <a:buFont typeface="+mj-ea"/>
              <a:buAutoNum type="circleNumDbPlain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设置（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）可以提供对事务的部分回滚功能。</a:t>
            </a:r>
          </a:p>
          <a:p>
            <a:pPr marL="971550" lvl="1" indent="-514350">
              <a:buFont typeface="+mj-ea"/>
              <a:buAutoNum type="circleNumDbPlain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为了减少在CRASH故障恢复过程中的日志扫描范围，数据库管理系统将周期性地在日志文件中插入（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）来实现这一目标。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1880870" lvl="3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事务开始日志   </a:t>
            </a:r>
          </a:p>
          <a:p>
            <a:pPr marL="1880870" lvl="3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事务结束日志    </a:t>
            </a:r>
          </a:p>
          <a:p>
            <a:pPr marL="1880870" lvl="3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检查点日志   </a:t>
            </a:r>
          </a:p>
          <a:p>
            <a:pPr marL="1880870" lvl="3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保存点日志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4099584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使用事务日志对一个被放弃的事务T进行撤销处理时，其处理流程如下：（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）扫描日志文件，对事务T的每一条更新日志(update record)，将其（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）写回数据库，直至事务T的开始日志，最后为该事务添加一条ABORT结束日志。</a:t>
            </a:r>
          </a:p>
          <a:p>
            <a:pPr marL="457200" lvl="1" indent="0">
              <a:buFont typeface="+mj-lt"/>
              <a:buNone/>
            </a:pPr>
            <a:endParaRPr sz="21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正向......前像(before image)        </a:t>
            </a: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逆向......前像(before image)</a:t>
            </a: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正向......后像(after image)          </a:t>
            </a: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逆向......后像(after image)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18465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假设：当前日志缓冲区(log buffer)中的最小日志序列号(LSN)是l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，在数据库缓冲区中有一个cache页面p（其日志序列号为p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），在下述哪一种情况下，可以直接将页面p的内容写入数据库磁盘？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A     )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 l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&lt;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 l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=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 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 l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&gt;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 l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≠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sz="2400" baseline="-25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lsn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5706177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sz="2400" dirty="0">
                <a:solidFill>
                  <a:schemeClr val="accent6"/>
                </a:solidFill>
              </a:rPr>
              <a:t>可能会影响到事务执行的原子性的因素有三种：</a:t>
            </a:r>
            <a:r>
              <a:rPr lang="en-US" altLang="zh-CN" sz="2400" dirty="0">
                <a:solidFill>
                  <a:schemeClr val="accent6"/>
                </a:solidFill>
              </a:rPr>
              <a:t>abort, crash </a:t>
            </a:r>
            <a:r>
              <a:rPr lang="zh-CN" altLang="en-US" sz="2400" dirty="0">
                <a:solidFill>
                  <a:schemeClr val="accent6"/>
                </a:solidFill>
              </a:rPr>
              <a:t>和 </a:t>
            </a:r>
            <a:r>
              <a:rPr lang="en-US" altLang="zh-CN" sz="2400" dirty="0">
                <a:solidFill>
                  <a:schemeClr val="accent6"/>
                </a:solidFill>
              </a:rPr>
              <a:t>media failure</a:t>
            </a:r>
            <a:r>
              <a:rPr lang="zh-CN" altLang="en-US" sz="2400" dirty="0">
                <a:solidFill>
                  <a:schemeClr val="accent6"/>
                </a:solidFill>
              </a:rPr>
              <a:t>。一旦出现上述情况，需要对数据库进行恢复。请简述：在上述三种不同情况下，数据库恢复的重点分别是什么？</a:t>
            </a:r>
            <a:endParaRPr lang="en-US" altLang="zh-CN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6"/>
                </a:solidFill>
              </a:rPr>
              <a:t>Abort: Server supports atomicity by providing a recovery procedure to restore database to consistent state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6"/>
                </a:solidFill>
              </a:rPr>
              <a:t>Crash: The technique used by the recovery procedure supports atomicity Roll transaction back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6"/>
                </a:solidFill>
              </a:rPr>
              <a:t>Media </a:t>
            </a:r>
            <a:r>
              <a:rPr lang="en-US" altLang="zh-CN" sz="2400" dirty="0" err="1">
                <a:solidFill>
                  <a:schemeClr val="accent6"/>
                </a:solidFill>
              </a:rPr>
              <a:t>failue</a:t>
            </a:r>
            <a:r>
              <a:rPr lang="en-US" altLang="zh-CN" sz="2400" dirty="0">
                <a:solidFill>
                  <a:schemeClr val="accent6"/>
                </a:solidFill>
              </a:rPr>
              <a:t>: Database state produced by committed transactions  must be preserved and database state must be stored redundantly.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  <p:extLst>
      <p:ext uri="{BB962C8B-B14F-4D97-AF65-F5344CB8AC3E}">
        <p14:creationId xmlns:p14="http://schemas.microsoft.com/office/powerpoint/2010/main" val="294543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3342453"/>
          </a:xfrm>
        </p:spPr>
        <p:txBody>
          <a:bodyPr wrap="square" anchor="t">
            <a:spAutoFit/>
          </a:bodyPr>
          <a:lstStyle/>
          <a:p>
            <a:pPr marL="457200" lvl="0" indent="-457200">
              <a:buFont typeface="+mj-lt"/>
              <a:buAutoNum type="arabicPeriod" startAt="7"/>
            </a:pP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什么是日志的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Write-Ahead Property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？为什么要遵循该原则？</a:t>
            </a:r>
            <a:endParaRPr lang="en-US" altLang="zh-CN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Write-Ahead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Logging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指所有的修改在提交之前都要先写入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文件中。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Write-Ahead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Logging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的意义在于记录操作执行的情况，从而可以在故障之后将系统恢复到一致状态。假设在操作执行后进行记录，那么在操作过程中发生故障则难以恢复。</a:t>
            </a:r>
            <a:endParaRPr lang="en-US" altLang="zh-CN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457200" lvl="0" indent="-457200">
              <a:buFont typeface="+mj-lt"/>
              <a:buAutoNum type="arabicPeriod" startAt="7"/>
            </a:pPr>
            <a:endParaRPr lang="zh-CN" altLang="en-US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2825389"/>
          </a:xfrm>
        </p:spPr>
        <p:txBody>
          <a:bodyPr wrap="square" anchor="t">
            <a:spAutoFit/>
          </a:bodyPr>
          <a:lstStyle/>
          <a:p>
            <a:pPr marL="457200" lvl="0" indent="-457200">
              <a:buFont typeface="+mj-lt"/>
              <a:buAutoNum type="arabicPeriod" startAt="8"/>
            </a:pP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什么是日志序列号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 Sequence Number</a:t>
            </a: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)?</a:t>
            </a: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为什么要引入日志序列号？</a:t>
            </a:r>
            <a:endParaRPr lang="en-US" altLang="zh-CN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日志序列号是日志每条记录的序列号。由于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log-buffer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的存在，在将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中的页面写入磁盘时需要检查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是否已经写入磁盘，因此需要引入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LSN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对写入情况进行比较，使得操作满足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Write-Ahead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原则。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  <p:extLst>
      <p:ext uri="{BB962C8B-B14F-4D97-AF65-F5344CB8AC3E}">
        <p14:creationId xmlns:p14="http://schemas.microsoft.com/office/powerpoint/2010/main" val="362064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4081117"/>
          </a:xfrm>
        </p:spPr>
        <p:txBody>
          <a:bodyPr wrap="square" anchor="t">
            <a:spAutoFit/>
          </a:bodyPr>
          <a:lstStyle/>
          <a:p>
            <a:pPr marL="457200" lvl="0" indent="-457200">
              <a:buFont typeface="+mj-lt"/>
              <a:buAutoNum type="arabicPeriod" startAt="9"/>
            </a:pPr>
            <a:r>
              <a:rPr lang="zh-CN" altLang="en-US" sz="24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关于事务提交的</a:t>
            </a:r>
            <a:r>
              <a:rPr lang="en-US" altLang="x-none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Force Policy for Commit Processing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x-none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No-Force Commit Processing</a:t>
            </a:r>
          </a:p>
          <a:p>
            <a:pPr marL="758825" lvl="1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简述它们各自所采用的事务提交策略；</a:t>
            </a:r>
          </a:p>
          <a:p>
            <a:pPr marL="758825" lvl="1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它们所采用的事务日志有什么区别？</a:t>
            </a:r>
            <a:endParaRPr lang="en-US" altLang="zh-CN" sz="24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01625" lvl="1" indent="0">
              <a:buNone/>
            </a:pP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force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策略表示事务在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committed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之后必须将所有更新立刻持久化到磁盘。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no-force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表示事务在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committed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之后可以不立即持久化到磁盘。</a:t>
            </a:r>
            <a:endParaRPr lang="en-US" altLang="zh-CN" sz="24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01625" lvl="1" indent="0">
              <a:buNone/>
            </a:pP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force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策略需要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undo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来避免事务被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abort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时，其更新结果被写入磁盘。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No-force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策略需要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redo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来在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crash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后将未写入磁盘的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committed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数据恢复。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Q&amp;A20200403</a:t>
            </a:r>
          </a:p>
        </p:txBody>
      </p:sp>
    </p:spTree>
    <p:extLst>
      <p:ext uri="{BB962C8B-B14F-4D97-AF65-F5344CB8AC3E}">
        <p14:creationId xmlns:p14="http://schemas.microsoft.com/office/powerpoint/2010/main" val="3302801759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942</Words>
  <Application>Microsoft Macintosh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1_默认设计模板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（课后复习）</dc:title>
  <dc:creator>njubwy</dc:creator>
  <cp:lastModifiedBy>vz5663</cp:lastModifiedBy>
  <cp:revision>48</cp:revision>
  <dcterms:created xsi:type="dcterms:W3CDTF">2020-02-21T05:33:00Z</dcterms:created>
  <dcterms:modified xsi:type="dcterms:W3CDTF">2020-04-03T13:17:44Z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