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125047-36EE-4E55-999D-0617E0D838B9}">
  <a:tblStyle styleId="{AD125047-36EE-4E55-999D-0617E0D838B9}" styleName="Table_0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6682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081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129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707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317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967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1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113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285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001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553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99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r>
              <a:rPr lang="zh-TW"/>
              <a:t>工作坊 基本介紹 （我們是誰）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TW"/>
              <a:t>兩日注意事項 （貴重物品 垃圾 午餐 晚餐 水 廁所 debug時間 隔天最終場地等）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TW"/>
              <a:t>不得錄音 錄影  可以拍照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TW"/>
              <a:t>code部份  都公開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zh-TW"/>
              <a:t>有問題可以發問 但因為時間有限  所以太過細節部份 建議debug時段提問</a:t>
            </a:r>
          </a:p>
        </p:txBody>
      </p:sp>
    </p:spTree>
    <p:extLst>
      <p:ext uri="{BB962C8B-B14F-4D97-AF65-F5344CB8AC3E}">
        <p14:creationId xmlns:p14="http://schemas.microsoft.com/office/powerpoint/2010/main" val="3186540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028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224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696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68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93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071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143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02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588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26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54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611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83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25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356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4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TW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ypharosworkshop.wordpress.com/contac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hypha.ros@gmail.com" TargetMode="External"/><Relationship Id="rId4" Type="http://schemas.openxmlformats.org/officeDocument/2006/relationships/hyperlink" Target="https://www.facebook.com/HyphaRO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hypharosworkshop.wordpress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hyperlink" Target="https://hypharosworkshop.wordpress.com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ros.org/ROS/Introduction" TargetMode="External"/><Relationship Id="rId13" Type="http://schemas.openxmlformats.org/officeDocument/2006/relationships/hyperlink" Target="http://wiki.ros.org/Remapping%20Argument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iki.ros.org/rostopic" TargetMode="External"/><Relationship Id="rId12" Type="http://schemas.openxmlformats.org/officeDocument/2006/relationships/hyperlink" Target="http://docs.ros.org/indigo/api/catkin/html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iki.ros.org/rosbag/Commandline" TargetMode="External"/><Relationship Id="rId11" Type="http://schemas.openxmlformats.org/officeDocument/2006/relationships/hyperlink" Target="http://wiki.ros.org/ROS/Technical%20Overview" TargetMode="External"/><Relationship Id="rId5" Type="http://schemas.openxmlformats.org/officeDocument/2006/relationships/hyperlink" Target="http://wiki.ros.org/roslaunch/XML" TargetMode="External"/><Relationship Id="rId10" Type="http://schemas.openxmlformats.org/officeDocument/2006/relationships/hyperlink" Target="http://www.ros.org/reps/rep-0000.html" TargetMode="External"/><Relationship Id="rId4" Type="http://schemas.openxmlformats.org/officeDocument/2006/relationships/hyperlink" Target="https://hypharosworkshop.wordpress.com/" TargetMode="External"/><Relationship Id="rId9" Type="http://schemas.openxmlformats.org/officeDocument/2006/relationships/hyperlink" Target="http://wiki.ros.org/ROS/Concepts" TargetMode="External"/><Relationship Id="rId14" Type="http://schemas.openxmlformats.org/officeDocument/2006/relationships/hyperlink" Target="http://wiki.ros.org/ROS/Master_Slave_API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hypharosworkshop.wordpress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hypharosworkshop.wordpres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hyperlink" Target="https://hypharosworkshop.wordpress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hyperlink" Target="https://hypharosworkshop.wordpress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acl.mit.edu/papers/KuwataGNC08.pdf" TargetMode="External"/><Relationship Id="rId5" Type="http://schemas.openxmlformats.org/officeDocument/2006/relationships/hyperlink" Target="http://acl.mit.edu/papers/KuwataTCST09.pdf" TargetMode="External"/><Relationship Id="rId4" Type="http://schemas.openxmlformats.org/officeDocument/2006/relationships/hyperlink" Target="https://hypharosworkshop.wordpress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hypharosworkshop.wordpress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hyperlink" Target="https://hypharosworkshop.wordpres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ypharosworkshop.wordpres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4209775"/>
            <a:ext cx="9144000" cy="9336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TW" sz="1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Website: </a:t>
            </a:r>
            <a:r>
              <a:rPr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https://hypharosworkshop.wordpress.com/contact/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FB Page: </a:t>
            </a:r>
            <a:r>
              <a:rPr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https://www.facebook.com/HyphaROS/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Email: </a:t>
            </a:r>
            <a:r>
              <a:rPr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hypha.ros@gmail.com</a:t>
            </a:r>
          </a:p>
          <a:p>
            <a:pPr lvl="0" algn="r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ctr">
              <a:spcBef>
                <a:spcPts val="0"/>
              </a:spcBef>
              <a:buNone/>
            </a:pPr>
            <a:endParaRPr sz="1800" b="1" i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390525" y="147222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600" b="1" i="1"/>
              <a:t>Hypha ROS RaceCar Workshop 2017-06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390525" y="2483705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>
                <a:solidFill>
                  <a:srgbClr val="000000"/>
                </a:solidFill>
              </a:rPr>
              <a:t>Lecturer : HaoChih, LIN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zh-TW" sz="1400">
                <a:solidFill>
                  <a:srgbClr val="000000"/>
                </a:solidFill>
              </a:rPr>
              <a:t>林浩鋕</a:t>
            </a:r>
          </a:p>
        </p:txBody>
      </p:sp>
      <p:pic>
        <p:nvPicPr>
          <p:cNvPr id="70" name="Shape 70" descr="logo_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8294" y="4257600"/>
            <a:ext cx="3645705" cy="83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147" name="Shape 147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ROS X Odroid </a:t>
            </a:r>
            <a:r>
              <a:rPr lang="zh-TW" sz="1800" b="1"/>
              <a:t>(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Basic operation</a:t>
            </a:r>
            <a:r>
              <a:rPr lang="zh-TW" sz="1800" b="1"/>
              <a:t>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[tool] roslaunch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>
                <a:solidFill>
                  <a:srgbClr val="1C4587"/>
                </a:solidFill>
              </a:rPr>
              <a:t>http://wiki.ros.org/roslaunch/XML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>
                <a:solidFill>
                  <a:srgbClr val="1C4587"/>
                </a:solidFill>
              </a:rPr>
              <a:t>See example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[tool] TF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>
                <a:solidFill>
                  <a:srgbClr val="1C4587"/>
                </a:solidFill>
              </a:rPr>
              <a:t>http://wiki.ros.org/tf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>
                <a:solidFill>
                  <a:srgbClr val="1C4587"/>
                </a:solidFill>
              </a:rPr>
              <a:t>http://wiki.ros.org/tf/Tutorials/Introduction%20to%20tf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>
                <a:solidFill>
                  <a:srgbClr val="1C4587"/>
                </a:solidFill>
              </a:rPr>
              <a:t>http://wiki.ros.org/navigation/Tutorials/RobotSetup/TF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>
                <a:solidFill>
                  <a:srgbClr val="1C4587"/>
                </a:solidFill>
              </a:rPr>
              <a:t>http://wiki.ros.org/urdf/Tutorials/Using%20urdf%20with%20robot_state_publisher#Create_the_URDF_File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$ tf_echo &lt;source_frame&gt; &lt;target_frame&gt;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static_transform_publisher (See example)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>
                <a:solidFill>
                  <a:srgbClr val="FF0000"/>
                </a:solidFill>
              </a:rPr>
              <a:t>&lt;launch&gt;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>
                <a:solidFill>
                  <a:srgbClr val="FF0000"/>
                </a:solidFill>
              </a:rPr>
              <a:t>&lt;node pkg="tf" type="static_transform_publisher" name="base2laser" args="1 0 0 0 0 0  base_link laser_link 10" /&gt;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>
                <a:solidFill>
                  <a:srgbClr val="FF0000"/>
                </a:solidFill>
              </a:rPr>
              <a:t>&lt;/launch&gt;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156" name="Shape 156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ROS X Odroid </a:t>
            </a:r>
            <a:r>
              <a:rPr lang="zh-TW" sz="1800" b="1"/>
              <a:t>(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Basic operation</a:t>
            </a:r>
            <a:r>
              <a:rPr lang="zh-TW" sz="1800" b="1"/>
              <a:t>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[concept] TF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>
                <a:solidFill>
                  <a:srgbClr val="1C4587"/>
                </a:solidFill>
              </a:rPr>
              <a:t>http://www.ros.org/reps/rep-0105.html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0150" y="1273225"/>
            <a:ext cx="4928425" cy="28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3710375" y="4143625"/>
            <a:ext cx="5240700" cy="28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figure source: http://library.isr.ist.utl.pt/docs/roswiki/hector_slam(2f)Tutorials(2f)SettingUpForYourRobot.html</a:t>
            </a:r>
          </a:p>
        </p:txBody>
      </p:sp>
      <p:pic>
        <p:nvPicPr>
          <p:cNvPr id="162" name="Shape 162" descr="Screenshot from 2017-06-06 16-34-16.png"/>
          <p:cNvPicPr preferRelativeResize="0"/>
          <p:nvPr/>
        </p:nvPicPr>
        <p:blipFill rotWithShape="1">
          <a:blip r:embed="rId6">
            <a:alphaModFix/>
          </a:blip>
          <a:srcRect l="12218" t="28139" r="59822" b="18967"/>
          <a:stretch/>
        </p:blipFill>
        <p:spPr>
          <a:xfrm>
            <a:off x="491900" y="1348162"/>
            <a:ext cx="2556576" cy="27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37" y="4119325"/>
            <a:ext cx="3539700" cy="28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figure source: http://www.ros.org/reps/rep-0105.html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169" name="Shape 169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ROS X Odroid </a:t>
            </a:r>
            <a:r>
              <a:rPr lang="zh-TW" sz="1800" b="1"/>
              <a:t>(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Basic operation</a:t>
            </a:r>
            <a:r>
              <a:rPr lang="zh-TW" sz="1800" b="1"/>
              <a:t>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[tool] rviz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See example ($ roslaunch hypha_racecar desktop_gmapping.launch)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[tool] rqt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See example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FF0000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0050" y="1455050"/>
            <a:ext cx="4669000" cy="30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179" name="Shape 179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ROS X Odroid </a:t>
            </a:r>
            <a:r>
              <a:rPr lang="zh-TW" sz="1800" b="1"/>
              <a:t>(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Basic operation</a:t>
            </a:r>
            <a:r>
              <a:rPr lang="zh-TW" sz="1800" b="1"/>
              <a:t>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ROS Technical documents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20124D"/>
              </a:buClr>
              <a:buChar char="○"/>
            </a:pPr>
            <a:r>
              <a:rPr lang="zh-TW">
                <a:solidFill>
                  <a:srgbClr val="1155CC"/>
                </a:solidFill>
              </a:rPr>
              <a:t>[roslaunch]</a:t>
            </a:r>
            <a:r>
              <a:rPr lang="zh-TW">
                <a:solidFill>
                  <a:srgbClr val="20124D"/>
                </a:solidFill>
              </a:rPr>
              <a:t> </a:t>
            </a:r>
            <a:r>
              <a:rPr lang="zh-TW" u="sng">
                <a:solidFill>
                  <a:srgbClr val="20124D"/>
                </a:solidFill>
                <a:hlinkClick r:id="rId5"/>
              </a:rPr>
              <a:t>http://wiki.ros.org/roslaunch/XML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20124D"/>
              </a:buClr>
              <a:buChar char="○"/>
            </a:pPr>
            <a:r>
              <a:rPr lang="zh-TW">
                <a:solidFill>
                  <a:srgbClr val="1155CC"/>
                </a:solidFill>
              </a:rPr>
              <a:t>[rosbag]</a:t>
            </a:r>
            <a:r>
              <a:rPr lang="zh-TW">
                <a:solidFill>
                  <a:srgbClr val="20124D"/>
                </a:solidFill>
              </a:rPr>
              <a:t> </a:t>
            </a:r>
            <a:r>
              <a:rPr lang="zh-TW" u="sng">
                <a:solidFill>
                  <a:srgbClr val="20124D"/>
                </a:solidFill>
                <a:hlinkClick r:id="rId6"/>
              </a:rPr>
              <a:t>http://wiki.ros.org/rosbag/Commandline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20124D"/>
              </a:buClr>
              <a:buChar char="○"/>
            </a:pPr>
            <a:r>
              <a:rPr lang="zh-TW">
                <a:solidFill>
                  <a:srgbClr val="1155CC"/>
                </a:solidFill>
              </a:rPr>
              <a:t>[rostopic] </a:t>
            </a:r>
            <a:r>
              <a:rPr lang="zh-TW" u="sng">
                <a:solidFill>
                  <a:srgbClr val="20124D"/>
                </a:solidFill>
                <a:hlinkClick r:id="rId7"/>
              </a:rPr>
              <a:t>http://wiki.ros.org/rostopic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Char char="○"/>
            </a:pPr>
            <a:r>
              <a:rPr lang="zh-TW">
                <a:solidFill>
                  <a:srgbClr val="1155CC"/>
                </a:solidFill>
              </a:rPr>
              <a:t>[ros intro]</a:t>
            </a:r>
            <a:r>
              <a:rPr lang="zh-TW">
                <a:solidFill>
                  <a:srgbClr val="20124D"/>
                </a:solidFill>
              </a:rPr>
              <a:t> </a:t>
            </a:r>
            <a:r>
              <a:rPr lang="zh-TW" u="sng">
                <a:solidFill>
                  <a:srgbClr val="20124D"/>
                </a:solidFill>
                <a:hlinkClick r:id="rId8"/>
              </a:rPr>
              <a:t>http://wiki.ros.org/ROS/Introduction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Char char="○"/>
            </a:pPr>
            <a:r>
              <a:rPr lang="zh-TW">
                <a:solidFill>
                  <a:srgbClr val="1155CC"/>
                </a:solidFill>
              </a:rPr>
              <a:t>[ros concept]</a:t>
            </a:r>
            <a:r>
              <a:rPr lang="zh-TW">
                <a:solidFill>
                  <a:srgbClr val="20124D"/>
                </a:solidFill>
              </a:rPr>
              <a:t> </a:t>
            </a:r>
            <a:r>
              <a:rPr lang="zh-TW" u="sng">
                <a:solidFill>
                  <a:srgbClr val="20124D"/>
                </a:solidFill>
                <a:hlinkClick r:id="rId9"/>
              </a:rPr>
              <a:t>http://wiki.ros.org/ROS/Concepts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20124D"/>
              </a:buClr>
              <a:buChar char="○"/>
            </a:pPr>
            <a:r>
              <a:rPr lang="zh-TW">
                <a:solidFill>
                  <a:srgbClr val="1155CC"/>
                </a:solidFill>
              </a:rPr>
              <a:t>[REP]</a:t>
            </a:r>
            <a:r>
              <a:rPr lang="zh-TW">
                <a:solidFill>
                  <a:srgbClr val="20124D"/>
                </a:solidFill>
              </a:rPr>
              <a:t> </a:t>
            </a:r>
            <a:r>
              <a:rPr lang="zh-TW" u="sng">
                <a:solidFill>
                  <a:srgbClr val="20124D"/>
                </a:solidFill>
                <a:hlinkClick r:id="rId10"/>
              </a:rPr>
              <a:t>http://www.ros.org/reps/rep-0000.html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Char char="○"/>
            </a:pPr>
            <a:r>
              <a:rPr lang="zh-TW" u="sng">
                <a:solidFill>
                  <a:srgbClr val="20124D"/>
                </a:solidFill>
                <a:hlinkClick r:id="rId11"/>
              </a:rPr>
              <a:t>http://wiki.ros.org/ROS/Technical%20Overview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Char char="○"/>
            </a:pPr>
            <a:r>
              <a:rPr lang="zh-TW" u="sng">
                <a:solidFill>
                  <a:srgbClr val="20124D"/>
                </a:solidFill>
                <a:hlinkClick r:id="rId12"/>
              </a:rPr>
              <a:t>http://docs.ros.org/indigo/api/catkin/html/index.html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Char char="○"/>
            </a:pPr>
            <a:r>
              <a:rPr lang="zh-TW" u="sng">
                <a:solidFill>
                  <a:srgbClr val="20124D"/>
                </a:solidFill>
                <a:hlinkClick r:id="rId13"/>
              </a:rPr>
              <a:t>http://wiki.ros.org/Remapping%20Arguments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Char char="○"/>
            </a:pPr>
            <a:r>
              <a:rPr lang="zh-TW" u="sng">
                <a:solidFill>
                  <a:srgbClr val="20124D"/>
                </a:solidFill>
                <a:hlinkClick r:id="rId14"/>
              </a:rPr>
              <a:t>http://wiki.ros.org/ROS/Master_Slave_APIs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188" name="Shape 188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79800" y="1908025"/>
            <a:ext cx="8384400" cy="70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3000" b="1">
                <a:solidFill>
                  <a:srgbClr val="1C4587"/>
                </a:solidFill>
              </a:rPr>
              <a:t>2D Laser SLAM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196" name="Shape 196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Gmapping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○"/>
            </a:pPr>
            <a:r>
              <a:rPr lang="zh-TW"/>
              <a:t>needs external odom (in our case: laser odom fused with imu0)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Rao-Blackwellized Particle Filter (RBPF)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Loop closure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Hector SLAM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Gauss-Newton approach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External odom is not necessary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No loop closure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Requires high quality sensor (e.g. UTM-30LX)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Supports EKF fusion (imu)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MRPT-ICP SLAM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ICP algorithm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For small to mid-sized maps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External odom is not necessary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2D Laser SLAM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205" name="Shape 205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Gmapping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$ roslaunch hypha_racecar desktop_gmapping.launch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MRPT-ICP SLAM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$ roslaunch hypha_racecar desktop_icp_mapping.launch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Hector SLAM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$ roslaunch hypha_racecar Test_hector_rplidar.launch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2D Laser SLAM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209" name="Shape 209" descr="desktop_icp.png"/>
          <p:cNvPicPr preferRelativeResize="0"/>
          <p:nvPr/>
        </p:nvPicPr>
        <p:blipFill rotWithShape="1">
          <a:blip r:embed="rId5">
            <a:alphaModFix/>
          </a:blip>
          <a:srcRect l="22946"/>
          <a:stretch/>
        </p:blipFill>
        <p:spPr>
          <a:xfrm>
            <a:off x="3205663" y="2255950"/>
            <a:ext cx="2732673" cy="199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descr="desktop_gmapping.png"/>
          <p:cNvPicPr preferRelativeResize="0"/>
          <p:nvPr/>
        </p:nvPicPr>
        <p:blipFill rotWithShape="1">
          <a:blip r:embed="rId6">
            <a:alphaModFix/>
          </a:blip>
          <a:srcRect l="22946"/>
          <a:stretch/>
        </p:blipFill>
        <p:spPr>
          <a:xfrm>
            <a:off x="152663" y="2255950"/>
            <a:ext cx="2732673" cy="199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 descr="desktop_hector.png"/>
          <p:cNvPicPr preferRelativeResize="0"/>
          <p:nvPr/>
        </p:nvPicPr>
        <p:blipFill rotWithShape="1">
          <a:blip r:embed="rId7">
            <a:alphaModFix/>
          </a:blip>
          <a:srcRect l="22946"/>
          <a:stretch/>
        </p:blipFill>
        <p:spPr>
          <a:xfrm>
            <a:off x="6258662" y="2255950"/>
            <a:ext cx="2732673" cy="199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297550" y="4327525"/>
            <a:ext cx="2241900" cy="27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gmapping (laser odom)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415425" y="4327525"/>
            <a:ext cx="2241900" cy="27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mrpt icp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6533300" y="4327525"/>
            <a:ext cx="2241900" cy="27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hector slam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220" name="Shape 220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79800" y="1908025"/>
            <a:ext cx="8384400" cy="70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3000" b="1">
                <a:solidFill>
                  <a:srgbClr val="1C4587"/>
                </a:solidFill>
              </a:rPr>
              <a:t>Laser Odom (EKF IMU)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228" name="Shape 228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b="1">
                <a:solidFill>
                  <a:srgbClr val="1C4587"/>
                </a:solidFill>
              </a:rPr>
              <a:t>Odometry resource selection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Wheel encoder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Most reliable (in low speed)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Slip/Drifting Issue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Custom codes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Laser odometry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Performance depends on laser resolution/environment features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Good estimates in translation, awful in rotation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Better system portability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Visual Odometry (or Visual Inertial Odometry)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Low robust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High computational loading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Case by case tuning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Highly depends on sensor type/quality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Laser Odom (EKF IMU)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237" name="Shape 237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rf2o laser odom package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http://mapir.isa.uma.es/mapirwebsite/index.php/mapir-downloads/papers/217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range flow constraint equation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Iteratively Reweighted Least Squares (IRLS)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Laser Odom (EKF IMU)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241" name="Shape 241" descr="Screenshot from 2017-06-06 17-36-11.png"/>
          <p:cNvPicPr preferRelativeResize="0"/>
          <p:nvPr/>
        </p:nvPicPr>
        <p:blipFill rotWithShape="1">
          <a:blip r:embed="rId5">
            <a:alphaModFix/>
          </a:blip>
          <a:srcRect l="51734" t="31326" r="14530" b="24281"/>
          <a:stretch/>
        </p:blipFill>
        <p:spPr>
          <a:xfrm>
            <a:off x="613350" y="1878550"/>
            <a:ext cx="3084902" cy="22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 descr="Screenshot from 2017-06-06 17-38-00.png"/>
          <p:cNvPicPr preferRelativeResize="0"/>
          <p:nvPr/>
        </p:nvPicPr>
        <p:blipFill rotWithShape="1">
          <a:blip r:embed="rId6">
            <a:alphaModFix/>
          </a:blip>
          <a:srcRect l="56183" t="55609" r="18779" b="38210"/>
          <a:stretch/>
        </p:blipFill>
        <p:spPr>
          <a:xfrm>
            <a:off x="3898625" y="1032350"/>
            <a:ext cx="2289374" cy="31787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1986075" y="4219750"/>
            <a:ext cx="47910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figure source: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Planar Odometry from a Radial Laser Scanner. A Range Flow-basedApproach</a:t>
            </a:r>
          </a:p>
        </p:txBody>
      </p:sp>
      <p:pic>
        <p:nvPicPr>
          <p:cNvPr id="244" name="Shape 244" descr="Screenshot from 2017-06-06 17-40-56.png"/>
          <p:cNvPicPr preferRelativeResize="0"/>
          <p:nvPr/>
        </p:nvPicPr>
        <p:blipFill rotWithShape="1">
          <a:blip r:embed="rId7">
            <a:alphaModFix/>
          </a:blip>
          <a:srcRect l="7236" t="25776" r="47735" b="24635"/>
          <a:stretch/>
        </p:blipFill>
        <p:spPr>
          <a:xfrm>
            <a:off x="4542324" y="1648575"/>
            <a:ext cx="4117248" cy="25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76" name="Shape 76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graphicFrame>
        <p:nvGraphicFramePr>
          <p:cNvPr id="78" name="Shape 78"/>
          <p:cNvGraphicFramePr/>
          <p:nvPr>
            <p:extLst>
              <p:ext uri="{D42A27DB-BD31-4B8C-83A1-F6EECF244321}">
                <p14:modId xmlns:p14="http://schemas.microsoft.com/office/powerpoint/2010/main" val="2958047375"/>
              </p:ext>
            </p:extLst>
          </p:nvPr>
        </p:nvGraphicFramePr>
        <p:xfrm>
          <a:off x="1170037" y="367300"/>
          <a:ext cx="6803900" cy="3900107"/>
        </p:xfrm>
        <a:graphic>
          <a:graphicData uri="http://schemas.openxmlformats.org/drawingml/2006/table">
            <a:tbl>
              <a:tblPr>
                <a:noFill/>
                <a:tableStyleId>{AD125047-36EE-4E55-999D-0617E0D838B9}</a:tableStyleId>
              </a:tblPr>
              <a:tblGrid>
                <a:gridCol w="713225"/>
                <a:gridCol w="2060425"/>
                <a:gridCol w="622650"/>
                <a:gridCol w="701900"/>
                <a:gridCol w="2071725"/>
                <a:gridCol w="633975"/>
              </a:tblGrid>
              <a:tr h="356875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200" b="1" dirty="0">
                          <a:solidFill>
                            <a:srgbClr val="FFFFFF"/>
                          </a:solidFill>
                        </a:rPr>
                        <a:t>6/10 (週六)</a:t>
                      </a:r>
                    </a:p>
                  </a:txBody>
                  <a:tcPr marL="63500" marR="63500" marT="63500" marB="63500">
                    <a:solidFill>
                      <a:srgbClr val="3C7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200" b="1">
                          <a:solidFill>
                            <a:srgbClr val="FFFFFF"/>
                          </a:solidFill>
                        </a:rPr>
                        <a:t>6/11 (週日)</a:t>
                      </a:r>
                    </a:p>
                  </a:txBody>
                  <a:tcPr marL="63500" marR="63500" marT="63500" marB="63500">
                    <a:solidFill>
                      <a:srgbClr val="3C7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  <a:tr h="345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 b="1" dirty="0">
                          <a:solidFill>
                            <a:schemeClr val="bg2"/>
                          </a:solidFill>
                        </a:rPr>
                        <a:t>時段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 b="1" dirty="0">
                          <a:solidFill>
                            <a:schemeClr val="bg2"/>
                          </a:solidFill>
                        </a:rPr>
                        <a:t>課程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 b="1">
                          <a:solidFill>
                            <a:schemeClr val="bg2"/>
                          </a:solidFill>
                        </a:rPr>
                        <a:t>教室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 b="1">
                          <a:solidFill>
                            <a:schemeClr val="bg2"/>
                          </a:solidFill>
                        </a:rPr>
                        <a:t>時段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 b="1">
                          <a:solidFill>
                            <a:schemeClr val="bg2"/>
                          </a:solidFill>
                        </a:rPr>
                        <a:t>課程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 b="1">
                          <a:solidFill>
                            <a:schemeClr val="bg2"/>
                          </a:solidFill>
                        </a:rPr>
                        <a:t>教室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</a:tr>
              <a:tr h="454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10:00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12:00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課程介紹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2D SLAM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00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綜合教學大樓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09:00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12:30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Navigation &amp; Amcl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Simulation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00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綜合教學大樓</a:t>
                      </a:r>
                    </a:p>
                  </a:txBody>
                  <a:tcPr marL="63500" marR="63500" marT="63500" marB="63500"/>
                </a:tc>
              </a:tr>
              <a:tr h="4567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12:00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13:30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中午休息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(自行外出用餐)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12:30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14:00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中午休息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(自行外出用餐)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solidFill>
                          <a:schemeClr val="bg2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4820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13:30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15:30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Laser Odom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EKF (IMU+Odom)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00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綜合教學大樓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 dirty="0">
                          <a:solidFill>
                            <a:schemeClr val="bg2"/>
                          </a:solidFill>
                        </a:rPr>
                        <a:t>14:00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 dirty="0">
                          <a:solidFill>
                            <a:schemeClr val="bg2"/>
                          </a:solidFill>
                        </a:rPr>
                        <a:t>15:30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 dirty="0">
                          <a:solidFill>
                            <a:schemeClr val="bg2"/>
                          </a:solidFill>
                        </a:rPr>
                        <a:t>System Integration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00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工學院交誼廳</a:t>
                      </a:r>
                    </a:p>
                  </a:txBody>
                  <a:tcPr marL="63500" marR="63500" marT="63500" marB="63500"/>
                </a:tc>
              </a:tr>
              <a:tr h="345850">
                <a:tc gridSpan="6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 dirty="0">
                          <a:solidFill>
                            <a:schemeClr val="bg2"/>
                          </a:solidFill>
                        </a:rPr>
                        <a:t>休息10分鐘</a:t>
                      </a: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  <a:tr h="4195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15:40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18:30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Base Controller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&amp; Path following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00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綜合教學大樓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15:40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16:50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Final Testing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&amp; Debugging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00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工學院交誼廳</a:t>
                      </a:r>
                    </a:p>
                  </a:txBody>
                  <a:tcPr marL="63500" marR="63500" marT="63500" marB="63500"/>
                </a:tc>
              </a:tr>
              <a:tr h="44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18:30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20:00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晚餐時間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(自行外出用餐)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solidFill>
                          <a:schemeClr val="bg2"/>
                        </a:solidFill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17:00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18:00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 dirty="0">
                          <a:solidFill>
                            <a:schemeClr val="bg2"/>
                          </a:solidFill>
                        </a:rPr>
                        <a:t>Competition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00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工學院交誼廳</a:t>
                      </a:r>
                    </a:p>
                  </a:txBody>
                  <a:tcPr marL="63500" marR="63500" marT="63500" marB="63500"/>
                </a:tc>
              </a:tr>
              <a:tr h="475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20:00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21:30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硬體Debug</a:t>
                      </a:r>
                      <a:br>
                        <a:rPr lang="zh-TW" sz="1100">
                          <a:solidFill>
                            <a:schemeClr val="bg2"/>
                          </a:solidFill>
                        </a:rPr>
                      </a:b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(此時段非必要,依需求)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00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綜合教學大樓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18:00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bg2"/>
                          </a:solidFill>
                        </a:rPr>
                        <a:t>~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TW" sz="1100" dirty="0">
                          <a:solidFill>
                            <a:schemeClr val="bg2"/>
                          </a:solidFill>
                        </a:rPr>
                        <a:t>工作坊結束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250" name="Shape 250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Problem of rf2o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Performance of rf2o is bad in rotation behavior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Needs external measurement to estimate yaw motion (gy85) 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ROS EKF Package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robot_pose_ekf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har char="■"/>
            </a:pPr>
            <a:r>
              <a:rPr lang="zh-TW"/>
              <a:t>move_base built-in pkg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har char="■"/>
            </a:pPr>
            <a:r>
              <a:rPr lang="zh-TW"/>
              <a:t>for 2D, low flexibility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robot_localization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har char="■"/>
            </a:pPr>
            <a:r>
              <a:rPr lang="zh-TW"/>
              <a:t>all params are adjustable, well documented 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har char="■"/>
            </a:pPr>
            <a:r>
              <a:rPr lang="zh-TW"/>
              <a:t>3D model based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har char="■"/>
            </a:pPr>
            <a:r>
              <a:rPr lang="zh-TW"/>
              <a:t>supports multi-sensors (including GPS, imu, vo, etc)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ethzasl_msf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zh-TW"/>
              <a:t>ESKF architecture (imu derived model)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zh-TW"/>
              <a:t>good for VO measurement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zh-TW"/>
              <a:t>best choice for drone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Laser Odom (EKF IMU)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259" name="Shape 259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robot_localization pkg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</a:pPr>
            <a:r>
              <a:rPr lang="zh-TW"/>
              <a:t>http://wiki.ros.org/robot_localization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https://github.com/cra-ros-pkg/robot_localization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[document] http://docs.ros.org/indigo/api/robot_localization/html/index.html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[video] https://vimeo.com/142624091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All state estimation nodes track the 15-dimensional state of the vehicle: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Implementation (See example file: "</a:t>
            </a:r>
            <a:r>
              <a:rPr lang="zh-TW">
                <a:solidFill>
                  <a:schemeClr val="accent1"/>
                </a:solidFill>
              </a:rPr>
              <a:t>hypha_ekf_params.yaml</a:t>
            </a:r>
            <a:r>
              <a:rPr lang="zh-TW"/>
              <a:t>")</a:t>
            </a:r>
            <a:br>
              <a:rPr lang="zh-TW"/>
            </a:br>
            <a:r>
              <a:rPr lang="zh-TW"/>
              <a:t>Vx, Vy from rf2o, yaw from imu, custom covariance settings</a:t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endParaRPr lang="zh-TW"/>
          </a:p>
        </p:txBody>
      </p:sp>
      <p:sp>
        <p:nvSpPr>
          <p:cNvPr id="262" name="Shape 262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Laser Odom (EKF IMU)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263" name="Shape 263" descr="ddddd.png"/>
          <p:cNvPicPr preferRelativeResize="0"/>
          <p:nvPr/>
        </p:nvPicPr>
        <p:blipFill rotWithShape="1">
          <a:blip r:embed="rId5">
            <a:alphaModFix/>
          </a:blip>
          <a:srcRect l="32473" t="52435" r="35981" b="43431"/>
          <a:stretch/>
        </p:blipFill>
        <p:spPr>
          <a:xfrm>
            <a:off x="1311700" y="2071525"/>
            <a:ext cx="4159752" cy="3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269" name="Shape 269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IMU yaw reading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[arduino] http://wiki.ros.org/razor_imu_9dof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[odroid] gy85 with modified </a:t>
            </a:r>
            <a:r>
              <a:rPr lang="zh-TW">
                <a:solidFill>
                  <a:srgbClr val="FF0000"/>
                </a:solidFill>
              </a:rPr>
              <a:t>pySerial</a:t>
            </a:r>
            <a:r>
              <a:rPr lang="zh-TW"/>
              <a:t> code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Using gyro_z raw data for integration directly instead of output data from ekf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See example (file: </a:t>
            </a:r>
            <a:r>
              <a:rPr lang="zh-TW">
                <a:solidFill>
                  <a:srgbClr val="1C4587"/>
                </a:solidFill>
              </a:rPr>
              <a:t>imu_auto.py</a:t>
            </a:r>
            <a:r>
              <a:rPr lang="zh-TW"/>
              <a:t>)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Ros bag Testing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Try to modify ekf param file (</a:t>
            </a:r>
            <a:r>
              <a:rPr lang="zh-TW">
                <a:solidFill>
                  <a:srgbClr val="1C4587"/>
                </a:solidFill>
              </a:rPr>
              <a:t>desktop_gmapping.launch</a:t>
            </a:r>
            <a:r>
              <a:rPr lang="zh-TW"/>
              <a:t>)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Realtime onboard testing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>
                <a:solidFill>
                  <a:srgbClr val="1C4587"/>
                </a:solidFill>
              </a:rPr>
              <a:t>Test_laser_odom.launch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>
                <a:solidFill>
                  <a:srgbClr val="1C4587"/>
                </a:solidFill>
              </a:rPr>
              <a:t>Test_gmapping.launch</a:t>
            </a:r>
            <a:r>
              <a:rPr lang="zh-TW"/>
              <a:t/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endParaRPr lang="zh-TW"/>
          </a:p>
        </p:txBody>
      </p:sp>
      <p:sp>
        <p:nvSpPr>
          <p:cNvPr id="272" name="Shape 272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Laser Odom (EKF IMU)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278" name="Shape 278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Laser Odom (EKF IMU)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281" name="Shape 281" descr="desktop_gmapping.png"/>
          <p:cNvPicPr preferRelativeResize="0"/>
          <p:nvPr/>
        </p:nvPicPr>
        <p:blipFill rotWithShape="1">
          <a:blip r:embed="rId5">
            <a:alphaModFix/>
          </a:blip>
          <a:srcRect l="25133" t="29850" r="15054" b="18975"/>
          <a:stretch/>
        </p:blipFill>
        <p:spPr>
          <a:xfrm>
            <a:off x="728500" y="694112"/>
            <a:ext cx="7737249" cy="33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287" name="Shape 287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379800" y="1908025"/>
            <a:ext cx="8384400" cy="70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3000" b="1">
                <a:solidFill>
                  <a:srgbClr val="1C4587"/>
                </a:solidFill>
              </a:rPr>
              <a:t>Communication &amp; Control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295" name="Shape 295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rosserial arduino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[setup] http://wiki.ros.org/rosserial_arduino/Tutorials/Arduino%20IDE%20Setup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racecar_uno.ino  [hypha-racecar/document/arduino/racecar_uno/]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racecar_uno_hsp.ino for HSP model car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Teleop testing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[rosrun] $ rosrun rosserial_python serial_node.py   /dev/uno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[rosrun] $ rosrun rosserial_python serial_node.py   _port:=/dev/uno   _baud:=57600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[roslaunch] </a:t>
            </a: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&lt;!-- Arduino --&gt;</a:t>
            </a: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 &lt;node pkg="rosserial_python" type="serial_node.py" name="serial_node"&gt;</a:t>
            </a: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        &lt;param name="port" value="/dev/uno"/&gt;</a:t>
            </a: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        &lt;param name="baud" value="57600"/&gt;</a:t>
            </a: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 &lt;/node&gt;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$ rosrun hypha_racecar racecar_teleop.py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Communication &amp; Control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304" name="Shape 304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L1 controller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paper: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http://acl.mit.edu/papers/KuwataTCST09.pdf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paper: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http://acl.mit.edu/papers/KuwataGNC08.pdf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Communication &amp; Control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308" name="Shape 3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397" y="1332772"/>
            <a:ext cx="5530556" cy="24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1525" y="1332762"/>
            <a:ext cx="30670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315" name="Shape 315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L1 controller Implemenation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[source code] </a:t>
            </a:r>
            <a:r>
              <a:rPr lang="zh-TW">
                <a:solidFill>
                  <a:srgbClr val="1C4587"/>
                </a:solidFill>
              </a:rPr>
              <a:t>L1_controller.cpp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</a:endParaRP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Speed control: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current version =&gt; constant spped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Path planning test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RACECAR_amcl_nav.launch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Communication &amp; Control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0023" y="1132523"/>
            <a:ext cx="3677149" cy="5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1212" y="871062"/>
            <a:ext cx="24860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1697" y="1988359"/>
            <a:ext cx="5019568" cy="23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3417387" y="4397012"/>
            <a:ext cx="5908200" cy="2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figure source: Yoshiaki Kuwata, Motion Planning in Complex Environments using Closed-loop Prediction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328" name="Shape 328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379800" y="1908025"/>
            <a:ext cx="8384400" cy="70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3000" b="1">
                <a:solidFill>
                  <a:srgbClr val="1C4587"/>
                </a:solidFill>
              </a:rPr>
              <a:t>Hardware Debug [optional]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84" name="Shape 84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44175" y="338450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ROS X Odroid </a:t>
            </a:r>
            <a:r>
              <a:rPr lang="zh-TW" sz="1100" b="1"/>
              <a:t>(</a:t>
            </a:r>
            <a:r>
              <a:rPr lang="zh-TW" sz="1100">
                <a:latin typeface="Roboto"/>
                <a:ea typeface="Roboto"/>
                <a:cs typeface="Roboto"/>
                <a:sym typeface="Roboto"/>
              </a:rPr>
              <a:t>Basic operation</a:t>
            </a:r>
            <a:r>
              <a:rPr lang="zh-TW" sz="1100" b="1"/>
              <a:t>)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2D SLAM algorithms implementation &amp; comparsion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gmapping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hector slam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mrpt-icp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Odometry Estimation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laser Odom </a:t>
            </a:r>
            <a:r>
              <a:rPr lang="zh-TW" sz="1100" b="1"/>
              <a:t>(</a:t>
            </a:r>
            <a:r>
              <a:rPr lang="zh-TW" sz="1100">
                <a:latin typeface="Roboto"/>
                <a:ea typeface="Roboto"/>
                <a:cs typeface="Roboto"/>
                <a:sym typeface="Roboto"/>
              </a:rPr>
              <a:t>rf2o pkg</a:t>
            </a:r>
            <a:r>
              <a:rPr lang="zh-TW" sz="1100" b="1"/>
              <a:t>)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fused with IMU </a:t>
            </a:r>
            <a:r>
              <a:rPr lang="zh-TW" sz="1100" b="1"/>
              <a:t>(</a:t>
            </a:r>
            <a:r>
              <a:rPr lang="zh-TW" sz="1100">
                <a:latin typeface="Roboto"/>
                <a:ea typeface="Roboto"/>
                <a:cs typeface="Roboto"/>
                <a:sym typeface="Roboto"/>
              </a:rPr>
              <a:t>by robot_localization pkg</a:t>
            </a:r>
            <a:r>
              <a:rPr lang="zh-TW" sz="1100" b="1"/>
              <a:t>)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gmapping based on fused odom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Communication &amp; Control </a:t>
            </a:r>
            <a:r>
              <a:rPr lang="zh-TW">
                <a:solidFill>
                  <a:srgbClr val="1C4587"/>
                </a:solidFill>
              </a:rPr>
              <a:t>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rosserial arduino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Teleop testing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L1 controller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Path planning test </a:t>
            </a:r>
            <a:r>
              <a:rPr lang="zh-TW" sz="1100" b="1"/>
              <a:t>(</a:t>
            </a:r>
            <a:r>
              <a:rPr lang="zh-TW" sz="1100">
                <a:latin typeface="Roboto"/>
                <a:ea typeface="Roboto"/>
                <a:cs typeface="Roboto"/>
                <a:sym typeface="Roboto"/>
              </a:rPr>
              <a:t>movebase</a:t>
            </a:r>
            <a:r>
              <a:rPr lang="zh-TW" sz="1100" b="1"/>
              <a:t>) 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Hardware Debug [optional]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92" name="Shape 92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79800" y="1908025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3000" b="1">
                <a:solidFill>
                  <a:srgbClr val="1C4587"/>
                </a:solidFill>
              </a:rPr>
              <a:t>ROS X Odroid </a:t>
            </a:r>
            <a:r>
              <a:rPr lang="zh-TW" sz="3000" b="1"/>
              <a:t>(</a:t>
            </a:r>
            <a:r>
              <a:rPr lang="zh-TW" sz="3000">
                <a:latin typeface="Roboto"/>
                <a:ea typeface="Roboto"/>
                <a:cs typeface="Roboto"/>
                <a:sym typeface="Roboto"/>
              </a:rPr>
              <a:t>Basic operation</a:t>
            </a:r>
            <a:r>
              <a:rPr lang="zh-TW" sz="3000" b="1"/>
              <a:t>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100" name="Shape 100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ROS X Odroid </a:t>
            </a:r>
            <a:r>
              <a:rPr lang="zh-TW" sz="1800" b="1"/>
              <a:t>(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Basic operation</a:t>
            </a:r>
            <a:r>
              <a:rPr lang="zh-TW" sz="1800" b="1"/>
              <a:t>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[desktop] Download pkg from Hypha-ROS github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$ cd catkin_ws/src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$ git clone https://github.com/Hypha-ROS/hypha-racecar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[desktop] SSH/Remmina to Odroid 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Wifi configuration (</a:t>
            </a:r>
            <a:r>
              <a:rPr lang="zh-TW">
                <a:solidFill>
                  <a:srgbClr val="FF0000"/>
                </a:solidFill>
              </a:rPr>
              <a:t>ad-hoc pw: 1234567890, SSID: hypha0X</a:t>
            </a:r>
            <a:r>
              <a:rPr lang="zh-TW"/>
              <a:t>)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Ethernet configuration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ROS multi-machine env setting (in hypha-racecar/document/ROS_multiMachine/)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ssh → $ ssh odroid@192.168.XX.1   (</a:t>
            </a:r>
            <a:r>
              <a:rPr lang="zh-TW">
                <a:solidFill>
                  <a:srgbClr val="FF0000"/>
                </a:solidFill>
              </a:rPr>
              <a:t>pw: hypharos</a:t>
            </a:r>
            <a:r>
              <a:rPr lang="zh-TW"/>
              <a:t>)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remmina (</a:t>
            </a:r>
            <a:r>
              <a:rPr lang="zh-TW">
                <a:solidFill>
                  <a:srgbClr val="FF0000"/>
                </a:solidFill>
              </a:rPr>
              <a:t>vino pw: 0000</a:t>
            </a:r>
            <a:r>
              <a:rPr lang="zh-TW"/>
              <a:t>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[odroid] Modify wifi setting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sudo gedit /etc/network/interfaces (</a:t>
            </a:r>
            <a:r>
              <a:rPr lang="zh-TW">
                <a:solidFill>
                  <a:srgbClr val="FF0000"/>
                </a:solidFill>
              </a:rPr>
              <a:t>pw: hypharos</a:t>
            </a:r>
            <a:r>
              <a:rPr lang="zh-TW"/>
              <a:t>)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ROS multi-machine env setting (in bashrc)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109" name="Shape 109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ROS X Odroid </a:t>
            </a:r>
            <a:r>
              <a:rPr lang="zh-TW" sz="1800" b="1"/>
              <a:t>(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Basic operation</a:t>
            </a:r>
            <a:r>
              <a:rPr lang="zh-TW" sz="1800" b="1"/>
              <a:t>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[desktop] image backup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Read: In hypha-racecar/document/commands/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$ sudo fdisk -l /dev/sdb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$ sudo dd if=/dev/sdb bs=512 count=29624319 of=~/</a:t>
            </a:r>
            <a:r>
              <a:rPr lang="zh-TW">
                <a:solidFill>
                  <a:srgbClr val="FF0000"/>
                </a:solidFill>
              </a:rPr>
              <a:t>HyphaROS_xu4_kinetic_20170610</a:t>
            </a:r>
            <a:r>
              <a:rPr lang="zh-TW"/>
              <a:t>.img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Write: Ubuntu GUI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[odroid] Change git config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$ cd catkin_ws/src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$ git config --global user.name "</a:t>
            </a:r>
            <a:r>
              <a:rPr lang="zh-TW">
                <a:solidFill>
                  <a:srgbClr val="FF0000"/>
                </a:solidFill>
              </a:rPr>
              <a:t>YOUR NAME</a:t>
            </a:r>
            <a:r>
              <a:rPr lang="zh-TW"/>
              <a:t>"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$ git config --global user.email </a:t>
            </a:r>
            <a:r>
              <a:rPr lang="zh-TW">
                <a:solidFill>
                  <a:srgbClr val="FF0000"/>
                </a:solidFill>
              </a:rPr>
              <a:t>YOUR EMAIL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$ git config --list    (to ckeck setting)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118" name="Shape 118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ROS X Odroid </a:t>
            </a:r>
            <a:r>
              <a:rPr lang="zh-TW" sz="1800" b="1"/>
              <a:t>(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Basic operation</a:t>
            </a:r>
            <a:r>
              <a:rPr lang="zh-TW" sz="1800" b="1"/>
              <a:t>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[odroid] Create your own ROS pkg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$ cd catkin_ws/src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$ catkin_create_pkg </a:t>
            </a:r>
            <a:r>
              <a:rPr lang="zh-TW">
                <a:solidFill>
                  <a:srgbClr val="FF0000"/>
                </a:solidFill>
              </a:rPr>
              <a:t>PACKAGE_NAME</a:t>
            </a:r>
            <a:r>
              <a:rPr lang="zh-TW"/>
              <a:t> geometry_msgs  move_base  tf  roscpp  rospy  std_msgs  visualization_msgs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[odroid] Udev Setting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$ lsusb  (check the idV and idP of each component)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Select one for finding the ISB port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$ ls dev/ttyACM or ttyUSB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$ udevadm info -a /dev/ttyUSB0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$ sudo gedit /etc/udev/rules.d/99-</a:t>
            </a:r>
            <a:r>
              <a:rPr lang="zh-TW">
                <a:solidFill>
                  <a:srgbClr val="FF0000"/>
                </a:solidFill>
              </a:rPr>
              <a:t>NAME</a:t>
            </a:r>
            <a:r>
              <a:rPr lang="zh-TW"/>
              <a:t>.rule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⇒ KERNEL=="ttyUSB*", ATTRS{idProduct}=="ea60", ATTRS{idVendor}=="10c4", MODE="666", ATTRS{devpath}=="1.2.1.2", SYMLINK+="rplidar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127" name="Shape 127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ROS X Odroid </a:t>
            </a:r>
            <a:r>
              <a:rPr lang="zh-TW" sz="1800" b="1"/>
              <a:t>(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Basic operation</a:t>
            </a:r>
            <a:r>
              <a:rPr lang="zh-TW" sz="1800" b="1"/>
              <a:t>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5050" y="1106437"/>
            <a:ext cx="453390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0" y="482962"/>
            <a:ext cx="54552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[concept] Establishing a topic connection</a:t>
            </a: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zh-TW" sz="1200"/>
              <a:t>Subscriber starts.</a:t>
            </a: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zh-TW" sz="1200"/>
              <a:t>Publisher starts. </a:t>
            </a: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zh-TW" sz="1200"/>
              <a:t>Subscriber registers with the Master. (XMLRPC)</a:t>
            </a: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zh-TW" sz="1200"/>
              <a:t>Publisher registers with the Master. (XMLRPC)</a:t>
            </a: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zh-TW" sz="1200"/>
              <a:t>Master informs Subscriber of new Publisher. (XMLRPC)</a:t>
            </a: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zh-TW" sz="1200"/>
              <a:t>Subscriber contacts Publisher to request a topic </a:t>
            </a:r>
            <a:br>
              <a:rPr lang="zh-TW" sz="1200"/>
            </a:br>
            <a:r>
              <a:rPr lang="zh-TW" sz="1200"/>
              <a:t>connection and negotiate the transport protocol. (XMLRPC)</a:t>
            </a: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zh-TW" sz="1200"/>
              <a:t>Publisher sends Subscriber the settings </a:t>
            </a:r>
            <a:br>
              <a:rPr lang="zh-TW" sz="1200"/>
            </a:br>
            <a:r>
              <a:rPr lang="zh-TW" sz="1200"/>
              <a:t>for the selected transport protocol. (XMLRPC)</a:t>
            </a: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zh-TW" sz="1200"/>
              <a:t>Subscriber connects to Publisher using </a:t>
            </a:r>
            <a:br>
              <a:rPr lang="zh-TW" sz="1200"/>
            </a:br>
            <a:r>
              <a:rPr lang="zh-TW" sz="1200"/>
              <a:t>the selected transport protocol. (TCPROS, etc...)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271050" y="4506075"/>
            <a:ext cx="3837900" cy="2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figure source: http://wiki.ros.org/ROS/Technical%20Overview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zh-TW" b="1"/>
              <a:t>Lecturer: HaoChih, LIN </a:t>
            </a:r>
          </a:p>
        </p:txBody>
      </p:sp>
      <p:pic>
        <p:nvPicPr>
          <p:cNvPr id="138" name="Shape 138" descr="logo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>
                <a:solidFill>
                  <a:srgbClr val="1C4587"/>
                </a:solidFill>
              </a:rPr>
              <a:t>ROS X Odroid </a:t>
            </a:r>
            <a:r>
              <a:rPr lang="zh-TW" sz="1800" b="1"/>
              <a:t>(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Basic operation</a:t>
            </a:r>
            <a:r>
              <a:rPr lang="zh-TW" sz="1800" b="1"/>
              <a:t>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lang="zh-TW" b="1">
                <a:solidFill>
                  <a:srgbClr val="1C4587"/>
                </a:solidFill>
              </a:rPr>
              <a:t>[tool] rostopic commands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rostopic bw       display bandwidth used by topic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rostopic delay   display delay for topic which has header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>
                <a:solidFill>
                  <a:srgbClr val="FF0000"/>
                </a:solidFill>
              </a:rPr>
              <a:t>rostopic echo</a:t>
            </a:r>
            <a:r>
              <a:rPr lang="zh-TW"/>
              <a:t>    print messages to screen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rostopic find      find topics by type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>
                <a:solidFill>
                  <a:srgbClr val="FF0000"/>
                </a:solidFill>
              </a:rPr>
              <a:t>rostopic hz </a:t>
            </a:r>
            <a:r>
              <a:rPr lang="zh-TW"/>
              <a:t>       display publishing rate of topic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rostopic info      print information about active topic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>
                <a:solidFill>
                  <a:srgbClr val="FF0000"/>
                </a:solidFill>
              </a:rPr>
              <a:t>rostopic list</a:t>
            </a:r>
            <a:r>
              <a:rPr lang="zh-TW"/>
              <a:t>       print information about active topics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rostopic pub      publish data to topic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rostopic type     print topic type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C4587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lang="zh-TW" b="1">
                <a:solidFill>
                  <a:srgbClr val="1C4587"/>
                </a:solidFill>
              </a:rPr>
              <a:t>[tool] rosbag commands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rosbag record -a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rosbag record --duration=5m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TW"/>
              <a:t>rosbag play --clock recorded1.bag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4080</Words>
  <Application>Microsoft Office PowerPoint</Application>
  <PresentationFormat>如螢幕大小 (16:9)</PresentationFormat>
  <Paragraphs>404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Trebuchet MS</vt:lpstr>
      <vt:lpstr>Arial</vt:lpstr>
      <vt:lpstr>新細明體</vt:lpstr>
      <vt:lpstr>Roboto</vt:lpstr>
      <vt:lpstr>material</vt:lpstr>
      <vt:lpstr>Hypha ROS RaceCar Workshop 2017-06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Hypha ROS RaceCar Workshop 2017-06</dc:title>
  <cp:lastModifiedBy>HAO-CHIH LIN</cp:lastModifiedBy>
  <cp:revision>1</cp:revision>
  <dcterms:modified xsi:type="dcterms:W3CDTF">2017-06-10T00:09:53Z</dcterms:modified>
</cp:coreProperties>
</file>