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B0D493A-881E-435D-B741-86ECDA5A029E}">
  <a:tblStyle styleId="{4B0D493A-881E-435D-B741-86ECDA5A029E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工作坊 基本介紹 （我們是誰）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兩日注意事項 （貴重物品 垃圾 午餐 晚餐 水 廁所 debug時間 隔天最終場地等）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不得錄音 錄影  可以拍照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code部份  都公開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有問題可以發問 但因為時間有限  所以太過細節部份 建議debug時段提問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ypharosworkshop.wordpress.com/contact/" TargetMode="External"/><Relationship Id="rId4" Type="http://schemas.openxmlformats.org/officeDocument/2006/relationships/hyperlink" Target="https://www.facebook.com/HyphaROS/" TargetMode="External"/><Relationship Id="rId5" Type="http://schemas.openxmlformats.org/officeDocument/2006/relationships/hyperlink" Target="mailto:hypha.ros@gmail.com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hyperlink" Target="http://wiki.ros.org/dwa_local_plann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hypharosworkshop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4209775"/>
            <a:ext cx="9144000" cy="93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https://hypharosworkshop.wordpress.com/contact/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FB Page: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https://www.facebook.com/HyphaROS/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lang="zh-TW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hypha.ros@gmail.com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390525" y="147222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zh-TW" sz="3600"/>
              <a:t>Hypha ROS RaceCar Workshop 2017-06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182750" y="2483700"/>
            <a:ext cx="34299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>
                <a:solidFill>
                  <a:srgbClr val="000000"/>
                </a:solidFill>
              </a:rPr>
              <a:t>Lecturer : HaoChih, LIN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zh-TW" sz="1400">
                <a:solidFill>
                  <a:srgbClr val="000000"/>
                </a:solidFill>
              </a:rPr>
              <a:t>林浩鋕</a:t>
            </a:r>
          </a:p>
        </p:txBody>
      </p:sp>
      <p:pic>
        <p:nvPicPr>
          <p:cNvPr descr="logo_2.png"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94" y="4257600"/>
            <a:ext cx="3645705" cy="83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7873750" y="3030112"/>
            <a:ext cx="738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/>
              <a:t>Day -2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44175" y="482975"/>
            <a:ext cx="4667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[costmap2d] concept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51" y="970000"/>
            <a:ext cx="3892675" cy="33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83487" y="4418675"/>
            <a:ext cx="3644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  <a:r>
              <a:rPr lang="zh-TW" sz="900">
                <a:solidFill>
                  <a:srgbClr val="666666"/>
                </a:solidFill>
              </a:rPr>
              <a:t>http://wiki.ros.org/costmap_2d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46550" y="1020375"/>
            <a:ext cx="42828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costmap_2d::LETHAL_OBSTACLE;</a:t>
            </a:r>
            <a:br>
              <a:rPr lang="zh-TW"/>
            </a:br>
            <a:r>
              <a:rPr lang="zh-TW"/>
              <a:t>costmap_2d::NO_INFORMATION;</a:t>
            </a:r>
            <a:br>
              <a:rPr lang="zh-TW"/>
            </a:br>
            <a:r>
              <a:rPr lang="zh-TW"/>
              <a:t>costmap_2d::FREE_SPACE;</a:t>
            </a:r>
            <a:br>
              <a:rPr lang="zh-TW"/>
            </a:br>
            <a:r>
              <a:rPr lang="zh-TW"/>
              <a:t>costmap_2d::INSCRIBED_INFLATED_OBSTACLE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[costmap2d] concept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179" y="627575"/>
            <a:ext cx="6170396" cy="405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5421587" y="4435212"/>
            <a:ext cx="3644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http://wiki.ros.org/costmap_2d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[costmap2d] </a:t>
            </a:r>
            <a:r>
              <a:rPr b="1" lang="zh-TW">
                <a:solidFill>
                  <a:srgbClr val="1C4587"/>
                </a:solidFill>
              </a:rPr>
              <a:t>Layer Specifications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b="1" lang="zh-TW">
                <a:solidFill>
                  <a:srgbClr val="1C4587"/>
                </a:solidFill>
              </a:rPr>
              <a:t>Static Map Layer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The static map layer represents a largely unchanging portion of the costmap, like those generated by SLAM.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b="1" lang="zh-TW">
                <a:solidFill>
                  <a:srgbClr val="1C4587"/>
                </a:solidFill>
              </a:rPr>
              <a:t>Obstacle Map Layer</a:t>
            </a:r>
          </a:p>
          <a:p>
            <a:pPr indent="-2286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The obstacle layer tracks the obstacles as read by the sensor data. The ObstacleCostmapPlugin marks and raytraces obstacles in two dimensions, while the VoxelCostmapPlugin does so in three dimensions.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b="1" lang="zh-TW">
                <a:solidFill>
                  <a:srgbClr val="1C4587"/>
                </a:solidFill>
              </a:rPr>
              <a:t>Inflation Layer</a:t>
            </a:r>
          </a:p>
          <a:p>
            <a:pPr indent="-2286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The inflation layer is an optimization that adds new values around lethal obstacles (i.e. inflates the obstacles) in order to make the costmap represent the configuration space of the robot.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b="1" lang="zh-TW">
                <a:solidFill>
                  <a:srgbClr val="1C4587"/>
                </a:solidFill>
              </a:rPr>
              <a:t>Other Layers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■"/>
            </a:pPr>
            <a:r>
              <a:rPr b="1" lang="zh-TW">
                <a:solidFill>
                  <a:srgbClr val="1C4587"/>
                </a:solidFill>
              </a:rPr>
              <a:t>Social Costmap Layer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■"/>
            </a:pPr>
            <a:r>
              <a:rPr b="1" lang="zh-TW">
                <a:solidFill>
                  <a:srgbClr val="1C4587"/>
                </a:solidFill>
              </a:rPr>
              <a:t>Range Sensor Layer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421587" y="4435212"/>
            <a:ext cx="3644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http://wiki.ros.org/costmap_2d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[costmap2d] Layer Specifications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Screenshot from 2017-06-09 16-23-13.png" id="212" name="Shape 212"/>
          <p:cNvPicPr preferRelativeResize="0"/>
          <p:nvPr/>
        </p:nvPicPr>
        <p:blipFill rotWithShape="1">
          <a:blip r:embed="rId5">
            <a:alphaModFix/>
          </a:blip>
          <a:srcRect b="7559" l="52835" r="24315" t="43859"/>
          <a:stretch/>
        </p:blipFill>
        <p:spPr>
          <a:xfrm>
            <a:off x="853775" y="916250"/>
            <a:ext cx="2484974" cy="2972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1.png" id="213" name="Shape 213"/>
          <p:cNvPicPr preferRelativeResize="0"/>
          <p:nvPr/>
        </p:nvPicPr>
        <p:blipFill rotWithShape="1">
          <a:blip r:embed="rId6">
            <a:alphaModFix/>
          </a:blip>
          <a:srcRect b="15517" l="29380" r="29780" t="33200"/>
          <a:stretch/>
        </p:blipFill>
        <p:spPr>
          <a:xfrm>
            <a:off x="4595575" y="1083425"/>
            <a:ext cx="3734423" cy="26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748525" y="4325975"/>
            <a:ext cx="5178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http://roscon.ros.org/2014/wp-content/uploads/2014/07/ROSCON2014_DLu.pdf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[costmap2d] </a:t>
            </a:r>
            <a:r>
              <a:rPr b="1" lang="zh-TW">
                <a:solidFill>
                  <a:srgbClr val="1C4587"/>
                </a:solidFill>
              </a:rPr>
              <a:t>Map Types (way to initialize a costmap_2d::Costmap2DROS object)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static map (for global costmap)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In this case, the costmap is initialized to match the width, height, and obstacle information provided by the static map. This configuration is normally used in conjunction with a localization system, like amcl, that allows the robot to register obstacles in the map frame and update its costmap from sensor data as it drives through its environment.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rolling_window (for local costmap)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zh-TW"/>
              <a:t>The rolling_window parameter keeps the robot in the center of the costmap as it moves throughout the world, dropping obstacle information from the map as the robot moves too far from a given area. This type of configuration is most often used in an odometric coordinate frame where the robot only cares about obstacles within a local area.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[costmap2d] Implementation (</a:t>
            </a:r>
            <a:r>
              <a:rPr lang="zh-TW">
                <a:solidFill>
                  <a:srgbClr val="1C4587"/>
                </a:solidFill>
              </a:rPr>
              <a:t>hypha-racecar/param/</a:t>
            </a:r>
            <a:r>
              <a:rPr b="1" lang="zh-TW">
                <a:solidFill>
                  <a:srgbClr val="1C4587"/>
                </a:solidFill>
              </a:rPr>
              <a:t>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lang="zh-TW"/>
              <a:t>costmap_common_params.yaml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zh-TW"/>
              <a:t>global_costmap_params.yaml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zh-TW"/>
              <a:t>local_costmap_params.yaml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[DWA planner] concept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dwa01.png" id="242" name="Shape 242"/>
          <p:cNvPicPr preferRelativeResize="0"/>
          <p:nvPr/>
        </p:nvPicPr>
        <p:blipFill rotWithShape="1">
          <a:blip r:embed="rId5">
            <a:alphaModFix/>
          </a:blip>
          <a:srcRect b="26452" l="30286" r="20904" t="33871"/>
          <a:stretch/>
        </p:blipFill>
        <p:spPr>
          <a:xfrm>
            <a:off x="437300" y="844214"/>
            <a:ext cx="3527798" cy="1613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a02.png" id="243" name="Shape 243"/>
          <p:cNvPicPr preferRelativeResize="0"/>
          <p:nvPr/>
        </p:nvPicPr>
        <p:blipFill rotWithShape="1">
          <a:blip r:embed="rId6">
            <a:alphaModFix/>
          </a:blip>
          <a:srcRect b="19029" l="24061" r="14603" t="19165"/>
          <a:stretch/>
        </p:blipFill>
        <p:spPr>
          <a:xfrm>
            <a:off x="4111212" y="844224"/>
            <a:ext cx="4761724" cy="2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44175" y="2444875"/>
            <a:ext cx="34707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  <a:r>
              <a:rPr lang="zh-TW" sz="900">
                <a:solidFill>
                  <a:srgbClr val="666666"/>
                </a:solidFill>
              </a:rPr>
              <a:t>D. Fox, W. Burgard, and S. Thrun.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"The dynamic window approach to collision avoidance".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111225" y="3543325"/>
            <a:ext cx="47616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zh-TW" sz="1200"/>
              <a:t>Vs is the space of possible velocities</a:t>
            </a:r>
          </a:p>
          <a:p>
            <a:pPr indent="-304800" lvl="0" marL="457200">
              <a:spcBef>
                <a:spcPts val="0"/>
              </a:spcBef>
              <a:buSzPct val="100000"/>
              <a:buChar char="●"/>
            </a:pPr>
            <a:r>
              <a:rPr lang="zh-TW" sz="1200"/>
              <a:t>Va is the set of velocity without colliding with an obstacle</a:t>
            </a:r>
          </a:p>
          <a:p>
            <a:pPr indent="-304800" lvl="0" marL="457200">
              <a:spcBef>
                <a:spcPts val="0"/>
              </a:spcBef>
              <a:buSzPct val="100000"/>
              <a:buChar char="●"/>
            </a:pPr>
            <a:r>
              <a:rPr lang="zh-TW" sz="1200"/>
              <a:t>Vd is dynamic window</a:t>
            </a:r>
          </a:p>
          <a:p>
            <a:pPr indent="-304800" lvl="0" marL="457200">
              <a:spcBef>
                <a:spcPts val="0"/>
              </a:spcBef>
              <a:buSzPct val="100000"/>
              <a:buChar char="●"/>
            </a:pPr>
            <a:r>
              <a:rPr lang="zh-TW" sz="1200"/>
              <a:t>Vr is defined as the intersection of the restricted area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dwa03.png" id="246" name="Shape 246"/>
          <p:cNvPicPr preferRelativeResize="0"/>
          <p:nvPr/>
        </p:nvPicPr>
        <p:blipFill rotWithShape="1">
          <a:blip r:embed="rId7">
            <a:alphaModFix/>
          </a:blip>
          <a:srcRect b="42105" l="14877" r="25988" t="48447"/>
          <a:stretch/>
        </p:blipFill>
        <p:spPr>
          <a:xfrm>
            <a:off x="148200" y="3133050"/>
            <a:ext cx="3862646" cy="347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a04.png" id="247" name="Shape 247"/>
          <p:cNvPicPr preferRelativeResize="0"/>
          <p:nvPr/>
        </p:nvPicPr>
        <p:blipFill rotWithShape="1">
          <a:blip r:embed="rId8">
            <a:alphaModFix/>
          </a:blip>
          <a:srcRect b="47517" l="14983" r="27475" t="44619"/>
          <a:stretch/>
        </p:blipFill>
        <p:spPr>
          <a:xfrm>
            <a:off x="148200" y="3593541"/>
            <a:ext cx="3862651" cy="296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a05.png" id="248" name="Shape 248"/>
          <p:cNvPicPr preferRelativeResize="0"/>
          <p:nvPr/>
        </p:nvPicPr>
        <p:blipFill rotWithShape="1">
          <a:blip r:embed="rId9">
            <a:alphaModFix/>
          </a:blip>
          <a:srcRect b="39707" l="14800" r="66449" t="54520"/>
          <a:stretch/>
        </p:blipFill>
        <p:spPr>
          <a:xfrm>
            <a:off x="1110600" y="4003825"/>
            <a:ext cx="1506273" cy="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[DWA planner] concept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748525" y="4325975"/>
            <a:ext cx="5178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http://roscon.ros.org/2014/wp-content/uploads/2014/07/ROSCON2014_DLu.pdf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5">
            <a:alphaModFix/>
          </a:blip>
          <a:srcRect b="0" l="16599" r="16977" t="0"/>
          <a:stretch/>
        </p:blipFill>
        <p:spPr>
          <a:xfrm>
            <a:off x="416500" y="944025"/>
            <a:ext cx="3548600" cy="29489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25.png" id="260" name="Shape 260"/>
          <p:cNvPicPr preferRelativeResize="0"/>
          <p:nvPr/>
        </p:nvPicPr>
        <p:blipFill rotWithShape="1">
          <a:blip r:embed="rId6">
            <a:alphaModFix/>
          </a:blip>
          <a:srcRect b="14169" l="29529" r="29554" t="39002"/>
          <a:stretch/>
        </p:blipFill>
        <p:spPr>
          <a:xfrm>
            <a:off x="4268900" y="998187"/>
            <a:ext cx="4412332" cy="28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[DWA planner] common params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zh-TW"/>
              <a:t>See website: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http://wiki.ros.org/dwa_local_planner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1C4587"/>
                </a:solidFill>
              </a:rPr>
              <a:t>[DWA planner] Implementation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zh-TW"/>
              <a:t>example</a:t>
            </a:r>
            <a:r>
              <a:rPr lang="zh-TW"/>
              <a:t>: dwa_local_planner_params.yaml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70" name="Shape 270"/>
          <p:cNvGrpSpPr/>
          <p:nvPr/>
        </p:nvGrpSpPr>
        <p:grpSpPr>
          <a:xfrm>
            <a:off x="3036621" y="1555207"/>
            <a:ext cx="5957194" cy="3048243"/>
            <a:chOff x="649800" y="1004675"/>
            <a:chExt cx="5307550" cy="2738025"/>
          </a:xfrm>
        </p:grpSpPr>
        <p:grpSp>
          <p:nvGrpSpPr>
            <p:cNvPr id="271" name="Shape 271"/>
            <p:cNvGrpSpPr/>
            <p:nvPr/>
          </p:nvGrpSpPr>
          <p:grpSpPr>
            <a:xfrm>
              <a:off x="649800" y="1614162"/>
              <a:ext cx="3619200" cy="2128537"/>
              <a:chOff x="1372425" y="1948162"/>
              <a:chExt cx="3619200" cy="2128537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372425" y="2485800"/>
                <a:ext cx="3619200" cy="1590900"/>
              </a:xfrm>
              <a:prstGeom prst="parallelogram">
                <a:avLst>
                  <a:gd fmla="val 34354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1372425" y="1948162"/>
                <a:ext cx="3619200" cy="1590900"/>
              </a:xfrm>
              <a:prstGeom prst="parallelogram">
                <a:avLst>
                  <a:gd fmla="val 34354" name="adj"/>
                </a:avLst>
              </a:prstGeom>
              <a:solidFill>
                <a:srgbClr val="4A86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2921525" y="2103217"/>
                <a:ext cx="1657200" cy="695700"/>
              </a:xfrm>
              <a:prstGeom prst="parallelogram">
                <a:avLst>
                  <a:gd fmla="val 34354" name="adj"/>
                </a:avLst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574025" y="2346525"/>
                <a:ext cx="352200" cy="209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Shape 276"/>
            <p:cNvSpPr txBox="1"/>
            <p:nvPr/>
          </p:nvSpPr>
          <p:spPr>
            <a:xfrm>
              <a:off x="4511950" y="1447400"/>
              <a:ext cx="1445400" cy="347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local costmap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4511950" y="1939875"/>
              <a:ext cx="1445400" cy="347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global costmap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4511950" y="2432350"/>
              <a:ext cx="1445400" cy="347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map</a:t>
              </a:r>
            </a:p>
          </p:txBody>
        </p:sp>
        <p:cxnSp>
          <p:nvCxnSpPr>
            <p:cNvPr id="279" name="Shape 279"/>
            <p:cNvCxnSpPr>
              <a:stCxn id="276" idx="1"/>
              <a:endCxn id="274" idx="2"/>
            </p:cNvCxnSpPr>
            <p:nvPr/>
          </p:nvCxnSpPr>
          <p:spPr>
            <a:xfrm flipH="1">
              <a:off x="3737650" y="1620950"/>
              <a:ext cx="774300" cy="496200"/>
            </a:xfrm>
            <a:prstGeom prst="straightConnector1">
              <a:avLst/>
            </a:prstGeom>
            <a:noFill/>
            <a:ln cap="flat" cmpd="sng" w="28575">
              <a:solidFill>
                <a:srgbClr val="B45F0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80" name="Shape 280"/>
            <p:cNvCxnSpPr>
              <a:stCxn id="277" idx="1"/>
              <a:endCxn id="273" idx="2"/>
            </p:cNvCxnSpPr>
            <p:nvPr/>
          </p:nvCxnSpPr>
          <p:spPr>
            <a:xfrm flipH="1">
              <a:off x="3998050" y="2113425"/>
              <a:ext cx="513900" cy="296100"/>
            </a:xfrm>
            <a:prstGeom prst="straightConnector1">
              <a:avLst/>
            </a:prstGeom>
            <a:noFill/>
            <a:ln cap="flat" cmpd="sng" w="28575">
              <a:solidFill>
                <a:srgbClr val="B45F0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81" name="Shape 281"/>
            <p:cNvCxnSpPr>
              <a:stCxn id="278" idx="1"/>
              <a:endCxn id="272" idx="2"/>
            </p:cNvCxnSpPr>
            <p:nvPr/>
          </p:nvCxnSpPr>
          <p:spPr>
            <a:xfrm flipH="1">
              <a:off x="3998050" y="2605900"/>
              <a:ext cx="513900" cy="341400"/>
            </a:xfrm>
            <a:prstGeom prst="straightConnector1">
              <a:avLst/>
            </a:prstGeom>
            <a:noFill/>
            <a:ln cap="flat" cmpd="sng" w="28575">
              <a:solidFill>
                <a:srgbClr val="B45F0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82" name="Shape 282"/>
            <p:cNvSpPr txBox="1"/>
            <p:nvPr/>
          </p:nvSpPr>
          <p:spPr>
            <a:xfrm>
              <a:off x="2417475" y="1004675"/>
              <a:ext cx="1013700" cy="347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TW"/>
                <a:t>robot</a:t>
              </a:r>
            </a:p>
          </p:txBody>
        </p:sp>
        <p:cxnSp>
          <p:nvCxnSpPr>
            <p:cNvPr id="283" name="Shape 283"/>
            <p:cNvCxnSpPr>
              <a:stCxn id="282" idx="2"/>
              <a:endCxn id="275" idx="0"/>
            </p:cNvCxnSpPr>
            <p:nvPr/>
          </p:nvCxnSpPr>
          <p:spPr>
            <a:xfrm>
              <a:off x="2924325" y="1351775"/>
              <a:ext cx="103200" cy="660600"/>
            </a:xfrm>
            <a:prstGeom prst="straightConnector1">
              <a:avLst/>
            </a:prstGeom>
            <a:noFill/>
            <a:ln cap="flat" cmpd="sng" w="28575">
              <a:solidFill>
                <a:srgbClr val="B45F06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84" name="Shape 284"/>
          <p:cNvSpPr/>
          <p:nvPr/>
        </p:nvSpPr>
        <p:spPr>
          <a:xfrm>
            <a:off x="4324000" y="2772949"/>
            <a:ext cx="1390324" cy="1117401"/>
          </a:xfrm>
          <a:custGeom>
            <a:pathLst>
              <a:path extrusionOk="0" h="36436" w="37407">
                <a:moveTo>
                  <a:pt x="0" y="36436"/>
                </a:moveTo>
                <a:cubicBezTo>
                  <a:pt x="3076" y="34816"/>
                  <a:pt x="12995" y="30363"/>
                  <a:pt x="18461" y="26720"/>
                </a:cubicBezTo>
                <a:cubicBezTo>
                  <a:pt x="23926" y="23076"/>
                  <a:pt x="29634" y="19027"/>
                  <a:pt x="32792" y="14574"/>
                </a:cubicBezTo>
                <a:cubicBezTo>
                  <a:pt x="35949" y="10120"/>
                  <a:pt x="36637" y="2429"/>
                  <a:pt x="37407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5" name="Shape 285"/>
          <p:cNvSpPr/>
          <p:nvPr/>
        </p:nvSpPr>
        <p:spPr>
          <a:xfrm>
            <a:off x="5574975" y="2772950"/>
            <a:ext cx="145725" cy="394725"/>
          </a:xfrm>
          <a:custGeom>
            <a:pathLst>
              <a:path extrusionOk="0" h="15789" w="5829">
                <a:moveTo>
                  <a:pt x="5829" y="0"/>
                </a:moveTo>
                <a:cubicBezTo>
                  <a:pt x="5302" y="1781"/>
                  <a:pt x="3643" y="8056"/>
                  <a:pt x="2672" y="10688"/>
                </a:cubicBezTo>
                <a:cubicBezTo>
                  <a:pt x="1700" y="13319"/>
                  <a:pt x="445" y="14938"/>
                  <a:pt x="0" y="15789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6" name="Shape 286"/>
          <p:cNvSpPr/>
          <p:nvPr/>
        </p:nvSpPr>
        <p:spPr>
          <a:xfrm>
            <a:off x="5714625" y="2779025"/>
            <a:ext cx="182200" cy="285425"/>
          </a:xfrm>
          <a:custGeom>
            <a:pathLst>
              <a:path extrusionOk="0" h="11417" w="7288">
                <a:moveTo>
                  <a:pt x="0" y="0"/>
                </a:moveTo>
                <a:cubicBezTo>
                  <a:pt x="931" y="971"/>
                  <a:pt x="4372" y="3927"/>
                  <a:pt x="5587" y="5830"/>
                </a:cubicBezTo>
                <a:cubicBezTo>
                  <a:pt x="6801" y="7732"/>
                  <a:pt x="7004" y="10485"/>
                  <a:pt x="7288" y="1141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7" name="Shape 287"/>
          <p:cNvSpPr txBox="1"/>
          <p:nvPr/>
        </p:nvSpPr>
        <p:spPr>
          <a:xfrm>
            <a:off x="1207775" y="3415100"/>
            <a:ext cx="15897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Red: global path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Blue: local path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Green: dwa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[AMCL] concept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amcl.png" id="297" name="Shape 297"/>
          <p:cNvPicPr preferRelativeResize="0"/>
          <p:nvPr/>
        </p:nvPicPr>
        <p:blipFill rotWithShape="1">
          <a:blip r:embed="rId5">
            <a:alphaModFix/>
          </a:blip>
          <a:srcRect b="1615" l="18673" r="2299" t="15520"/>
          <a:stretch/>
        </p:blipFill>
        <p:spPr>
          <a:xfrm>
            <a:off x="2063483" y="498212"/>
            <a:ext cx="6960192" cy="4105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344175" y="3444425"/>
            <a:ext cx="1647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https://en.wikipedia.org/wiki/Monte_Carlo_localization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1170037" y="3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{4B0D493A-881E-435D-B741-86ECDA5A029E}</a:tableStyleId>
              </a:tblPr>
              <a:tblGrid>
                <a:gridCol w="713225"/>
                <a:gridCol w="2060425"/>
                <a:gridCol w="622650"/>
                <a:gridCol w="701900"/>
                <a:gridCol w="2071725"/>
                <a:gridCol w="633975"/>
              </a:tblGrid>
              <a:tr h="356875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200">
                          <a:solidFill>
                            <a:srgbClr val="FFFFFF"/>
                          </a:solidFill>
                        </a:rPr>
                        <a:t>6/10 (週六)</a:t>
                      </a: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200">
                          <a:solidFill>
                            <a:srgbClr val="FFFFFF"/>
                          </a:solidFill>
                        </a:rPr>
                        <a:t>6/11 (週日)</a:t>
                      </a:r>
                    </a:p>
                  </a:txBody>
                  <a:tcPr marT="63500" marB="63500" marR="63500" marL="63500">
                    <a:solidFill>
                      <a:srgbClr val="3C78D8"/>
                    </a:solidFill>
                  </a:tcPr>
                </a:tc>
                <a:tc hMerge="1"/>
                <a:tc hMerge="1"/>
              </a:tr>
              <a:tr h="34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時段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課程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教室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時段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課程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100"/>
                        <a:t>教室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454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10:00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12:00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課程介紹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2D SLAM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09:00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12:30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Navigation &amp; Amcl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Simulation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T="63500" marB="63500" marR="63500" marL="63500"/>
                </a:tc>
              </a:tr>
              <a:tr h="456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12:00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13:30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中午休息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(自行外出用餐)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12:30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14:00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中午休息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(自行外出用餐)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8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13:30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15:30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Laser Odom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EKF (IMU+Odom)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14:00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15:30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System Integration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T="63500" marB="63500" marR="63500" marL="63500"/>
                </a:tc>
              </a:tr>
              <a:tr h="345850">
                <a:tc grid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休息10分鐘</a:t>
                      </a:r>
                    </a:p>
                  </a:txBody>
                  <a:tcPr marT="63500" marB="63500" marR="63500" marL="63500" anchor="ctr"/>
                </a:tc>
                <a:tc hMerge="1"/>
                <a:tc hMerge="1"/>
                <a:tc hMerge="1"/>
                <a:tc hMerge="1"/>
                <a:tc hMerge="1"/>
              </a:tr>
              <a:tr h="419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15:40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18:30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Base Controller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&amp; Path following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15:40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16:50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Final Testing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&amp; Debugging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T="63500" marB="63500" marR="63500" marL="63500"/>
                </a:tc>
              </a:tr>
              <a:tr h="441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18:30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20:00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晚餐時間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(自行外出用餐)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17:00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18:00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Competition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工學院交誼廳</a:t>
                      </a:r>
                    </a:p>
                  </a:txBody>
                  <a:tcPr marT="63500" marB="63500" marR="63500" marL="63500"/>
                </a:tc>
              </a:tr>
              <a:tr h="4751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20:00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21:30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硬體Debug</a:t>
                      </a:r>
                      <a:br>
                        <a:rPr lang="zh-TW" sz="1100"/>
                      </a:br>
                      <a:r>
                        <a:rPr lang="zh-TW" sz="1100"/>
                        <a:t>(此時段非必要,依需求)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綜合教學大樓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18:00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~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100"/>
                        <a:t>工作坊結束</a:t>
                      </a: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[AMCL] concept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zh-TW"/>
              <a:t>Reference book: </a:t>
            </a:r>
            <a:r>
              <a:rPr lang="zh-TW"/>
              <a:t>Probabilistic Robotics, by Thrun, Burgard, and Fox.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zh-TW"/>
              <a:t>Reference Paper:</a:t>
            </a:r>
            <a:r>
              <a:rPr lang="zh-TW"/>
              <a:t> https://papers.nips.cc/paper/1998-kld-sampling-adaptive-particle-filters.pdf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5932" l="0" r="0" t="49396"/>
          <a:stretch/>
        </p:blipFill>
        <p:spPr>
          <a:xfrm>
            <a:off x="1355387" y="1752680"/>
            <a:ext cx="6433223" cy="21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1748525" y="4325975"/>
            <a:ext cx="5178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  <a:r>
              <a:rPr lang="zh-TW" sz="900">
                <a:solidFill>
                  <a:srgbClr val="666666"/>
                </a:solidFill>
              </a:rPr>
              <a:t>http://wiki.ros.org/amcl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44175" y="4829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C4587"/>
                </a:solidFill>
              </a:rPr>
              <a:t>[AMCL] concept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zh-TW"/>
              <a:t>Reference book: </a:t>
            </a:r>
            <a:r>
              <a:rPr lang="zh-TW"/>
              <a:t>Probabilistic Robotics, by Thrun, Burgard, and Fox.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zh-TW"/>
              <a:t>Reference Paper:</a:t>
            </a:r>
            <a:r>
              <a:rPr lang="zh-TW"/>
              <a:t> https://papers.nips.cc/paper/1998-kld-sampling-adaptive-particle-filters.pdf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1748525" y="4325975"/>
            <a:ext cx="5178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http://wiki.ros.org/amcl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44175" y="338450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Navigation &amp; AMCL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move_base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costmap2d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dwa local planner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amcl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Simulation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Char char="○"/>
            </a:pPr>
            <a:r>
              <a:rPr lang="zh-TW">
                <a:solidFill>
                  <a:srgbClr val="1C4587"/>
                </a:solidFill>
              </a:rPr>
              <a:t>navigation_stage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System Integration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Final Testing &amp; Debuging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Competition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79800" y="1908025"/>
            <a:ext cx="8384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3000">
                <a:solidFill>
                  <a:srgbClr val="1C4587"/>
                </a:solidFill>
              </a:rPr>
              <a:t>Navigation &amp; AMCL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Overview of ROS Navigation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755500" y="4277250"/>
            <a:ext cx="5178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</a:t>
            </a:r>
            <a:r>
              <a:rPr lang="zh-TW" sz="900">
                <a:solidFill>
                  <a:srgbClr val="666666"/>
                </a:solidFill>
              </a:rPr>
              <a:t>http://roscon.ros.org/2014/wp-content/uploads/2014/07/ROSCON2014_DLu.pdf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1384396" y="1222700"/>
            <a:ext cx="5921103" cy="2769275"/>
            <a:chOff x="1335821" y="1259150"/>
            <a:chExt cx="5921103" cy="2769275"/>
          </a:xfrm>
        </p:grpSpPr>
        <p:pic>
          <p:nvPicPr>
            <p:cNvPr descr="nav.png" id="107" name="Shape 1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35821" y="1260771"/>
              <a:ext cx="5911774" cy="276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/>
            <p:nvPr/>
          </p:nvSpPr>
          <p:spPr>
            <a:xfrm>
              <a:off x="6515925" y="1259150"/>
              <a:ext cx="741000" cy="1730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15925" y="3681325"/>
              <a:ext cx="741000" cy="347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1433175" y="1363700"/>
            <a:ext cx="947400" cy="4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map server</a:t>
            </a:r>
          </a:p>
        </p:txBody>
      </p:sp>
      <p:sp>
        <p:nvSpPr>
          <p:cNvPr id="111" name="Shape 111"/>
          <p:cNvSpPr/>
          <p:nvPr/>
        </p:nvSpPr>
        <p:spPr>
          <a:xfrm>
            <a:off x="2447275" y="1535450"/>
            <a:ext cx="291600" cy="1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180550" y="1363700"/>
            <a:ext cx="947400" cy="4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rplidar</a:t>
            </a:r>
          </a:p>
        </p:txBody>
      </p:sp>
      <p:sp>
        <p:nvSpPr>
          <p:cNvPr id="113" name="Shape 113"/>
          <p:cNvSpPr/>
          <p:nvPr/>
        </p:nvSpPr>
        <p:spPr>
          <a:xfrm rot="10800000">
            <a:off x="4816075" y="1535450"/>
            <a:ext cx="291600" cy="1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[move_base] concept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move_base.pn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25" y="867998"/>
            <a:ext cx="7864051" cy="32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242050" y="4277250"/>
            <a:ext cx="3837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900">
                <a:solidFill>
                  <a:srgbClr val="666666"/>
                </a:solidFill>
              </a:rPr>
              <a:t>figure source: http://wiki.ros.org/move_base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</a:t>
            </a:r>
            <a:r>
              <a:rPr b="1" lang="zh-TW">
                <a:solidFill>
                  <a:srgbClr val="1C4587"/>
                </a:solidFill>
              </a:rPr>
              <a:t>move_base] how to send goal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Action API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move_base/goal (move_base_msgs/MoveBaseActionGoal)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move_base/feedback (move_base_msgs/MoveBaseActionFeedback)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move_base/status (actionlib_msgs/GoalStatusArray)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move_base/result (move_base_msgs/MoveBaseActionResult)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Subscribed Topics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move_base_simple/goal (geometry_msgs/PoseStamped)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[move_base] Output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Published Topics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zh-TW"/>
              <a:t>cmd_vel (geometry_msgs/Twist)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[move_base] </a:t>
            </a:r>
            <a:r>
              <a:rPr b="1" lang="zh-TW">
                <a:solidFill>
                  <a:srgbClr val="1C4587"/>
                </a:solidFill>
              </a:rPr>
              <a:t>Common parameters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~base_global_planner:</a:t>
            </a:r>
            <a:r>
              <a:rPr lang="zh-TW"/>
              <a:t> global planner, </a:t>
            </a:r>
            <a:r>
              <a:rPr lang="zh-TW">
                <a:solidFill>
                  <a:srgbClr val="FF0000"/>
                </a:solidFill>
              </a:rPr>
              <a:t>navfn</a:t>
            </a:r>
            <a:r>
              <a:rPr lang="zh-TW"/>
              <a:t> (Dijkstra's algorithm) </a:t>
            </a:r>
            <a:r>
              <a:rPr lang="zh-TW">
                <a:solidFill>
                  <a:srgbClr val="38761D"/>
                </a:solidFill>
              </a:rPr>
              <a:t>[plugin]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~base_local_planner: </a:t>
            </a:r>
            <a:r>
              <a:rPr lang="zh-TW"/>
              <a:t>local planner,</a:t>
            </a:r>
            <a:r>
              <a:rPr lang="zh-TW">
                <a:solidFill>
                  <a:srgbClr val="FF0000"/>
                </a:solidFill>
              </a:rPr>
              <a:t> base_local_planner</a:t>
            </a:r>
            <a:r>
              <a:rPr lang="zh-TW"/>
              <a:t> or </a:t>
            </a:r>
            <a:r>
              <a:rPr lang="zh-TW">
                <a:solidFill>
                  <a:srgbClr val="FF0000"/>
                </a:solidFill>
              </a:rPr>
              <a:t>dwa_local_planner </a:t>
            </a:r>
            <a:r>
              <a:rPr lang="zh-TW">
                <a:solidFill>
                  <a:srgbClr val="38761D"/>
                </a:solidFill>
              </a:rPr>
              <a:t>[plugin]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b="1" lang="zh-TW"/>
              <a:t>~recovery_behaviors</a:t>
            </a:r>
            <a:r>
              <a:rPr lang="zh-TW"/>
              <a:t>: A list of recovery behavior plugins </a:t>
            </a:r>
            <a:r>
              <a:rPr lang="zh-TW">
                <a:solidFill>
                  <a:srgbClr val="38761D"/>
                </a:solidFill>
              </a:rPr>
              <a:t>[plugin]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b="1" lang="zh-TW"/>
              <a:t>~recovery_behavior_enabled</a:t>
            </a:r>
            <a:r>
              <a:rPr lang="zh-TW"/>
              <a:t>: recovery behaviors to attempt to clear out space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b="1" lang="zh-TW"/>
              <a:t>~planner_frequency</a:t>
            </a:r>
            <a:r>
              <a:rPr lang="zh-TW"/>
              <a:t>: he rate in Hz at which to run the global planning loop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Char char="●"/>
            </a:pPr>
            <a:r>
              <a:rPr b="1" lang="zh-TW">
                <a:solidFill>
                  <a:srgbClr val="1C4587"/>
                </a:solidFill>
              </a:rPr>
              <a:t>[move_base] Implementation (</a:t>
            </a:r>
            <a:r>
              <a:rPr lang="zh-TW">
                <a:solidFill>
                  <a:srgbClr val="1C4587"/>
                </a:solidFill>
              </a:rPr>
              <a:t>RACECAR_amcl_nav.launch</a:t>
            </a:r>
            <a:r>
              <a:rPr b="1" lang="zh-TW">
                <a:solidFill>
                  <a:srgbClr val="1C4587"/>
                </a:solidFill>
              </a:rPr>
              <a:t>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&lt;node pkg="move_base" type="move_base" respawn="false" name="move_base" output="screen"&gt;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hypha_racecar)/param/costmap_common_params.yaml" command="load" ns="global_costmap"/&gt;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hypha_racecar)/param/costmap_common_params.yaml" command="load" ns="local_costmap"/&gt;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hypha_racecar)/param/local_costmap_params.yaml" command="load"/&gt;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hypha_racecar)/param/global_costmap_params.yaml" command="load"/&gt; 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hypha_racecar)/param/dwa_local_planner_params.yaml" command="load"/&gt;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&lt;rosparam file="$(find hypha_racecar)/param/move_base_params.yaml" command="load"/&gt;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&lt;param name="base_local_planner" value="dwa_local_planner/DWAPlannerROS"/&gt;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&lt;remap from="/odom" to="/odometry/filtered"/&gt;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900"/>
              <a:t>&lt;/node&gt;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965100" y="4682025"/>
            <a:ext cx="51789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/>
              <a:t>Lecturer: HaoChih, LIN </a:t>
            </a:r>
          </a:p>
        </p:txBody>
      </p:sp>
      <p:pic>
        <p:nvPicPr>
          <p:cNvPr descr="logo_2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13"/>
            <a:ext cx="2242050" cy="5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512775" y="4682012"/>
            <a:ext cx="434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000" u="sng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https://hypharosworkshop.wordpress.com/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Copyright © 2017 Hypha ROS Workshop. All rights reserved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44175" y="0"/>
            <a:ext cx="8384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 sz="1800">
                <a:solidFill>
                  <a:srgbClr val="1C4587"/>
                </a:solidFill>
              </a:rPr>
              <a:t>Navigation &amp; AMCL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44175" y="482962"/>
            <a:ext cx="8384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Arial"/>
              <a:buChar char="●"/>
            </a:pPr>
            <a:r>
              <a:rPr b="1" lang="zh-TW">
                <a:solidFill>
                  <a:srgbClr val="1C4587"/>
                </a:solidFill>
              </a:rPr>
              <a:t>[costmap2d] concept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1287421" y="1019082"/>
            <a:ext cx="5957194" cy="3048243"/>
            <a:chOff x="1287421" y="1019082"/>
            <a:chExt cx="5957194" cy="3048243"/>
          </a:xfrm>
        </p:grpSpPr>
        <p:grpSp>
          <p:nvGrpSpPr>
            <p:cNvPr id="153" name="Shape 153"/>
            <p:cNvGrpSpPr/>
            <p:nvPr/>
          </p:nvGrpSpPr>
          <p:grpSpPr>
            <a:xfrm>
              <a:off x="1287421" y="1019082"/>
              <a:ext cx="5957194" cy="3048243"/>
              <a:chOff x="649800" y="1004675"/>
              <a:chExt cx="5307550" cy="2738025"/>
            </a:xfrm>
          </p:grpSpPr>
          <p:grpSp>
            <p:nvGrpSpPr>
              <p:cNvPr id="154" name="Shape 154"/>
              <p:cNvGrpSpPr/>
              <p:nvPr/>
            </p:nvGrpSpPr>
            <p:grpSpPr>
              <a:xfrm>
                <a:off x="649800" y="1614162"/>
                <a:ext cx="3619200" cy="2128537"/>
                <a:chOff x="1372425" y="1948162"/>
                <a:chExt cx="3619200" cy="2128537"/>
              </a:xfrm>
            </p:grpSpPr>
            <p:sp>
              <p:nvSpPr>
                <p:cNvPr id="155" name="Shape 155"/>
                <p:cNvSpPr/>
                <p:nvPr/>
              </p:nvSpPr>
              <p:spPr>
                <a:xfrm>
                  <a:off x="1372425" y="2485800"/>
                  <a:ext cx="3619200" cy="1590900"/>
                </a:xfrm>
                <a:prstGeom prst="parallelogram">
                  <a:avLst>
                    <a:gd fmla="val 34354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1372425" y="1948162"/>
                  <a:ext cx="3619200" cy="1590900"/>
                </a:xfrm>
                <a:prstGeom prst="parallelogram">
                  <a:avLst>
                    <a:gd fmla="val 34354" name="adj"/>
                  </a:avLst>
                </a:prstGeom>
                <a:solidFill>
                  <a:srgbClr val="4A86E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2921525" y="2103217"/>
                  <a:ext cx="1657200" cy="695700"/>
                </a:xfrm>
                <a:prstGeom prst="parallelogram">
                  <a:avLst>
                    <a:gd fmla="val 34354" name="adj"/>
                  </a:avLst>
                </a:prstGeom>
                <a:solidFill>
                  <a:srgbClr val="EA999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3574025" y="2346525"/>
                  <a:ext cx="352200" cy="20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" name="Shape 159"/>
              <p:cNvSpPr txBox="1"/>
              <p:nvPr/>
            </p:nvSpPr>
            <p:spPr>
              <a:xfrm>
                <a:off x="4511950" y="1447400"/>
                <a:ext cx="1445400" cy="3471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zh-TW"/>
                  <a:t>local costmap</a:t>
                </a: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4511950" y="1939875"/>
                <a:ext cx="1445400" cy="3471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TW"/>
                  <a:t>global </a:t>
                </a:r>
                <a:r>
                  <a:rPr lang="zh-TW"/>
                  <a:t>costmap</a:t>
                </a: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4511950" y="2432350"/>
                <a:ext cx="1445400" cy="3471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TW"/>
                  <a:t>map</a:t>
                </a:r>
              </a:p>
            </p:txBody>
          </p:sp>
          <p:cxnSp>
            <p:nvCxnSpPr>
              <p:cNvPr id="162" name="Shape 162"/>
              <p:cNvCxnSpPr>
                <a:stCxn id="159" idx="1"/>
                <a:endCxn id="157" idx="2"/>
              </p:cNvCxnSpPr>
              <p:nvPr/>
            </p:nvCxnSpPr>
            <p:spPr>
              <a:xfrm flipH="1">
                <a:off x="3737650" y="1620950"/>
                <a:ext cx="774300" cy="496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45F0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3" name="Shape 163"/>
              <p:cNvCxnSpPr>
                <a:stCxn id="160" idx="1"/>
                <a:endCxn id="156" idx="2"/>
              </p:cNvCxnSpPr>
              <p:nvPr/>
            </p:nvCxnSpPr>
            <p:spPr>
              <a:xfrm flipH="1">
                <a:off x="3998050" y="2113425"/>
                <a:ext cx="513900" cy="296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45F0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4" name="Shape 164"/>
              <p:cNvCxnSpPr>
                <a:stCxn id="161" idx="1"/>
                <a:endCxn id="155" idx="2"/>
              </p:cNvCxnSpPr>
              <p:nvPr/>
            </p:nvCxnSpPr>
            <p:spPr>
              <a:xfrm flipH="1">
                <a:off x="3998050" y="2605900"/>
                <a:ext cx="513900" cy="341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45F0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65" name="Shape 165"/>
              <p:cNvSpPr txBox="1"/>
              <p:nvPr/>
            </p:nvSpPr>
            <p:spPr>
              <a:xfrm>
                <a:off x="2417475" y="1004675"/>
                <a:ext cx="1013700" cy="3471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TW"/>
                  <a:t>robot</a:t>
                </a:r>
              </a:p>
            </p:txBody>
          </p:sp>
          <p:cxnSp>
            <p:nvCxnSpPr>
              <p:cNvPr id="166" name="Shape 166"/>
              <p:cNvCxnSpPr>
                <a:stCxn id="165" idx="2"/>
                <a:endCxn id="158" idx="0"/>
              </p:cNvCxnSpPr>
              <p:nvPr/>
            </p:nvCxnSpPr>
            <p:spPr>
              <a:xfrm>
                <a:off x="2924325" y="1351775"/>
                <a:ext cx="103200" cy="660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45F0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67" name="Shape 167"/>
            <p:cNvSpPr/>
            <p:nvPr/>
          </p:nvSpPr>
          <p:spPr>
            <a:xfrm>
              <a:off x="2574800" y="2236825"/>
              <a:ext cx="1390324" cy="1117401"/>
            </a:xfrm>
            <a:custGeom>
              <a:pathLst>
                <a:path extrusionOk="0" h="36436" w="37407">
                  <a:moveTo>
                    <a:pt x="0" y="36436"/>
                  </a:moveTo>
                  <a:cubicBezTo>
                    <a:pt x="3076" y="34816"/>
                    <a:pt x="12995" y="30363"/>
                    <a:pt x="18461" y="26720"/>
                  </a:cubicBezTo>
                  <a:cubicBezTo>
                    <a:pt x="23926" y="23076"/>
                    <a:pt x="29634" y="19027"/>
                    <a:pt x="32792" y="14574"/>
                  </a:cubicBezTo>
                  <a:cubicBezTo>
                    <a:pt x="35949" y="10120"/>
                    <a:pt x="36637" y="2429"/>
                    <a:pt x="37407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3825775" y="2236825"/>
              <a:ext cx="145725" cy="394725"/>
            </a:xfrm>
            <a:custGeom>
              <a:pathLst>
                <a:path extrusionOk="0" h="15789" w="5829">
                  <a:moveTo>
                    <a:pt x="5829" y="0"/>
                  </a:moveTo>
                  <a:cubicBezTo>
                    <a:pt x="5302" y="1781"/>
                    <a:pt x="3643" y="8056"/>
                    <a:pt x="2672" y="10688"/>
                  </a:cubicBezTo>
                  <a:cubicBezTo>
                    <a:pt x="1700" y="13319"/>
                    <a:pt x="445" y="14938"/>
                    <a:pt x="0" y="15789"/>
                  </a:cubicBezTo>
                </a:path>
              </a:pathLst>
            </a:custGeom>
            <a:noFill/>
            <a:ln cap="flat" cmpd="sng" w="28575">
              <a:solidFill>
                <a:srgbClr val="1155CC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9" name="Shape 169"/>
            <p:cNvSpPr/>
            <p:nvPr/>
          </p:nvSpPr>
          <p:spPr>
            <a:xfrm>
              <a:off x="3965425" y="2242900"/>
              <a:ext cx="182200" cy="285425"/>
            </a:xfrm>
            <a:custGeom>
              <a:pathLst>
                <a:path extrusionOk="0" h="11417" w="7288">
                  <a:moveTo>
                    <a:pt x="0" y="0"/>
                  </a:moveTo>
                  <a:cubicBezTo>
                    <a:pt x="931" y="971"/>
                    <a:pt x="4372" y="3927"/>
                    <a:pt x="5587" y="5830"/>
                  </a:cubicBezTo>
                  <a:cubicBezTo>
                    <a:pt x="6801" y="7732"/>
                    <a:pt x="7004" y="10485"/>
                    <a:pt x="7288" y="11417"/>
                  </a:cubicBezTo>
                </a:path>
              </a:pathLst>
            </a:custGeom>
            <a:noFill/>
            <a:ln cap="flat" cmpd="sng" w="28575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