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4" r:id="rId4"/>
    <p:sldId id="270" r:id="rId5"/>
    <p:sldId id="269" r:id="rId6"/>
    <p:sldId id="266" r:id="rId7"/>
    <p:sldId id="259" r:id="rId8"/>
    <p:sldId id="260" r:id="rId9"/>
    <p:sldId id="261" r:id="rId10"/>
    <p:sldId id="262" r:id="rId11"/>
    <p:sldId id="263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616" autoAdjust="0"/>
  </p:normalViewPr>
  <p:slideViewPr>
    <p:cSldViewPr snapToGrid="0">
      <p:cViewPr varScale="1">
        <p:scale>
          <a:sx n="60" d="100"/>
          <a:sy n="60" d="100"/>
        </p:scale>
        <p:origin x="96" y="9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F1454-DBE4-4241-BFEE-832A419B1E7F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B25F7-29AF-4D99-BCF0-EDD57D35B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56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24</a:t>
            </a:r>
            <a:r>
              <a:rPr lang="ko-KR" altLang="en-US" dirty="0"/>
              <a:t>년도 </a:t>
            </a:r>
            <a:r>
              <a:rPr lang="en-US" altLang="ko-KR" dirty="0"/>
              <a:t>APT</a:t>
            </a:r>
            <a:r>
              <a:rPr lang="ko-KR" altLang="en-US" dirty="0"/>
              <a:t>와 </a:t>
            </a:r>
            <a:r>
              <a:rPr lang="en-US" altLang="ko-KR" dirty="0"/>
              <a:t>Challengers </a:t>
            </a:r>
            <a:r>
              <a:rPr lang="ko-KR" altLang="en-US" dirty="0"/>
              <a:t>팀이 같은 양식의 템플릿을 사용함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B25F7-29AF-4D99-BCF0-EDD57D35B63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46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이클립스 툴을 사용해 </a:t>
            </a:r>
            <a:r>
              <a:rPr lang="en-US" altLang="ko-KR" dirty="0"/>
              <a:t>ACC, AEB, LKAS </a:t>
            </a:r>
            <a:r>
              <a:rPr lang="ko-KR" altLang="en-US" dirty="0"/>
              <a:t>기능을 구현해보고</a:t>
            </a:r>
            <a:r>
              <a:rPr lang="en-US" altLang="ko-KR" dirty="0"/>
              <a:t>, </a:t>
            </a:r>
            <a:r>
              <a:rPr lang="ko-KR" altLang="en-US" dirty="0"/>
              <a:t>도로의 컨디션을 실시간으로 확인해 차량간 </a:t>
            </a:r>
            <a:r>
              <a:rPr lang="ko-KR" altLang="en-US" dirty="0" err="1"/>
              <a:t>조향</a:t>
            </a:r>
            <a:r>
              <a:rPr lang="ko-KR" altLang="en-US" dirty="0"/>
              <a:t> 및 안전거리 확보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B25F7-29AF-4D99-BCF0-EDD57D35B63F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29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B25F7-29AF-4D99-BCF0-EDD57D35B63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6224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레이다를 통해 받아온 데이터를 가공하여</a:t>
            </a:r>
            <a:r>
              <a:rPr lang="en-US" altLang="ko-KR" dirty="0"/>
              <a:t>, </a:t>
            </a:r>
            <a:r>
              <a:rPr lang="ko-KR" altLang="en-US" dirty="0"/>
              <a:t>앞에 차량과의 </a:t>
            </a:r>
            <a:r>
              <a:rPr lang="en-US" altLang="ko-KR" dirty="0"/>
              <a:t>TTC (Time To Collision)</a:t>
            </a:r>
            <a:r>
              <a:rPr lang="ko-KR" altLang="en-US" dirty="0"/>
              <a:t>를 기준으로 </a:t>
            </a:r>
            <a:r>
              <a:rPr lang="en-US" altLang="ko-KR" dirty="0"/>
              <a:t>cruise, follow, AEB </a:t>
            </a:r>
            <a:r>
              <a:rPr lang="ko-KR" altLang="en-US" dirty="0"/>
              <a:t>모드로 변환함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B25F7-29AF-4D99-BCF0-EDD57D35B63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1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카메라 센서를 통해 차량 앞의 이미지를 실시간으로 받아오고 차선의 각도를 통해 차량이 차선에 맞춰 주행할 수 있게 동작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B25F7-29AF-4D99-BCF0-EDD57D35B63F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9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IMU </a:t>
            </a:r>
            <a:r>
              <a:rPr lang="ko-KR" altLang="en-US" dirty="0"/>
              <a:t>센서 </a:t>
            </a:r>
            <a:r>
              <a:rPr lang="en-US" altLang="ko-KR" dirty="0"/>
              <a:t>– </a:t>
            </a:r>
            <a:r>
              <a:rPr lang="ko-KR" altLang="en-US" dirty="0"/>
              <a:t>차체의 가속도 각속도</a:t>
            </a:r>
            <a:br>
              <a:rPr lang="en-US" altLang="ko-KR" dirty="0"/>
            </a:br>
            <a:r>
              <a:rPr lang="en-US" altLang="ko-KR" dirty="0"/>
              <a:t>IMU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차량의 현재 속도 </a:t>
            </a:r>
            <a:r>
              <a:rPr lang="en-US" altLang="ko-KR" dirty="0"/>
              <a:t>+ </a:t>
            </a:r>
            <a:r>
              <a:rPr lang="ko-KR" altLang="en-US" dirty="0"/>
              <a:t>운전자 입력 </a:t>
            </a:r>
            <a:r>
              <a:rPr lang="en-US" altLang="ko-KR" dirty="0"/>
              <a:t>-&gt; </a:t>
            </a:r>
            <a:r>
              <a:rPr lang="ko-KR" altLang="en-US" dirty="0" err="1"/>
              <a:t>슬립율</a:t>
            </a:r>
            <a:r>
              <a:rPr lang="ko-KR" altLang="en-US" dirty="0"/>
              <a:t> 계산</a:t>
            </a:r>
            <a:br>
              <a:rPr lang="en-US" altLang="ko-KR" dirty="0"/>
            </a:br>
            <a:r>
              <a:rPr lang="ko-KR" altLang="en-US" dirty="0"/>
              <a:t>기대속도 </a:t>
            </a:r>
            <a:r>
              <a:rPr lang="en-US" altLang="ko-KR" dirty="0"/>
              <a:t>– </a:t>
            </a:r>
            <a:r>
              <a:rPr lang="ko-KR" altLang="en-US" dirty="0"/>
              <a:t>실제 속도 </a:t>
            </a:r>
            <a:endParaRPr lang="en-US" altLang="ko-KR" dirty="0"/>
          </a:p>
          <a:p>
            <a:r>
              <a:rPr lang="ko-KR" altLang="en-US" dirty="0"/>
              <a:t>얻은 슬립율을 통해 현재 날씨 추정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카메라 센서를 통해 차량 앞의 도로의 상태 추정</a:t>
            </a:r>
            <a:br>
              <a:rPr lang="en-US" altLang="ko-KR" dirty="0"/>
            </a:br>
            <a:r>
              <a:rPr lang="ko-KR" altLang="en-US" dirty="0"/>
              <a:t>빛 반사율 및 질감</a:t>
            </a:r>
            <a:r>
              <a:rPr lang="en-US" altLang="ko-KR" dirty="0"/>
              <a:t>, </a:t>
            </a:r>
            <a:r>
              <a:rPr lang="ko-KR" altLang="en-US" dirty="0"/>
              <a:t>색상 밝기 분포를 통해 도로의 상태 파악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두가지 방법을 통해 현재 도로의 컨디션 파악 및 차량 안전거리 </a:t>
            </a:r>
            <a:r>
              <a:rPr lang="en-US" altLang="ko-KR" dirty="0"/>
              <a:t>&amp; </a:t>
            </a:r>
            <a:r>
              <a:rPr lang="ko-KR" altLang="en-US" dirty="0" err="1"/>
              <a:t>조향</a:t>
            </a:r>
            <a:r>
              <a:rPr lang="ko-KR" altLang="en-US" dirty="0"/>
              <a:t> 최적화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B25F7-29AF-4D99-BCF0-EDD57D35B63F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481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B25F7-29AF-4D99-BCF0-EDD57D35B63F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62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F80251-35D1-FEDA-D992-EA4C03359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DD28C81-07F1-9F0A-C6E6-9002BF86B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23852-F95F-8455-9701-C2CCA82A3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982BE2-F8A5-0FC7-D08C-3A0C9B3A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056ED5-0574-82F9-9D37-BC11E1E5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53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E4E931-F852-B63E-FA75-6E4EF25A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32A8A3-08D0-AAF3-CF03-87AA4387C7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68125-5F69-A308-E431-264E6C844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607061-5472-390C-32CC-7F00467A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1BB76-AF48-1275-711A-31ADCA08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08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D1788F-F294-1A24-347C-8343412A5A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0F520B-5158-DDA5-F35B-CD69D7DB5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93A2B-DE2E-9119-3ABD-A1E8AF773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998D0-F2B5-CE66-61A2-BE2FE616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76DFF-0918-FD61-68A2-102B5F38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37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BF4A7A-4010-8321-1991-2EF09166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3CF45B-F2BD-5315-A25E-416DDA58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65FEB1-728D-34D4-559D-0259B668B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126C1D-D5E9-8422-4F20-A190A00DA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F979CC-679A-AA1E-8EAF-E49376C6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152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42DDB9-C585-7A5A-34E2-07072301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D5C440-84FD-D223-D543-704FBF51D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57E059-E1CF-8FCB-205B-C757E6F55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FC5024-7596-5083-71A2-DDC5D13C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645981-8FB7-7E27-8E4A-0C7074AE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08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50477F-1F95-25D6-9A3A-FA8D50BC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BB9BC-0179-0A02-E3D1-D5D9B473CE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93F5FA-A523-2055-5078-D8F329E5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41343-3AD3-AF62-CC40-4A7295A4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3A255F-2565-924E-6FFF-E6DA6FD76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18348-697D-5B1C-027E-636D2BD9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13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3DBA7-34F7-C145-7555-626E9982C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D4F91-5080-088F-ED26-94FFE6A11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C22733A-A049-CB97-5B7A-921D06BE7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38F982-FA8F-3C58-BF35-1785F3968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55E189C-E099-E8E6-4996-C0D9B8192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DBFD47B-87EE-8148-A373-E5169388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DC6D17-2F67-6AC6-1155-A5C2CAED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6A82AE-4437-3735-74EE-0481DE185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009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27283-535B-CDBB-33BC-D21610CE6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CA85CB-181C-CCCA-C733-5EE4C01F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46DB4B-4E98-81A7-C9EF-2CD140FD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1A27B7-36A6-CD9A-A1DC-A1C698097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03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C5D1E4-D192-C664-A1B8-B1DCBAFBE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EF257D-632A-525C-E0FA-8FAE9123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B58C73-7D20-0BEB-F6E5-FC519E359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51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35DB4-6A26-C272-0A27-B76EFB7C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188CB-6AD5-0C6A-2D13-852A8C3B4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784CF6-651E-D3EB-7769-68869937DB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3B60A5-9B3C-721E-5C56-6B33A2774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F263E1-635A-4026-8733-49798D98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F5B048-B9D1-C025-58C9-A0A3D8BBC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39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DB310-4ED8-B7E2-D413-4306767B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60AB2C-8670-BC0E-4B66-56544AC8A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B987D9-014B-89A1-432E-4F2EA0EAA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D8C48A-5B21-BFBE-6D58-43DA429E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A0C720-4C0F-908C-B237-9A809A189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A17BA-5E44-FF90-7A6A-C73539934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3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F8FB60E-DFDE-458E-E72E-F61A00F4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E40FCC-651D-5B04-0F67-3EA8AAF5A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41FCE0-7EB2-224E-C08B-0746AD96E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92163F-140F-4F13-AF95-7C95B9696F77}" type="datetimeFigureOut">
              <a:rPr lang="ko-KR" altLang="en-US" smtClean="0"/>
              <a:t>2025-09-18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909F2-97EA-8574-1710-2452F1B2B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29E27-833F-9BBA-52C4-792FAA23F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C0752-6536-421B-813C-A9B5627026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576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336BBE2-6FEC-6B8A-E4B4-A90A3506E867}"/>
              </a:ext>
            </a:extLst>
          </p:cNvPr>
          <p:cNvSpPr/>
          <p:nvPr/>
        </p:nvSpPr>
        <p:spPr>
          <a:xfrm>
            <a:off x="267253" y="458626"/>
            <a:ext cx="2295525" cy="9429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2F9F3C9-0D62-75CB-0662-DAF5D84DD4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Eclipse</a:t>
            </a:r>
            <a:r>
              <a:rPr lang="ko-KR" altLang="en-US" dirty="0"/>
              <a:t> </a:t>
            </a:r>
            <a:r>
              <a:rPr lang="en-US" altLang="ko-KR" dirty="0"/>
              <a:t>Hackathon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RSD</a:t>
            </a:r>
            <a:endParaRPr lang="ko-KR" altLang="en-US" dirty="0"/>
          </a:p>
        </p:txBody>
      </p:sp>
      <p:sp>
        <p:nvSpPr>
          <p:cNvPr id="4" name="내용 개체 틀 6">
            <a:extLst>
              <a:ext uri="{FF2B5EF4-FFF2-40B4-BE49-F238E27FC236}">
                <a16:creationId xmlns:a16="http://schemas.microsoft.com/office/drawing/2014/main" id="{A4B58E17-E358-86EF-D82D-9E54495736D4}"/>
              </a:ext>
            </a:extLst>
          </p:cNvPr>
          <p:cNvSpPr txBox="1">
            <a:spLocks/>
          </p:cNvSpPr>
          <p:nvPr/>
        </p:nvSpPr>
        <p:spPr>
          <a:xfrm>
            <a:off x="838200" y="4014643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Challenge : Virtual SDV Lab Challenge</a:t>
            </a:r>
          </a:p>
          <a:p>
            <a:endParaRPr lang="ko-KR" altLang="en-US" dirty="0"/>
          </a:p>
        </p:txBody>
      </p:sp>
      <p:pic>
        <p:nvPicPr>
          <p:cNvPr id="5" name="Google Shape;57;p13">
            <a:extLst>
              <a:ext uri="{FF2B5EF4-FFF2-40B4-BE49-F238E27FC236}">
                <a16:creationId xmlns:a16="http://schemas.microsoft.com/office/drawing/2014/main" id="{52B70E51-1878-99AF-5179-BC57C35F149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737863"/>
            <a:ext cx="1106007" cy="384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625520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8158E-7A73-033B-A1D3-A34F7485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Carla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F4F6FF-D3B3-8034-097C-60CEBD9C6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데이터 비교</a:t>
            </a:r>
          </a:p>
        </p:txBody>
      </p:sp>
    </p:spTree>
    <p:extLst>
      <p:ext uri="{BB962C8B-B14F-4D97-AF65-F5344CB8AC3E}">
        <p14:creationId xmlns:p14="http://schemas.microsoft.com/office/powerpoint/2010/main" val="198583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BBC42-3C83-44F8-54B6-7FEB71104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Eclipse Tools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E2194D-5D1B-6F56-F7A3-E3CD914A1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 err="1"/>
              <a:t>Kuksa</a:t>
            </a:r>
            <a:r>
              <a:rPr lang="en-US" altLang="ko-KR" dirty="0"/>
              <a:t> VSS </a:t>
            </a:r>
          </a:p>
          <a:p>
            <a:r>
              <a:rPr lang="en-US" altLang="ko-KR" dirty="0"/>
              <a:t>standardized vehicle signal exchange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Zenoh</a:t>
            </a:r>
            <a:endParaRPr lang="en-US" altLang="ko-KR" dirty="0"/>
          </a:p>
          <a:p>
            <a:r>
              <a:rPr lang="en-US" altLang="ko-KR" dirty="0"/>
              <a:t>efficient data distribution using zero-copy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Ankaios</a:t>
            </a:r>
            <a:endParaRPr lang="en-US" altLang="ko-KR" dirty="0"/>
          </a:p>
          <a:p>
            <a:r>
              <a:rPr lang="en-US" altLang="ko-KR" dirty="0"/>
              <a:t>orchestration and lifecycle management of modular SDV components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07042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AA9CC-04A3-AF4E-FB28-1DBCA82A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A8B7EA-CC40-8F9E-4074-D24FF237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027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6FD1A-58C4-2E7C-AB01-FBD57215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RSD - Ready Set Drive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E2E3AD62-E67D-6A33-FF2E-B8B5AF2AA9AF}"/>
              </a:ext>
            </a:extLst>
          </p:cNvPr>
          <p:cNvSpPr txBox="1">
            <a:spLocks/>
          </p:cNvSpPr>
          <p:nvPr/>
        </p:nvSpPr>
        <p:spPr>
          <a:xfrm>
            <a:off x="5682672" y="4950689"/>
            <a:ext cx="2422236" cy="68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8482A4F-8203-B80D-3AEF-726D3E1FB6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Gihoon</a:t>
            </a:r>
            <a:r>
              <a:rPr lang="en-US" altLang="ko-KR" dirty="0"/>
              <a:t> Kim</a:t>
            </a:r>
          </a:p>
          <a:p>
            <a:r>
              <a:rPr lang="en-US" altLang="ko-KR" dirty="0" err="1"/>
              <a:t>Gijin</a:t>
            </a:r>
            <a:r>
              <a:rPr lang="en-US" altLang="ko-KR" dirty="0"/>
              <a:t> Beak</a:t>
            </a:r>
          </a:p>
          <a:p>
            <a:r>
              <a:rPr lang="en-US" altLang="ko-KR" dirty="0" err="1"/>
              <a:t>Changsuk</a:t>
            </a:r>
            <a:r>
              <a:rPr lang="en-US" altLang="ko-KR" dirty="0"/>
              <a:t> Oh</a:t>
            </a:r>
          </a:p>
          <a:p>
            <a:r>
              <a:rPr lang="en-US" altLang="ko-KR" dirty="0" err="1"/>
              <a:t>Younggyo</a:t>
            </a:r>
            <a:r>
              <a:rPr lang="en-US" altLang="ko-KR" dirty="0"/>
              <a:t> Oh</a:t>
            </a:r>
          </a:p>
          <a:p>
            <a:r>
              <a:rPr lang="en-US" altLang="ko-KR" dirty="0"/>
              <a:t>Siwoo Lee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848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E0190-44E7-6235-15A7-49E32857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Concept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C04144-F8B8-FFA0-4A74-4269A6252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Developing ACC, AEB and LKAS implemented with Eclipse Tools</a:t>
            </a:r>
          </a:p>
          <a:p>
            <a:pPr marL="0" indent="0">
              <a:buNone/>
            </a:pPr>
            <a:r>
              <a:rPr lang="en-US" altLang="ko-KR" dirty="0"/>
              <a:t>Further, estimate the condition of the road and adapt safety distance and steering on each different condition.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064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66A024F4-9C82-48E4-7BCD-4617ED165FA2}"/>
              </a:ext>
            </a:extLst>
          </p:cNvPr>
          <p:cNvSpPr/>
          <p:nvPr/>
        </p:nvSpPr>
        <p:spPr>
          <a:xfrm>
            <a:off x="1000962" y="264916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IMU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C24D1E7-5C11-1B38-3C75-8CA121FEA092}"/>
              </a:ext>
            </a:extLst>
          </p:cNvPr>
          <p:cNvSpPr/>
          <p:nvPr/>
        </p:nvSpPr>
        <p:spPr>
          <a:xfrm>
            <a:off x="1000962" y="563807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3E55620-0745-442C-5B0B-09A8E3D4E085}"/>
              </a:ext>
            </a:extLst>
          </p:cNvPr>
          <p:cNvSpPr/>
          <p:nvPr/>
        </p:nvSpPr>
        <p:spPr>
          <a:xfrm>
            <a:off x="1000962" y="350758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CurrentVelocity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68AA38A-EE1E-B946-9BEB-D68B1AE406B7}"/>
              </a:ext>
            </a:extLst>
          </p:cNvPr>
          <p:cNvSpPr/>
          <p:nvPr/>
        </p:nvSpPr>
        <p:spPr>
          <a:xfrm>
            <a:off x="1000962" y="4365997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Velocity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14F4588-F39B-ED7D-6B58-426623C9D7E8}"/>
              </a:ext>
            </a:extLst>
          </p:cNvPr>
          <p:cNvSpPr/>
          <p:nvPr/>
        </p:nvSpPr>
        <p:spPr>
          <a:xfrm>
            <a:off x="3887232" y="350758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Slip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5E1D677-BF4D-4561-62A0-0AA785D772F6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2118562" y="2921638"/>
            <a:ext cx="1768670" cy="858416"/>
          </a:xfrm>
          <a:prstGeom prst="bentConnector3">
            <a:avLst>
              <a:gd name="adj1" fmla="val 3384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A5C29EF9-34A7-5C27-20C8-09B9BEE41012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2118562" y="3780054"/>
            <a:ext cx="1768670" cy="858416"/>
          </a:xfrm>
          <a:prstGeom prst="bentConnector3">
            <a:avLst>
              <a:gd name="adj1" fmla="val 3384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8D22D6B-56BB-9B08-89B4-30880DA6EF7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118562" y="3780054"/>
            <a:ext cx="17686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CE3607D7-0DEC-89D5-4B44-BD96BB99711A}"/>
              </a:ext>
            </a:extLst>
          </p:cNvPr>
          <p:cNvSpPr/>
          <p:nvPr/>
        </p:nvSpPr>
        <p:spPr>
          <a:xfrm>
            <a:off x="7364060" y="3952919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Wet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1275DA9-09F4-61C2-0BEF-B83724E54D11}"/>
              </a:ext>
            </a:extLst>
          </p:cNvPr>
          <p:cNvSpPr/>
          <p:nvPr/>
        </p:nvSpPr>
        <p:spPr>
          <a:xfrm>
            <a:off x="7364060" y="2151303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Dry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18F8C91-1967-4AE0-55D3-DE800D98ED72}"/>
              </a:ext>
            </a:extLst>
          </p:cNvPr>
          <p:cNvSpPr/>
          <p:nvPr/>
        </p:nvSpPr>
        <p:spPr>
          <a:xfrm>
            <a:off x="7364060" y="575453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Icy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F8C11BF3-9E13-D0F9-5E7A-B035DFA961C5}"/>
              </a:ext>
            </a:extLst>
          </p:cNvPr>
          <p:cNvCxnSpPr>
            <a:stCxn id="8" idx="3"/>
            <a:endCxn id="18" idx="1"/>
          </p:cNvCxnSpPr>
          <p:nvPr/>
        </p:nvCxnSpPr>
        <p:spPr>
          <a:xfrm flipV="1">
            <a:off x="5004832" y="2423776"/>
            <a:ext cx="2359228" cy="135627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6492955-46D7-2C4E-F1A9-DEFAF428D73A}"/>
              </a:ext>
            </a:extLst>
          </p:cNvPr>
          <p:cNvCxnSpPr>
            <a:stCxn id="8" idx="3"/>
            <a:endCxn id="19" idx="1"/>
          </p:cNvCxnSpPr>
          <p:nvPr/>
        </p:nvCxnSpPr>
        <p:spPr>
          <a:xfrm>
            <a:off x="5004832" y="3780054"/>
            <a:ext cx="2359228" cy="224695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D6726937-F441-8D41-5378-E7E1AB0CFA12}"/>
              </a:ext>
            </a:extLst>
          </p:cNvPr>
          <p:cNvSpPr/>
          <p:nvPr/>
        </p:nvSpPr>
        <p:spPr>
          <a:xfrm>
            <a:off x="3878864" y="563807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0109324C-0C43-B724-A9B4-C1840FF259F1}"/>
              </a:ext>
            </a:extLst>
          </p:cNvPr>
          <p:cNvCxnSpPr>
            <a:stCxn id="8" idx="3"/>
            <a:endCxn id="16" idx="1"/>
          </p:cNvCxnSpPr>
          <p:nvPr/>
        </p:nvCxnSpPr>
        <p:spPr>
          <a:xfrm>
            <a:off x="5004832" y="3780054"/>
            <a:ext cx="2359228" cy="44533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2C4198F-8F19-423D-BE51-3ABF2A4ABC3D}"/>
              </a:ext>
            </a:extLst>
          </p:cNvPr>
          <p:cNvCxnSpPr>
            <a:stCxn id="5" idx="3"/>
            <a:endCxn id="29" idx="1"/>
          </p:cNvCxnSpPr>
          <p:nvPr/>
        </p:nvCxnSpPr>
        <p:spPr>
          <a:xfrm>
            <a:off x="2118562" y="5910544"/>
            <a:ext cx="176030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60866374-CEE9-799E-3193-99FD19B3F0F2}"/>
              </a:ext>
            </a:extLst>
          </p:cNvPr>
          <p:cNvSpPr/>
          <p:nvPr/>
        </p:nvSpPr>
        <p:spPr>
          <a:xfrm>
            <a:off x="9739950" y="271705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유지</a:t>
            </a: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159CD446-4414-B73D-639D-CB1D0D20FA3D}"/>
              </a:ext>
            </a:extLst>
          </p:cNvPr>
          <p:cNvSpPr/>
          <p:nvPr/>
        </p:nvSpPr>
        <p:spPr>
          <a:xfrm>
            <a:off x="9739950" y="534286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Increase TTC (+α)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10707A77-6A44-22B8-4A91-3ED4E3BCB4C7}"/>
              </a:ext>
            </a:extLst>
          </p:cNvPr>
          <p:cNvCxnSpPr>
            <a:stCxn id="16" idx="3"/>
            <a:endCxn id="57" idx="1"/>
          </p:cNvCxnSpPr>
          <p:nvPr/>
        </p:nvCxnSpPr>
        <p:spPr>
          <a:xfrm>
            <a:off x="8481660" y="4225392"/>
            <a:ext cx="1258290" cy="1389942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AAE68703-DA88-D047-9426-9E04513A0F0E}"/>
              </a:ext>
            </a:extLst>
          </p:cNvPr>
          <p:cNvCxnSpPr>
            <a:stCxn id="19" idx="3"/>
            <a:endCxn id="57" idx="1"/>
          </p:cNvCxnSpPr>
          <p:nvPr/>
        </p:nvCxnSpPr>
        <p:spPr>
          <a:xfrm flipV="1">
            <a:off x="8481660" y="5615334"/>
            <a:ext cx="1258290" cy="411674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6787FEE5-F41D-F7CF-0B30-D8F2BB2A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System Architecture – Road Condition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CCDEB61-3651-67B6-13DF-AFF562A132FA}"/>
              </a:ext>
            </a:extLst>
          </p:cNvPr>
          <p:cNvSpPr/>
          <p:nvPr/>
        </p:nvSpPr>
        <p:spPr>
          <a:xfrm>
            <a:off x="3294665" y="4306587"/>
            <a:ext cx="2269263" cy="1271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22022F-D611-A9A1-AC5B-7484ECE2EDDB}"/>
              </a:ext>
            </a:extLst>
          </p:cNvPr>
          <p:cNvSpPr/>
          <p:nvPr/>
        </p:nvSpPr>
        <p:spPr>
          <a:xfrm>
            <a:off x="3311400" y="2166386"/>
            <a:ext cx="2269263" cy="1271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Slip </a:t>
            </a:r>
            <a:r>
              <a:rPr lang="ko-KR" altLang="en-US" dirty="0">
                <a:solidFill>
                  <a:schemeClr val="tx1"/>
                </a:solidFill>
              </a:rPr>
              <a:t>기준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A58ED93-EFCB-3BFB-7F5F-A10095731CE2}"/>
              </a:ext>
            </a:extLst>
          </p:cNvPr>
          <p:cNvGrpSpPr/>
          <p:nvPr/>
        </p:nvGrpSpPr>
        <p:grpSpPr>
          <a:xfrm>
            <a:off x="10688687" y="-251244"/>
            <a:ext cx="1503313" cy="973648"/>
            <a:chOff x="4964939" y="5958322"/>
            <a:chExt cx="1503313" cy="973648"/>
          </a:xfrm>
        </p:grpSpPr>
        <p:pic>
          <p:nvPicPr>
            <p:cNvPr id="20" name="Picture 2" descr="What's New with Eclipse Cloud DevTools | Eclipse News, Eclipse in the News,  Eclipse Announcement">
              <a:extLst>
                <a:ext uri="{FF2B5EF4-FFF2-40B4-BE49-F238E27FC236}">
                  <a16:creationId xmlns:a16="http://schemas.microsoft.com/office/drawing/2014/main" id="{3AD1B758-AFA7-EF7D-FB68-E483166854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0440" y1="52600" x2="30440" y2="52600"/>
                          <a14:foregroundMark x1="22539" y1="45400" x2="22539" y2="45400"/>
                          <a14:foregroundMark x1="23964" y1="55600" x2="23964" y2="55600"/>
                          <a14:foregroundMark x1="19819" y1="57600" x2="19819" y2="57600"/>
                          <a14:foregroundMark x1="41321" y1="58000" x2="41321" y2="58000"/>
                          <a14:foregroundMark x1="49482" y1="54400" x2="49482" y2="54400"/>
                          <a14:foregroundMark x1="59585" y1="54800" x2="59585" y2="54800"/>
                          <a14:foregroundMark x1="70207" y1="55600" x2="70207" y2="55600"/>
                          <a14:foregroundMark x1="80959" y1="55600" x2="80959" y2="55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939" y="5958322"/>
              <a:ext cx="1503313" cy="97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09009F7-EDFE-9D96-1D0C-F3966E2C6599}"/>
                </a:ext>
              </a:extLst>
            </p:cNvPr>
            <p:cNvCxnSpPr>
              <a:cxnSpLocks/>
            </p:cNvCxnSpPr>
            <p:nvPr/>
          </p:nvCxnSpPr>
          <p:spPr>
            <a:xfrm>
              <a:off x="5210240" y="6733307"/>
              <a:ext cx="116633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90167392-4E9F-861A-41F5-B9332E277575}"/>
              </a:ext>
            </a:extLst>
          </p:cNvPr>
          <p:cNvGrpSpPr/>
          <p:nvPr/>
        </p:nvGrpSpPr>
        <p:grpSpPr>
          <a:xfrm>
            <a:off x="10933988" y="692942"/>
            <a:ext cx="1166338" cy="460943"/>
            <a:chOff x="6832206" y="6272364"/>
            <a:chExt cx="1166338" cy="460943"/>
          </a:xfrm>
        </p:grpSpPr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87BB8145-14FD-6DBD-1FA3-8DC7D0E33DFC}"/>
                </a:ext>
              </a:extLst>
            </p:cNvPr>
            <p:cNvCxnSpPr>
              <a:cxnSpLocks/>
            </p:cNvCxnSpPr>
            <p:nvPr/>
          </p:nvCxnSpPr>
          <p:spPr>
            <a:xfrm>
              <a:off x="6832206" y="6733307"/>
              <a:ext cx="11663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Picture 4" descr="kuksa-client · PyPI">
              <a:extLst>
                <a:ext uri="{FF2B5EF4-FFF2-40B4-BE49-F238E27FC236}">
                  <a16:creationId xmlns:a16="http://schemas.microsoft.com/office/drawing/2014/main" id="{BED020C6-D09C-31C1-00DE-AA25C42323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2474" y="6272364"/>
              <a:ext cx="1025802" cy="38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6C6242F-6922-B24D-3CAD-B1A6ED15AC89}"/>
              </a:ext>
            </a:extLst>
          </p:cNvPr>
          <p:cNvSpPr/>
          <p:nvPr/>
        </p:nvSpPr>
        <p:spPr>
          <a:xfrm>
            <a:off x="775035" y="2491321"/>
            <a:ext cx="1562100" cy="38255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0D3B5C2-1410-E594-0A26-E5BDE3C5E97D}"/>
              </a:ext>
            </a:extLst>
          </p:cNvPr>
          <p:cNvSpPr/>
          <p:nvPr/>
        </p:nvSpPr>
        <p:spPr>
          <a:xfrm>
            <a:off x="3103573" y="1913285"/>
            <a:ext cx="2651446" cy="4403587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2D728144-E0DE-CE8A-B7DB-F95188B2F5DD}"/>
              </a:ext>
            </a:extLst>
          </p:cNvPr>
          <p:cNvSpPr/>
          <p:nvPr/>
        </p:nvSpPr>
        <p:spPr>
          <a:xfrm>
            <a:off x="7162897" y="1913285"/>
            <a:ext cx="1519926" cy="4617439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6037EA3-7F26-7F82-8997-4F4FF965623E}"/>
              </a:ext>
            </a:extLst>
          </p:cNvPr>
          <p:cNvSpPr/>
          <p:nvPr/>
        </p:nvSpPr>
        <p:spPr>
          <a:xfrm>
            <a:off x="9441535" y="1913285"/>
            <a:ext cx="1714431" cy="444941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E43A9AE4-B809-C472-325D-7CB0520CE977}"/>
              </a:ext>
            </a:extLst>
          </p:cNvPr>
          <p:cNvCxnSpPr>
            <a:cxnSpLocks/>
            <a:stCxn id="18" idx="3"/>
            <a:endCxn id="54" idx="1"/>
          </p:cNvCxnSpPr>
          <p:nvPr/>
        </p:nvCxnSpPr>
        <p:spPr>
          <a:xfrm>
            <a:off x="8481660" y="2423776"/>
            <a:ext cx="1258290" cy="56574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C07A5849-9C92-5F17-B21E-392BA359EB97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5563928" y="2423776"/>
            <a:ext cx="1800132" cy="2518790"/>
          </a:xfrm>
          <a:prstGeom prst="bentConnector3">
            <a:avLst>
              <a:gd name="adj1" fmla="val 34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7CA36189-6BC5-E191-1735-F69E015D7D0E}"/>
              </a:ext>
            </a:extLst>
          </p:cNvPr>
          <p:cNvCxnSpPr>
            <a:stCxn id="3" idx="3"/>
            <a:endCxn id="16" idx="1"/>
          </p:cNvCxnSpPr>
          <p:nvPr/>
        </p:nvCxnSpPr>
        <p:spPr>
          <a:xfrm flipV="1">
            <a:off x="5563928" y="4225392"/>
            <a:ext cx="1800132" cy="717174"/>
          </a:xfrm>
          <a:prstGeom prst="bentConnector3">
            <a:avLst>
              <a:gd name="adj1" fmla="val 34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C1E00C3A-964E-EE04-61AA-A09D2DA37833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5563928" y="4942566"/>
            <a:ext cx="1800132" cy="1084442"/>
          </a:xfrm>
          <a:prstGeom prst="bentConnector3">
            <a:avLst>
              <a:gd name="adj1" fmla="val 341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5F9FDF9B-2AA3-1407-817F-777DBE177D57}"/>
              </a:ext>
            </a:extLst>
          </p:cNvPr>
          <p:cNvSpPr/>
          <p:nvPr/>
        </p:nvSpPr>
        <p:spPr>
          <a:xfrm>
            <a:off x="777318" y="2127426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884C51A-5FE9-2BF8-9802-42813DB83BD6}"/>
              </a:ext>
            </a:extLst>
          </p:cNvPr>
          <p:cNvSpPr/>
          <p:nvPr/>
        </p:nvSpPr>
        <p:spPr>
          <a:xfrm>
            <a:off x="3645524" y="1550869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2CA75F6-528E-AC32-984A-DC1A6DBB1FC7}"/>
              </a:ext>
            </a:extLst>
          </p:cNvPr>
          <p:cNvSpPr/>
          <p:nvPr/>
        </p:nvSpPr>
        <p:spPr>
          <a:xfrm>
            <a:off x="7139088" y="1559764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8ECE503-4F24-EC8E-B044-789B7E48A344}"/>
              </a:ext>
            </a:extLst>
          </p:cNvPr>
          <p:cNvSpPr/>
          <p:nvPr/>
        </p:nvSpPr>
        <p:spPr>
          <a:xfrm>
            <a:off x="9514978" y="1556166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13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F300923-33D5-866A-5B29-6B93B69B5FFE}"/>
              </a:ext>
            </a:extLst>
          </p:cNvPr>
          <p:cNvSpPr/>
          <p:nvPr/>
        </p:nvSpPr>
        <p:spPr>
          <a:xfrm>
            <a:off x="1456024" y="327451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85F3477-66B0-18F1-56FB-54C4F9039C48}"/>
              </a:ext>
            </a:extLst>
          </p:cNvPr>
          <p:cNvSpPr/>
          <p:nvPr/>
        </p:nvSpPr>
        <p:spPr>
          <a:xfrm>
            <a:off x="3998697" y="327451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TTC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EDD34F3-981E-8F0B-B5FE-75764A01DFA9}"/>
              </a:ext>
            </a:extLst>
          </p:cNvPr>
          <p:cNvSpPr/>
          <p:nvPr/>
        </p:nvSpPr>
        <p:spPr>
          <a:xfrm>
            <a:off x="6541370" y="327451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Follow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4C7A164-533B-9538-1972-ECF09CB52E3F}"/>
              </a:ext>
            </a:extLst>
          </p:cNvPr>
          <p:cNvSpPr/>
          <p:nvPr/>
        </p:nvSpPr>
        <p:spPr>
          <a:xfrm>
            <a:off x="6541367" y="1925008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Cruise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A0FD5F-25A5-D461-BBD7-71523CE670F9}"/>
              </a:ext>
            </a:extLst>
          </p:cNvPr>
          <p:cNvSpPr/>
          <p:nvPr/>
        </p:nvSpPr>
        <p:spPr>
          <a:xfrm>
            <a:off x="6541363" y="4624013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92B8C5B-483B-91B1-76C4-F81AFDD8892C}"/>
              </a:ext>
            </a:extLst>
          </p:cNvPr>
          <p:cNvSpPr/>
          <p:nvPr/>
        </p:nvSpPr>
        <p:spPr>
          <a:xfrm>
            <a:off x="9084042" y="3274510"/>
            <a:ext cx="1425071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Rel 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4EA6D7E1-FF0E-36F1-D2EE-B475CA34384F}"/>
              </a:ext>
            </a:extLst>
          </p:cNvPr>
          <p:cNvSpPr/>
          <p:nvPr/>
        </p:nvSpPr>
        <p:spPr>
          <a:xfrm>
            <a:off x="9084040" y="1925008"/>
            <a:ext cx="1425072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 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43934C5-4224-2FB6-0C6B-76E536C69160}"/>
              </a:ext>
            </a:extLst>
          </p:cNvPr>
          <p:cNvSpPr/>
          <p:nvPr/>
        </p:nvSpPr>
        <p:spPr>
          <a:xfrm>
            <a:off x="9084036" y="4624013"/>
            <a:ext cx="142507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Full Brake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EF83159-AB84-8A5A-AF98-A39874E5A073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573624" y="3546983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55D97B17-D3D6-EC95-64A5-0A5E841FB585}"/>
              </a:ext>
            </a:extLst>
          </p:cNvPr>
          <p:cNvCxnSpPr>
            <a:cxnSpLocks/>
          </p:cNvCxnSpPr>
          <p:nvPr/>
        </p:nvCxnSpPr>
        <p:spPr>
          <a:xfrm>
            <a:off x="5116297" y="3556508"/>
            <a:ext cx="1425066" cy="1349503"/>
          </a:xfrm>
          <a:prstGeom prst="bentConnector3">
            <a:avLst>
              <a:gd name="adj1" fmla="val 740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6962D852-7781-F3CE-7A63-B66FB1C08063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5116297" y="2197481"/>
            <a:ext cx="1425070" cy="1349502"/>
          </a:xfrm>
          <a:prstGeom prst="bentConnector3">
            <a:avLst>
              <a:gd name="adj1" fmla="val 7406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1231118-116A-B202-1F0D-E541CFCB04C6}"/>
              </a:ext>
            </a:extLst>
          </p:cNvPr>
          <p:cNvCxnSpPr>
            <a:cxnSpLocks/>
          </p:cNvCxnSpPr>
          <p:nvPr/>
        </p:nvCxnSpPr>
        <p:spPr>
          <a:xfrm>
            <a:off x="5116290" y="3556508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2757754-257B-2B4B-C7B8-44A19524779D}"/>
              </a:ext>
            </a:extLst>
          </p:cNvPr>
          <p:cNvCxnSpPr>
            <a:cxnSpLocks/>
          </p:cNvCxnSpPr>
          <p:nvPr/>
        </p:nvCxnSpPr>
        <p:spPr>
          <a:xfrm>
            <a:off x="7658967" y="2197481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08C7F8B-E4F1-8EE0-792D-B21B32C5AF39}"/>
              </a:ext>
            </a:extLst>
          </p:cNvPr>
          <p:cNvCxnSpPr>
            <a:cxnSpLocks/>
          </p:cNvCxnSpPr>
          <p:nvPr/>
        </p:nvCxnSpPr>
        <p:spPr>
          <a:xfrm>
            <a:off x="7658970" y="3546983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52B6DD-F81C-95E4-69EC-9E4CEB8DB718}"/>
              </a:ext>
            </a:extLst>
          </p:cNvPr>
          <p:cNvCxnSpPr>
            <a:cxnSpLocks/>
          </p:cNvCxnSpPr>
          <p:nvPr/>
        </p:nvCxnSpPr>
        <p:spPr>
          <a:xfrm>
            <a:off x="7658963" y="4896486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53BE6D4-57F9-4DD6-1C45-37FB65794291}"/>
              </a:ext>
            </a:extLst>
          </p:cNvPr>
          <p:cNvSpPr/>
          <p:nvPr/>
        </p:nvSpPr>
        <p:spPr>
          <a:xfrm>
            <a:off x="1456023" y="597351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307BB9EA-1387-AF1C-8C89-53101402C2CD}"/>
              </a:ext>
            </a:extLst>
          </p:cNvPr>
          <p:cNvSpPr/>
          <p:nvPr/>
        </p:nvSpPr>
        <p:spPr>
          <a:xfrm>
            <a:off x="3998696" y="597351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ROI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A6BE9B-93E1-2AF4-DC62-78A6D1D32220}"/>
              </a:ext>
            </a:extLst>
          </p:cNvPr>
          <p:cNvCxnSpPr>
            <a:cxnSpLocks/>
          </p:cNvCxnSpPr>
          <p:nvPr/>
        </p:nvCxnSpPr>
        <p:spPr>
          <a:xfrm>
            <a:off x="2573622" y="6245988"/>
            <a:ext cx="142507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D21450FF-AEAE-4093-6059-39D493F1498A}"/>
              </a:ext>
            </a:extLst>
          </p:cNvPr>
          <p:cNvSpPr/>
          <p:nvPr/>
        </p:nvSpPr>
        <p:spPr>
          <a:xfrm>
            <a:off x="6541366" y="597351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Lane Detect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6540D2D-1FA5-ECCA-5012-1C8841F5A62E}"/>
              </a:ext>
            </a:extLst>
          </p:cNvPr>
          <p:cNvCxnSpPr>
            <a:cxnSpLocks/>
          </p:cNvCxnSpPr>
          <p:nvPr/>
        </p:nvCxnSpPr>
        <p:spPr>
          <a:xfrm>
            <a:off x="5116292" y="6245988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6A73BD5-6408-765E-7AA0-BFE1F9DA69C6}"/>
              </a:ext>
            </a:extLst>
          </p:cNvPr>
          <p:cNvSpPr/>
          <p:nvPr/>
        </p:nvSpPr>
        <p:spPr>
          <a:xfrm>
            <a:off x="9084036" y="5973515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LKAS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EB72BF36-2FAE-9A49-F49A-7FE3609D7C39}"/>
              </a:ext>
            </a:extLst>
          </p:cNvPr>
          <p:cNvCxnSpPr>
            <a:cxnSpLocks/>
          </p:cNvCxnSpPr>
          <p:nvPr/>
        </p:nvCxnSpPr>
        <p:spPr>
          <a:xfrm>
            <a:off x="7658962" y="6245988"/>
            <a:ext cx="14250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제목 1">
            <a:extLst>
              <a:ext uri="{FF2B5EF4-FFF2-40B4-BE49-F238E27FC236}">
                <a16:creationId xmlns:a16="http://schemas.microsoft.com/office/drawing/2014/main" id="{EA6023B8-5DBD-B5D7-1527-780D55990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System Architecture - ADAS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BE36C7A-0ED2-CF1D-63D2-7BA7FCB54871}"/>
              </a:ext>
            </a:extLst>
          </p:cNvPr>
          <p:cNvSpPr/>
          <p:nvPr/>
        </p:nvSpPr>
        <p:spPr>
          <a:xfrm>
            <a:off x="3422866" y="4624013"/>
            <a:ext cx="2269263" cy="1271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사진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E9C3CA3-FDA8-324F-9CC0-34B0FE3A11E0}"/>
              </a:ext>
            </a:extLst>
          </p:cNvPr>
          <p:cNvSpPr/>
          <p:nvPr/>
        </p:nvSpPr>
        <p:spPr>
          <a:xfrm>
            <a:off x="3422866" y="1873007"/>
            <a:ext cx="2269263" cy="12719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TTC </a:t>
            </a:r>
            <a:r>
              <a:rPr lang="ko-KR" altLang="en-US" dirty="0">
                <a:solidFill>
                  <a:schemeClr val="tx1"/>
                </a:solidFill>
              </a:rPr>
              <a:t>기준 </a:t>
            </a:r>
            <a:r>
              <a:rPr lang="en-US" altLang="ko-KR" dirty="0">
                <a:solidFill>
                  <a:schemeClr val="tx1"/>
                </a:solidFill>
              </a:rPr>
              <a:t>+ α 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(α = road condition)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2FE629C-3689-6BA4-8EB6-7978387DD2D3}"/>
              </a:ext>
            </a:extLst>
          </p:cNvPr>
          <p:cNvGrpSpPr/>
          <p:nvPr/>
        </p:nvGrpSpPr>
        <p:grpSpPr>
          <a:xfrm>
            <a:off x="10688687" y="-251244"/>
            <a:ext cx="1503313" cy="973648"/>
            <a:chOff x="4964939" y="5958322"/>
            <a:chExt cx="1503313" cy="973648"/>
          </a:xfrm>
        </p:grpSpPr>
        <p:pic>
          <p:nvPicPr>
            <p:cNvPr id="21" name="Picture 2" descr="What's New with Eclipse Cloud DevTools | Eclipse News, Eclipse in the News,  Eclipse Announcement">
              <a:extLst>
                <a:ext uri="{FF2B5EF4-FFF2-40B4-BE49-F238E27FC236}">
                  <a16:creationId xmlns:a16="http://schemas.microsoft.com/office/drawing/2014/main" id="{A23FFB77-D25D-E119-83F8-8A75CB9863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30440" y1="52600" x2="30440" y2="52600"/>
                          <a14:foregroundMark x1="22539" y1="45400" x2="22539" y2="45400"/>
                          <a14:foregroundMark x1="23964" y1="55600" x2="23964" y2="55600"/>
                          <a14:foregroundMark x1="19819" y1="57600" x2="19819" y2="57600"/>
                          <a14:foregroundMark x1="41321" y1="58000" x2="41321" y2="58000"/>
                          <a14:foregroundMark x1="49482" y1="54400" x2="49482" y2="54400"/>
                          <a14:foregroundMark x1="59585" y1="54800" x2="59585" y2="54800"/>
                          <a14:foregroundMark x1="70207" y1="55600" x2="70207" y2="55600"/>
                          <a14:foregroundMark x1="80959" y1="55600" x2="80959" y2="55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939" y="5958322"/>
              <a:ext cx="1503313" cy="97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E620088D-C4C7-A62A-148F-915525E9CF6E}"/>
                </a:ext>
              </a:extLst>
            </p:cNvPr>
            <p:cNvCxnSpPr>
              <a:cxnSpLocks/>
            </p:cNvCxnSpPr>
            <p:nvPr/>
          </p:nvCxnSpPr>
          <p:spPr>
            <a:xfrm>
              <a:off x="5210240" y="6733307"/>
              <a:ext cx="116633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C75C628-6E3A-9E4A-FC58-C0FCACEA83AC}"/>
              </a:ext>
            </a:extLst>
          </p:cNvPr>
          <p:cNvGrpSpPr/>
          <p:nvPr/>
        </p:nvGrpSpPr>
        <p:grpSpPr>
          <a:xfrm>
            <a:off x="10933988" y="692942"/>
            <a:ext cx="1166338" cy="460943"/>
            <a:chOff x="6832206" y="6272364"/>
            <a:chExt cx="1166338" cy="460943"/>
          </a:xfrm>
        </p:grpSpPr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5B87BF81-E109-23F2-A68F-68605774619B}"/>
                </a:ext>
              </a:extLst>
            </p:cNvPr>
            <p:cNvCxnSpPr>
              <a:cxnSpLocks/>
            </p:cNvCxnSpPr>
            <p:nvPr/>
          </p:nvCxnSpPr>
          <p:spPr>
            <a:xfrm>
              <a:off x="6832206" y="6733307"/>
              <a:ext cx="11663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Picture 4" descr="kuksa-client · PyPI">
              <a:extLst>
                <a:ext uri="{FF2B5EF4-FFF2-40B4-BE49-F238E27FC236}">
                  <a16:creationId xmlns:a16="http://schemas.microsoft.com/office/drawing/2014/main" id="{32B5DF1F-184B-036B-18FC-4A9FAD5FF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2474" y="6272364"/>
              <a:ext cx="1025802" cy="38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7A5DDD0-6BC1-D533-18F7-F9FFF7194545}"/>
              </a:ext>
            </a:extLst>
          </p:cNvPr>
          <p:cNvSpPr/>
          <p:nvPr/>
        </p:nvSpPr>
        <p:spPr>
          <a:xfrm>
            <a:off x="1233773" y="2983710"/>
            <a:ext cx="1562100" cy="38255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FF3F97DF-A1E9-990B-C537-5663A3608C58}"/>
              </a:ext>
            </a:extLst>
          </p:cNvPr>
          <p:cNvSpPr/>
          <p:nvPr/>
        </p:nvSpPr>
        <p:spPr>
          <a:xfrm>
            <a:off x="3213659" y="1562107"/>
            <a:ext cx="2651446" cy="5247154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E0146FBE-D190-3ABD-41F5-C5E56EB20829}"/>
              </a:ext>
            </a:extLst>
          </p:cNvPr>
          <p:cNvSpPr/>
          <p:nvPr/>
        </p:nvSpPr>
        <p:spPr>
          <a:xfrm>
            <a:off x="6340200" y="1562107"/>
            <a:ext cx="1519926" cy="5247154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05EBADF-6FF4-F11C-3FE8-DBF84A5F4977}"/>
              </a:ext>
            </a:extLst>
          </p:cNvPr>
          <p:cNvSpPr/>
          <p:nvPr/>
        </p:nvSpPr>
        <p:spPr>
          <a:xfrm>
            <a:off x="8480772" y="1562107"/>
            <a:ext cx="2323322" cy="5247154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D93BFC8-D94A-F131-AD6D-08BAE493FC30}"/>
              </a:ext>
            </a:extLst>
          </p:cNvPr>
          <p:cNvSpPr/>
          <p:nvPr/>
        </p:nvSpPr>
        <p:spPr>
          <a:xfrm>
            <a:off x="1242158" y="2611490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34AD7D7-FE3D-59D0-1B49-5283EEF2998D}"/>
              </a:ext>
            </a:extLst>
          </p:cNvPr>
          <p:cNvSpPr/>
          <p:nvPr/>
        </p:nvSpPr>
        <p:spPr>
          <a:xfrm>
            <a:off x="3755610" y="1206868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380D800-362D-4E0E-1AAD-66BA442E47B1}"/>
              </a:ext>
            </a:extLst>
          </p:cNvPr>
          <p:cNvSpPr/>
          <p:nvPr/>
        </p:nvSpPr>
        <p:spPr>
          <a:xfrm>
            <a:off x="6316391" y="1189313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186436-3D99-E8BE-2DC4-3C46CDA319F4}"/>
              </a:ext>
            </a:extLst>
          </p:cNvPr>
          <p:cNvSpPr/>
          <p:nvPr/>
        </p:nvSpPr>
        <p:spPr>
          <a:xfrm>
            <a:off x="8858661" y="1204546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741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FE6C-0E15-EDC6-3F59-F2B7EB759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F03426A-1960-1CAF-369B-9987DD4B046A}"/>
              </a:ext>
            </a:extLst>
          </p:cNvPr>
          <p:cNvSpPr/>
          <p:nvPr/>
        </p:nvSpPr>
        <p:spPr>
          <a:xfrm>
            <a:off x="328116" y="1316010"/>
            <a:ext cx="11535768" cy="4842718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81B64D55-9183-6B18-D60F-02C163CA9E93}"/>
              </a:ext>
            </a:extLst>
          </p:cNvPr>
          <p:cNvSpPr/>
          <p:nvPr/>
        </p:nvSpPr>
        <p:spPr>
          <a:xfrm>
            <a:off x="1318404" y="2748038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4E0DC72-8C25-0C33-5B6D-0B169847E54F}"/>
              </a:ext>
            </a:extLst>
          </p:cNvPr>
          <p:cNvSpPr/>
          <p:nvPr/>
        </p:nvSpPr>
        <p:spPr>
          <a:xfrm>
            <a:off x="701264" y="1918225"/>
            <a:ext cx="2323322" cy="3825551"/>
          </a:xfrm>
          <a:prstGeom prst="roundRect">
            <a:avLst/>
          </a:prstGeom>
          <a:noFill/>
          <a:ln>
            <a:solidFill>
              <a:srgbClr val="00B0F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Camera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IMU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Radar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A36317E-BB80-E7A5-40E1-1B1EE13AB705}"/>
              </a:ext>
            </a:extLst>
          </p:cNvPr>
          <p:cNvSpPr/>
          <p:nvPr/>
        </p:nvSpPr>
        <p:spPr>
          <a:xfrm>
            <a:off x="3538049" y="1905111"/>
            <a:ext cx="2323322" cy="3825551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LKAS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Road Condition ROI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Slip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TTC / RV / VD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AB14A6A-A172-7EB5-9B7A-9A7BDDE62FA1}"/>
              </a:ext>
            </a:extLst>
          </p:cNvPr>
          <p:cNvSpPr/>
          <p:nvPr/>
        </p:nvSpPr>
        <p:spPr>
          <a:xfrm>
            <a:off x="6380872" y="1918225"/>
            <a:ext cx="2323322" cy="382555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Lane Center Offset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Dry/Wet/Icy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Cruise/Follow/AEB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09A81AA-38D6-95C0-E7E8-4AA2349D7C5D}"/>
              </a:ext>
            </a:extLst>
          </p:cNvPr>
          <p:cNvSpPr/>
          <p:nvPr/>
        </p:nvSpPr>
        <p:spPr>
          <a:xfrm>
            <a:off x="9223695" y="1924160"/>
            <a:ext cx="2323322" cy="382555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Steering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Distance</a:t>
            </a: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Speed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3278B17-E47F-91E9-84AA-5F4BC8D5A3B3}"/>
              </a:ext>
            </a:extLst>
          </p:cNvPr>
          <p:cNvCxnSpPr>
            <a:cxnSpLocks/>
            <a:stCxn id="1034" idx="3"/>
            <a:endCxn id="1047" idx="1"/>
          </p:cNvCxnSpPr>
          <p:nvPr/>
        </p:nvCxnSpPr>
        <p:spPr>
          <a:xfrm flipV="1">
            <a:off x="8455494" y="3011177"/>
            <a:ext cx="1371061" cy="93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913C225-7283-8D4F-C6BD-F1CFEE91E27B}"/>
              </a:ext>
            </a:extLst>
          </p:cNvPr>
          <p:cNvCxnSpPr>
            <a:cxnSpLocks/>
            <a:stCxn id="1035" idx="3"/>
            <a:endCxn id="1048" idx="1"/>
          </p:cNvCxnSpPr>
          <p:nvPr/>
        </p:nvCxnSpPr>
        <p:spPr>
          <a:xfrm flipV="1">
            <a:off x="8455494" y="3833915"/>
            <a:ext cx="1371061" cy="1109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A24D865-051E-42DE-DFB6-B39337C41B71}"/>
              </a:ext>
            </a:extLst>
          </p:cNvPr>
          <p:cNvCxnSpPr>
            <a:cxnSpLocks/>
            <a:stCxn id="1036" idx="3"/>
            <a:endCxn id="1049" idx="1"/>
          </p:cNvCxnSpPr>
          <p:nvPr/>
        </p:nvCxnSpPr>
        <p:spPr>
          <a:xfrm flipV="1">
            <a:off x="8455493" y="4656653"/>
            <a:ext cx="1371062" cy="1512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D2784A-3B52-D494-9F6B-EADADB8E338A}"/>
              </a:ext>
            </a:extLst>
          </p:cNvPr>
          <p:cNvCxnSpPr>
            <a:cxnSpLocks/>
            <a:stCxn id="1029" idx="3"/>
            <a:endCxn id="1036" idx="1"/>
          </p:cNvCxnSpPr>
          <p:nvPr/>
        </p:nvCxnSpPr>
        <p:spPr>
          <a:xfrm flipV="1">
            <a:off x="5612671" y="4807887"/>
            <a:ext cx="1016897" cy="4262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D578EA98-F40E-EBD2-F540-6BA81778B5E4}"/>
              </a:ext>
            </a:extLst>
          </p:cNvPr>
          <p:cNvCxnSpPr>
            <a:cxnSpLocks/>
            <a:stCxn id="1027" idx="3"/>
          </p:cNvCxnSpPr>
          <p:nvPr/>
        </p:nvCxnSpPr>
        <p:spPr>
          <a:xfrm flipV="1">
            <a:off x="5604901" y="4133649"/>
            <a:ext cx="1024667" cy="2316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E37E514-DFAA-9E11-F6D8-CCF973A8A457}"/>
              </a:ext>
            </a:extLst>
          </p:cNvPr>
          <p:cNvCxnSpPr>
            <a:cxnSpLocks/>
            <a:stCxn id="1025" idx="3"/>
            <a:endCxn id="1034" idx="1"/>
          </p:cNvCxnSpPr>
          <p:nvPr/>
        </p:nvCxnSpPr>
        <p:spPr>
          <a:xfrm>
            <a:off x="5594039" y="2483081"/>
            <a:ext cx="1035530" cy="53743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D721FE2-1A79-71C6-A4C1-AA9C8525467A}"/>
              </a:ext>
            </a:extLst>
          </p:cNvPr>
          <p:cNvCxnSpPr>
            <a:cxnSpLocks/>
            <a:stCxn id="56" idx="3"/>
            <a:endCxn id="1029" idx="1"/>
          </p:cNvCxnSpPr>
          <p:nvPr/>
        </p:nvCxnSpPr>
        <p:spPr>
          <a:xfrm>
            <a:off x="2421725" y="4656761"/>
            <a:ext cx="1365021" cy="5773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80EDF826-D57E-5EBE-27AC-578FA8E0D449}"/>
              </a:ext>
            </a:extLst>
          </p:cNvPr>
          <p:cNvCxnSpPr>
            <a:cxnSpLocks/>
            <a:stCxn id="54" idx="3"/>
            <a:endCxn id="1025" idx="1"/>
          </p:cNvCxnSpPr>
          <p:nvPr/>
        </p:nvCxnSpPr>
        <p:spPr>
          <a:xfrm flipV="1">
            <a:off x="2436004" y="2483081"/>
            <a:ext cx="1332110" cy="53743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6AE1AF0-D2FF-53DE-CD1F-290F0CF1E498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>
            <a:off x="2436004" y="3020511"/>
            <a:ext cx="1342973" cy="371621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2D221A2-B797-E766-493E-267E782E035A}"/>
              </a:ext>
            </a:extLst>
          </p:cNvPr>
          <p:cNvSpPr/>
          <p:nvPr/>
        </p:nvSpPr>
        <p:spPr>
          <a:xfrm>
            <a:off x="1083819" y="1456360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4"/>
                </a:solidFill>
              </a:rPr>
              <a:t>Sensor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A57DF8-2B3A-3B33-457E-923746428458}"/>
              </a:ext>
            </a:extLst>
          </p:cNvPr>
          <p:cNvSpPr/>
          <p:nvPr/>
        </p:nvSpPr>
        <p:spPr>
          <a:xfrm>
            <a:off x="3915938" y="1462296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2"/>
                </a:solidFill>
              </a:rPr>
              <a:t>Perception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783DBE7-24C5-CE30-3C24-8FF59BF125DA}"/>
              </a:ext>
            </a:extLst>
          </p:cNvPr>
          <p:cNvSpPr/>
          <p:nvPr/>
        </p:nvSpPr>
        <p:spPr>
          <a:xfrm>
            <a:off x="6758761" y="1456360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6"/>
                </a:solidFill>
              </a:rPr>
              <a:t>Decision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D27FCCFE-D641-6B4B-A9D4-E915E89C4329}"/>
              </a:ext>
            </a:extLst>
          </p:cNvPr>
          <p:cNvSpPr/>
          <p:nvPr/>
        </p:nvSpPr>
        <p:spPr>
          <a:xfrm>
            <a:off x="9601584" y="1462295"/>
            <a:ext cx="1567543" cy="363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accent5"/>
                </a:solidFill>
              </a:rPr>
              <a:t>Carla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3FCF467-3478-AC2B-8E55-D3596F9CFE13}"/>
              </a:ext>
            </a:extLst>
          </p:cNvPr>
          <p:cNvCxnSpPr>
            <a:cxnSpLocks/>
            <a:stCxn id="55" idx="3"/>
            <a:endCxn id="1027" idx="1"/>
          </p:cNvCxnSpPr>
          <p:nvPr/>
        </p:nvCxnSpPr>
        <p:spPr>
          <a:xfrm>
            <a:off x="2421725" y="3825064"/>
            <a:ext cx="1357251" cy="540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3766218-36D5-8849-2566-7AB06FE35B7D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5604902" y="3392132"/>
            <a:ext cx="1024666" cy="3716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EAAB0CE3-1061-A83F-1812-009AA96611DB}"/>
              </a:ext>
            </a:extLst>
          </p:cNvPr>
          <p:cNvGrpSpPr/>
          <p:nvPr/>
        </p:nvGrpSpPr>
        <p:grpSpPr>
          <a:xfrm>
            <a:off x="5289527" y="5967515"/>
            <a:ext cx="1503313" cy="973648"/>
            <a:chOff x="4964939" y="5958322"/>
            <a:chExt cx="1503313" cy="973648"/>
          </a:xfrm>
        </p:grpSpPr>
        <p:pic>
          <p:nvPicPr>
            <p:cNvPr id="1026" name="Picture 2" descr="What's New with Eclipse Cloud DevTools | Eclipse News, Eclipse in the News,  Eclipse Announcement">
              <a:extLst>
                <a:ext uri="{FF2B5EF4-FFF2-40B4-BE49-F238E27FC236}">
                  <a16:creationId xmlns:a16="http://schemas.microsoft.com/office/drawing/2014/main" id="{F32AACB0-1D6B-5D17-43BE-65CA28F7D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0440" y1="52600" x2="30440" y2="52600"/>
                          <a14:foregroundMark x1="22539" y1="45400" x2="22539" y2="45400"/>
                          <a14:foregroundMark x1="23964" y1="55600" x2="23964" y2="55600"/>
                          <a14:foregroundMark x1="19819" y1="57600" x2="19819" y2="57600"/>
                          <a14:foregroundMark x1="41321" y1="58000" x2="41321" y2="58000"/>
                          <a14:foregroundMark x1="49482" y1="54400" x2="49482" y2="54400"/>
                          <a14:foregroundMark x1="59585" y1="54800" x2="59585" y2="54800"/>
                          <a14:foregroundMark x1="70207" y1="55600" x2="70207" y2="55600"/>
                          <a14:foregroundMark x1="80959" y1="55600" x2="80959" y2="5560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4939" y="5958322"/>
              <a:ext cx="1503313" cy="9736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12E40973-CC6E-CC44-ED18-80F134F67AC4}"/>
                </a:ext>
              </a:extLst>
            </p:cNvPr>
            <p:cNvCxnSpPr>
              <a:cxnSpLocks/>
            </p:cNvCxnSpPr>
            <p:nvPr/>
          </p:nvCxnSpPr>
          <p:spPr>
            <a:xfrm>
              <a:off x="5210240" y="6733307"/>
              <a:ext cx="1166338" cy="0"/>
            </a:xfrm>
            <a:prstGeom prst="straightConnector1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C976F4B7-E386-1D07-4C1A-24A8378B6B6F}"/>
              </a:ext>
            </a:extLst>
          </p:cNvPr>
          <p:cNvGrpSpPr/>
          <p:nvPr/>
        </p:nvGrpSpPr>
        <p:grpSpPr>
          <a:xfrm>
            <a:off x="7450158" y="6284135"/>
            <a:ext cx="1166338" cy="460943"/>
            <a:chOff x="6832206" y="6272364"/>
            <a:chExt cx="1166338" cy="460943"/>
          </a:xfrm>
        </p:grpSpPr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ED6E9A44-65B2-D685-CEE4-8B4B3AEDA13B}"/>
                </a:ext>
              </a:extLst>
            </p:cNvPr>
            <p:cNvCxnSpPr>
              <a:cxnSpLocks/>
            </p:cNvCxnSpPr>
            <p:nvPr/>
          </p:nvCxnSpPr>
          <p:spPr>
            <a:xfrm>
              <a:off x="6832206" y="6733307"/>
              <a:ext cx="1166338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28" name="Picture 4" descr="kuksa-client · PyPI">
              <a:extLst>
                <a:ext uri="{FF2B5EF4-FFF2-40B4-BE49-F238E27FC236}">
                  <a16:creationId xmlns:a16="http://schemas.microsoft.com/office/drawing/2014/main" id="{EFE05EAA-3904-3029-D908-F5366F8871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02474" y="6272364"/>
              <a:ext cx="1025802" cy="38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ECA028E0-F232-8838-249C-E62444A1C7A7}"/>
              </a:ext>
            </a:extLst>
          </p:cNvPr>
          <p:cNvSpPr/>
          <p:nvPr/>
        </p:nvSpPr>
        <p:spPr>
          <a:xfrm>
            <a:off x="1304125" y="3552591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D9AA134A-1E29-5B8E-F9DB-9839EA4A94C1}"/>
              </a:ext>
            </a:extLst>
          </p:cNvPr>
          <p:cNvSpPr/>
          <p:nvPr/>
        </p:nvSpPr>
        <p:spPr>
          <a:xfrm>
            <a:off x="1304125" y="4384288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E743CE0-FACF-5354-FDF5-C32FDB9751D5}"/>
              </a:ext>
            </a:extLst>
          </p:cNvPr>
          <p:cNvSpPr/>
          <p:nvPr/>
        </p:nvSpPr>
        <p:spPr>
          <a:xfrm>
            <a:off x="3778977" y="3038841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4CFCD157-E6A1-2F39-1B8A-395B00681B1B}"/>
              </a:ext>
            </a:extLst>
          </p:cNvPr>
          <p:cNvSpPr/>
          <p:nvPr/>
        </p:nvSpPr>
        <p:spPr>
          <a:xfrm>
            <a:off x="3768114" y="2129790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사각형: 둥근 모서리 1026">
            <a:extLst>
              <a:ext uri="{FF2B5EF4-FFF2-40B4-BE49-F238E27FC236}">
                <a16:creationId xmlns:a16="http://schemas.microsoft.com/office/drawing/2014/main" id="{11FAA377-FF6C-1DD1-6756-B67A2FAA12BD}"/>
              </a:ext>
            </a:extLst>
          </p:cNvPr>
          <p:cNvSpPr/>
          <p:nvPr/>
        </p:nvSpPr>
        <p:spPr>
          <a:xfrm>
            <a:off x="3778976" y="4011980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9" name="사각형: 둥근 모서리 1028">
            <a:extLst>
              <a:ext uri="{FF2B5EF4-FFF2-40B4-BE49-F238E27FC236}">
                <a16:creationId xmlns:a16="http://schemas.microsoft.com/office/drawing/2014/main" id="{562552FB-BBDC-A3D2-626F-EDF0307A022A}"/>
              </a:ext>
            </a:extLst>
          </p:cNvPr>
          <p:cNvSpPr/>
          <p:nvPr/>
        </p:nvSpPr>
        <p:spPr>
          <a:xfrm>
            <a:off x="3786746" y="4880846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DEF8F14E-1A4D-3C97-EAAE-7D52A1F709B8}"/>
              </a:ext>
            </a:extLst>
          </p:cNvPr>
          <p:cNvSpPr/>
          <p:nvPr/>
        </p:nvSpPr>
        <p:spPr>
          <a:xfrm>
            <a:off x="6629569" y="2667220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03FA36B9-AF38-A3B9-97F5-59264DBD4343}"/>
              </a:ext>
            </a:extLst>
          </p:cNvPr>
          <p:cNvSpPr/>
          <p:nvPr/>
        </p:nvSpPr>
        <p:spPr>
          <a:xfrm>
            <a:off x="6629569" y="3591604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C50C1316-5736-1EC1-C2DE-B870484E4EF3}"/>
              </a:ext>
            </a:extLst>
          </p:cNvPr>
          <p:cNvSpPr/>
          <p:nvPr/>
        </p:nvSpPr>
        <p:spPr>
          <a:xfrm>
            <a:off x="6629568" y="4454596"/>
            <a:ext cx="1825925" cy="706581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7" name="사각형: 둥근 모서리 1046">
            <a:extLst>
              <a:ext uri="{FF2B5EF4-FFF2-40B4-BE49-F238E27FC236}">
                <a16:creationId xmlns:a16="http://schemas.microsoft.com/office/drawing/2014/main" id="{080B6AA8-537C-3AB3-BE95-0E58DF88AAA6}"/>
              </a:ext>
            </a:extLst>
          </p:cNvPr>
          <p:cNvSpPr/>
          <p:nvPr/>
        </p:nvSpPr>
        <p:spPr>
          <a:xfrm>
            <a:off x="9826555" y="2738704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8" name="사각형: 둥근 모서리 1047">
            <a:extLst>
              <a:ext uri="{FF2B5EF4-FFF2-40B4-BE49-F238E27FC236}">
                <a16:creationId xmlns:a16="http://schemas.microsoft.com/office/drawing/2014/main" id="{48ADAA47-A233-0002-EF52-245C23D099E1}"/>
              </a:ext>
            </a:extLst>
          </p:cNvPr>
          <p:cNvSpPr/>
          <p:nvPr/>
        </p:nvSpPr>
        <p:spPr>
          <a:xfrm>
            <a:off x="9826555" y="3561442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9" name="사각형: 둥근 모서리 1048">
            <a:extLst>
              <a:ext uri="{FF2B5EF4-FFF2-40B4-BE49-F238E27FC236}">
                <a16:creationId xmlns:a16="http://schemas.microsoft.com/office/drawing/2014/main" id="{595D4E76-BB21-1835-D48A-9C2DF041E9BE}"/>
              </a:ext>
            </a:extLst>
          </p:cNvPr>
          <p:cNvSpPr/>
          <p:nvPr/>
        </p:nvSpPr>
        <p:spPr>
          <a:xfrm>
            <a:off x="9826555" y="4384180"/>
            <a:ext cx="1117600" cy="5449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C7AE198-DE61-984E-8CDE-56A8CBF5F909}"/>
              </a:ext>
            </a:extLst>
          </p:cNvPr>
          <p:cNvSpPr txBox="1">
            <a:spLocks/>
          </p:cNvSpPr>
          <p:nvPr/>
        </p:nvSpPr>
        <p:spPr>
          <a:xfrm>
            <a:off x="328116" y="318201"/>
            <a:ext cx="5357332" cy="7977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dirty="0"/>
              <a:t>System</a:t>
            </a:r>
            <a:r>
              <a:rPr lang="en-US" altLang="ko-KR" sz="4000" dirty="0"/>
              <a:t> Architecture</a:t>
            </a:r>
            <a:endParaRPr lang="ko-KR" altLang="en-US" sz="4000" dirty="0"/>
          </a:p>
        </p:txBody>
      </p:sp>
      <p:grpSp>
        <p:nvGrpSpPr>
          <p:cNvPr id="1030" name="그룹 1029">
            <a:extLst>
              <a:ext uri="{FF2B5EF4-FFF2-40B4-BE49-F238E27FC236}">
                <a16:creationId xmlns:a16="http://schemas.microsoft.com/office/drawing/2014/main" id="{36B61A9B-5635-8971-763A-5817BD5C2303}"/>
              </a:ext>
            </a:extLst>
          </p:cNvPr>
          <p:cNvGrpSpPr/>
          <p:nvPr/>
        </p:nvGrpSpPr>
        <p:grpSpPr>
          <a:xfrm>
            <a:off x="3303481" y="6320422"/>
            <a:ext cx="1396227" cy="422078"/>
            <a:chOff x="3303481" y="6320422"/>
            <a:chExt cx="1396227" cy="422078"/>
          </a:xfrm>
        </p:grpSpPr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BAD12AB8-10D6-9D1A-F191-FA931DFB1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03481" y="6320422"/>
              <a:ext cx="1384335" cy="349887"/>
            </a:xfrm>
            <a:prstGeom prst="rect">
              <a:avLst/>
            </a:prstGeom>
          </p:spPr>
        </p:pic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3F7118E-7C14-24C3-65DC-C6635D73A992}"/>
                </a:ext>
              </a:extLst>
            </p:cNvPr>
            <p:cNvCxnSpPr>
              <a:cxnSpLocks/>
            </p:cNvCxnSpPr>
            <p:nvPr/>
          </p:nvCxnSpPr>
          <p:spPr>
            <a:xfrm>
              <a:off x="3348454" y="6742500"/>
              <a:ext cx="135125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9979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D5FBF-E350-B9A7-3F01-1DDEF442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ACC + AEB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E0C846-DC9D-66AB-3E54-E799B2F5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038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Cruise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영상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88838A3-1CCB-AC68-42DB-6D89A394E4D6}"/>
              </a:ext>
            </a:extLst>
          </p:cNvPr>
          <p:cNvSpPr txBox="1">
            <a:spLocks/>
          </p:cNvSpPr>
          <p:nvPr/>
        </p:nvSpPr>
        <p:spPr>
          <a:xfrm>
            <a:off x="4510809" y="1825625"/>
            <a:ext cx="3170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Follow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영상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8EF9393-2927-49D4-757D-F01F105C5F18}"/>
              </a:ext>
            </a:extLst>
          </p:cNvPr>
          <p:cNvSpPr txBox="1">
            <a:spLocks/>
          </p:cNvSpPr>
          <p:nvPr/>
        </p:nvSpPr>
        <p:spPr>
          <a:xfrm>
            <a:off x="8183418" y="1825625"/>
            <a:ext cx="3170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AEB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29802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EB55DA-6F55-31C6-C49A-1942B3EB8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LKAS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95AFB-5491-358A-CA22-421E7F56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사진</a:t>
            </a:r>
          </a:p>
        </p:txBody>
      </p:sp>
    </p:spTree>
    <p:extLst>
      <p:ext uri="{BB962C8B-B14F-4D97-AF65-F5344CB8AC3E}">
        <p14:creationId xmlns:p14="http://schemas.microsoft.com/office/powerpoint/2010/main" val="2141365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1C335-6E56-DDFD-B479-2A7349D88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Slip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FB891EC-0E55-5C15-5CD6-73EA5CD12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170382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Dry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영상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7FECDD8-AE64-6745-E215-0411FCCC588C}"/>
              </a:ext>
            </a:extLst>
          </p:cNvPr>
          <p:cNvSpPr txBox="1">
            <a:spLocks/>
          </p:cNvSpPr>
          <p:nvPr/>
        </p:nvSpPr>
        <p:spPr>
          <a:xfrm>
            <a:off x="4510809" y="1825625"/>
            <a:ext cx="3170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Wet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영상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83AD2B9-2C63-CD9B-7494-3BE660F886A1}"/>
              </a:ext>
            </a:extLst>
          </p:cNvPr>
          <p:cNvSpPr txBox="1">
            <a:spLocks/>
          </p:cNvSpPr>
          <p:nvPr/>
        </p:nvSpPr>
        <p:spPr>
          <a:xfrm>
            <a:off x="8183418" y="1825625"/>
            <a:ext cx="3170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/>
              <a:t>Icy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/>
              <a:t>영상</a:t>
            </a:r>
          </a:p>
        </p:txBody>
      </p:sp>
    </p:spTree>
    <p:extLst>
      <p:ext uri="{BB962C8B-B14F-4D97-AF65-F5344CB8AC3E}">
        <p14:creationId xmlns:p14="http://schemas.microsoft.com/office/powerpoint/2010/main" val="299349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353</Words>
  <Application>Microsoft Office PowerPoint</Application>
  <PresentationFormat>와이드스크린</PresentationFormat>
  <Paragraphs>142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Eclipse Hackathon - RSD</vt:lpstr>
      <vt:lpstr>RSD - Ready Set Drive</vt:lpstr>
      <vt:lpstr>Concept</vt:lpstr>
      <vt:lpstr>System Architecture – Road Condition</vt:lpstr>
      <vt:lpstr>System Architecture - ADAS</vt:lpstr>
      <vt:lpstr>PowerPoint 프레젠테이션</vt:lpstr>
      <vt:lpstr>ACC + AEB</vt:lpstr>
      <vt:lpstr>LKAS</vt:lpstr>
      <vt:lpstr>Slip</vt:lpstr>
      <vt:lpstr>Carla</vt:lpstr>
      <vt:lpstr>Eclipse Tools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이서영</dc:creator>
  <cp:lastModifiedBy>이서영</cp:lastModifiedBy>
  <cp:revision>24</cp:revision>
  <dcterms:created xsi:type="dcterms:W3CDTF">2025-09-17T12:20:24Z</dcterms:created>
  <dcterms:modified xsi:type="dcterms:W3CDTF">2025-09-18T10:59:05Z</dcterms:modified>
</cp:coreProperties>
</file>