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27.jpeg"/><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833438"/>
            <a:ext cx="8001000" cy="2000250"/>
          </a:xfrm>
          <a:prstGeom prst="rect">
            <a:avLst/>
          </a:prstGeom>
          <a:noFill/>
        </p:spPr>
        <p:txBody>
          <a:bodyPr vert="horz" wrap="square" lIns="0" tIns="0" rIns="0" bIns="0" rtlCol="0" anchor="ctr"/>
          <a:lstStyle/>
          <a:p>
            <a:pPr marL="0" indent="0" algn="ctr">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人类大脑面部处理网络</a:t>
            </a:r>
            <a:endParaRPr lang="en-US" sz="3750" dirty="0"/>
          </a:p>
          <a:p>
            <a:pPr marL="0" indent="0" algn="ctr">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de</a:t>
            </a:r>
            <a:endParaRPr lang="en-US" sz="3750" dirty="0"/>
          </a:p>
          <a:p>
            <a:pPr marL="0" indent="0" algn="ctr">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连接组学研究</a:t>
            </a:r>
            <a:endParaRPr lang="en-US" sz="3750" dirty="0"/>
          </a:p>
        </p:txBody>
      </p:sp>
      <p:sp>
        <p:nvSpPr>
          <p:cNvPr id="4" name="Text 1"/>
          <p:cNvSpPr/>
          <p:nvPr/>
        </p:nvSpPr>
        <p:spPr>
          <a:xfrm>
            <a:off x="571500" y="2909888"/>
            <a:ext cx="8001000" cy="400050"/>
          </a:xfrm>
          <a:prstGeom prst="rect">
            <a:avLst/>
          </a:prstGeom>
          <a:noFill/>
        </p:spPr>
        <p:txBody>
          <a:bodyPr vert="horz" wrap="square" lIns="0" tIns="0" rIns="0" bIns="0" rtlCol="0" anchor="ctr"/>
          <a:lstStyle/>
          <a:p>
            <a:pPr marL="0" indent="0" algn="l">
              <a:lnSpc>
                <a:spcPts val="3150"/>
              </a:lnSpc>
              <a:buNone/>
            </a:pPr>
            <a:endParaRPr lang="en-US" sz="2250" dirty="0"/>
          </a:p>
        </p:txBody>
      </p:sp>
      <p:sp>
        <p:nvSpPr>
          <p:cNvPr id="5" name="Shape 2"/>
          <p:cNvSpPr/>
          <p:nvPr/>
        </p:nvSpPr>
        <p:spPr>
          <a:xfrm>
            <a:off x="571500" y="3643313"/>
            <a:ext cx="604838" cy="114300"/>
          </a:xfrm>
          <a:prstGeom prst="rect">
            <a:avLst/>
          </a:prstGeom>
          <a:solidFill>
            <a:srgbClr val="000000"/>
          </a:solidFill>
        </p:spPr>
      </p:sp>
      <p:sp>
        <p:nvSpPr>
          <p:cNvPr id="6" name="Text 3"/>
          <p:cNvSpPr/>
          <p:nvPr/>
        </p:nvSpPr>
        <p:spPr>
          <a:xfrm>
            <a:off x="571500" y="4090988"/>
            <a:ext cx="8001000" cy="219075"/>
          </a:xfrm>
          <a:prstGeom prst="rect">
            <a:avLst/>
          </a:prstGeom>
          <a:noFill/>
        </p:spPr>
        <p:txBody>
          <a:bodyPr vert="horz" wrap="square" lIns="0" tIns="0" rIns="0" bIns="0" rtlCol="0" anchor="ctr"/>
          <a:lstStyle/>
          <a:p>
            <a:pPr marL="0" indent="0" algn="l">
              <a:lnSpc>
                <a:spcPts val="1725"/>
              </a:lnSpc>
              <a:buNone/>
            </a:pPr>
            <a:r>
              <a:rPr lang="en-US" sz="1200" dirty="0">
                <a:solidFill>
                  <a:srgbClr val="000000"/>
                </a:solidFill>
                <a:latin typeface="Microsoft YaHei" pitchFamily="34" charset="0"/>
                <a:ea typeface="Microsoft YaHei" pitchFamily="34" charset="-122"/>
                <a:cs typeface="Microsoft YaHei" pitchFamily="34" charset="-120"/>
              </a:rPr>
              <a:t>申长硕</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全局连接模式</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t="20395" b="20395"/>
          <a:stretch>
            <a:fillRect/>
          </a:stretch>
        </p:blipFill>
        <p:spPr>
          <a:xfrm>
            <a:off x="571500" y="1990725"/>
            <a:ext cx="2413000" cy="1428750"/>
          </a:xfrm>
          <a:prstGeom prst="rect">
            <a:avLst/>
          </a:prstGeom>
        </p:spPr>
      </p:pic>
      <p:sp>
        <p:nvSpPr>
          <p:cNvPr id="7" name="Text 3"/>
          <p:cNvSpPr/>
          <p:nvPr/>
        </p:nvSpPr>
        <p:spPr>
          <a:xfrm>
            <a:off x="571500" y="3609975"/>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面网络结构</a:t>
            </a:r>
            <a:endParaRPr lang="en-US" sz="1200" dirty="0"/>
          </a:p>
        </p:txBody>
      </p:sp>
      <p:sp>
        <p:nvSpPr>
          <p:cNvPr id="8" name="Text 4"/>
          <p:cNvSpPr/>
          <p:nvPr/>
        </p:nvSpPr>
        <p:spPr>
          <a:xfrm>
            <a:off x="571500" y="3857625"/>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通过扩散磁共振成像结合概率性纤维追踪，揭示了面网络的精细结构，包括早期视觉皮层至前额叶区域的广泛连接。</a:t>
            </a:r>
            <a:endParaRPr lang="en-US" sz="1050" dirty="0"/>
          </a:p>
        </p:txBody>
      </p:sp>
      <p:pic>
        <p:nvPicPr>
          <p:cNvPr id="9" name="Image 2" descr="preencoded.png"/>
          <p:cNvPicPr>
            <a:picLocks noChangeAspect="1"/>
          </p:cNvPicPr>
          <p:nvPr/>
        </p:nvPicPr>
        <p:blipFill>
          <a:blip r:embed="rId3"/>
          <a:srcRect t="20395" b="20395"/>
          <a:stretch>
            <a:fillRect/>
          </a:stretch>
        </p:blipFill>
        <p:spPr>
          <a:xfrm>
            <a:off x="3365500" y="1990725"/>
            <a:ext cx="2413000" cy="1428750"/>
          </a:xfrm>
          <a:prstGeom prst="rect">
            <a:avLst/>
          </a:prstGeom>
        </p:spPr>
      </p:pic>
      <p:sp>
        <p:nvSpPr>
          <p:cNvPr id="10" name="Text 5"/>
          <p:cNvSpPr/>
          <p:nvPr/>
        </p:nvSpPr>
        <p:spPr>
          <a:xfrm>
            <a:off x="3365500" y="3609975"/>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核心路径</a:t>
            </a:r>
            <a:endParaRPr lang="en-US" sz="1200" dirty="0"/>
          </a:p>
        </p:txBody>
      </p:sp>
      <p:sp>
        <p:nvSpPr>
          <p:cNvPr id="11" name="Text 6"/>
          <p:cNvSpPr/>
          <p:nvPr/>
        </p:nvSpPr>
        <p:spPr>
          <a:xfrm>
            <a:off x="3365500" y="3857625"/>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发现了三条主要路径：早期视觉皮层至眶额皮层，杏仁体至前扣带回，以及颞上沟至前额下回，构成了面网络的核心架构。</a:t>
            </a:r>
            <a:endParaRPr lang="en-US" sz="1050" dirty="0"/>
          </a:p>
        </p:txBody>
      </p:sp>
      <p:pic>
        <p:nvPicPr>
          <p:cNvPr id="12" name="Image 3" descr="preencoded.png"/>
          <p:cNvPicPr>
            <a:picLocks noChangeAspect="1"/>
          </p:cNvPicPr>
          <p:nvPr/>
        </p:nvPicPr>
        <p:blipFill>
          <a:blip r:embed="rId4"/>
          <a:srcRect t="20395" b="20395"/>
          <a:stretch>
            <a:fillRect/>
          </a:stretch>
        </p:blipFill>
        <p:spPr>
          <a:xfrm>
            <a:off x="6159500" y="1990725"/>
            <a:ext cx="2413000" cy="1428750"/>
          </a:xfrm>
          <a:prstGeom prst="rect">
            <a:avLst/>
          </a:prstGeom>
        </p:spPr>
      </p:pic>
      <p:sp>
        <p:nvSpPr>
          <p:cNvPr id="13" name="Text 7"/>
          <p:cNvSpPr/>
          <p:nvPr/>
        </p:nvSpPr>
        <p:spPr>
          <a:xfrm>
            <a:off x="6159500" y="3609975"/>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纤维组成</a:t>
            </a:r>
            <a:endParaRPr lang="en-US" sz="1200" dirty="0"/>
          </a:p>
        </p:txBody>
      </p:sp>
      <p:sp>
        <p:nvSpPr>
          <p:cNvPr id="14" name="Text 8"/>
          <p:cNvSpPr/>
          <p:nvPr/>
        </p:nvSpPr>
        <p:spPr>
          <a:xfrm>
            <a:off x="6159500" y="3857625"/>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分析显示，面网络主要由短程纤维构成，而非长程纤维束，这表明局部连接在面网络中起着关键作用。</a:t>
            </a:r>
            <a:endParaRPr lang="en-US"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纤维束贡献评估</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334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主要纤维束识别</a:t>
            </a:r>
            <a:endParaRPr lang="en-US" sz="1200" dirty="0"/>
          </a:p>
        </p:txBody>
      </p:sp>
      <p:sp>
        <p:nvSpPr>
          <p:cNvPr id="7" name="Shape 4"/>
          <p:cNvSpPr/>
          <p:nvPr/>
        </p:nvSpPr>
        <p:spPr>
          <a:xfrm>
            <a:off x="533400" y="2495550"/>
            <a:ext cx="8001000" cy="19050"/>
          </a:xfrm>
          <a:prstGeom prst="rect">
            <a:avLst/>
          </a:prstGeom>
          <a:solidFill>
            <a:srgbClr val="323DA4"/>
          </a:solidFill>
        </p:spPr>
      </p:sp>
      <p:sp>
        <p:nvSpPr>
          <p:cNvPr id="8" name="Shape 5"/>
          <p:cNvSpPr/>
          <p:nvPr/>
        </p:nvSpPr>
        <p:spPr>
          <a:xfrm>
            <a:off x="1647031" y="2457450"/>
            <a:ext cx="109538" cy="109538"/>
          </a:xfrm>
          <a:prstGeom prst="roundRect">
            <a:avLst>
              <a:gd name="adj" fmla="val 50000"/>
            </a:avLst>
          </a:prstGeom>
          <a:solidFill>
            <a:srgbClr val="323DA4"/>
          </a:solidFill>
        </p:spPr>
      </p:sp>
      <p:sp>
        <p:nvSpPr>
          <p:cNvPr id="9" name="Text 6"/>
          <p:cNvSpPr/>
          <p:nvPr/>
        </p:nvSpPr>
        <p:spPr>
          <a:xfrm>
            <a:off x="533400" y="2719388"/>
            <a:ext cx="2336800"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通过自动纤维重建技术，我们确定了十个主要的白质束，包括下纵束(ILF)、下前额枕束(IFOF)、扣带束(CING)、钩束(UF)、弓状束(AF)和上纵束(SLF)，这些纤维束对脸部网络的形成至关重要。</a:t>
            </a:r>
            <a:endParaRPr lang="en-US" sz="1050" dirty="0"/>
          </a:p>
        </p:txBody>
      </p:sp>
      <p:sp>
        <p:nvSpPr>
          <p:cNvPr id="10" name="Text 7"/>
          <p:cNvSpPr/>
          <p:nvPr/>
        </p:nvSpPr>
        <p:spPr>
          <a:xfrm>
            <a:off x="32512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纤维束与路径关联</a:t>
            </a:r>
            <a:endParaRPr lang="en-US" sz="1200" dirty="0"/>
          </a:p>
        </p:txBody>
      </p:sp>
      <p:sp>
        <p:nvSpPr>
          <p:cNvPr id="11" name="Shape 8"/>
          <p:cNvSpPr/>
          <p:nvPr/>
        </p:nvSpPr>
        <p:spPr>
          <a:xfrm>
            <a:off x="4364831" y="2457450"/>
            <a:ext cx="109538" cy="109538"/>
          </a:xfrm>
          <a:prstGeom prst="roundRect">
            <a:avLst>
              <a:gd name="adj" fmla="val 50000"/>
            </a:avLst>
          </a:prstGeom>
          <a:solidFill>
            <a:srgbClr val="323DA4"/>
          </a:solidFill>
        </p:spPr>
      </p:sp>
      <p:sp>
        <p:nvSpPr>
          <p:cNvPr id="12" name="Text 9"/>
          <p:cNvSpPr/>
          <p:nvPr/>
        </p:nvSpPr>
        <p:spPr>
          <a:xfrm>
            <a:off x="3251200" y="2719388"/>
            <a:ext cx="2336800"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研究发现，三个核心路径主要由六种主要纤维束支持，但其贡献程度低于预期。例如，下纵束(ILF)仅占腹侧路径的28.79%，而扣带束(CING)和钩束(UF)分别只占中间路径的15.03%和8.96%。</a:t>
            </a:r>
            <a:endParaRPr lang="en-US" sz="1050" dirty="0"/>
          </a:p>
        </p:txBody>
      </p:sp>
      <p:sp>
        <p:nvSpPr>
          <p:cNvPr id="13" name="Text 10"/>
          <p:cNvSpPr/>
          <p:nvPr/>
        </p:nvSpPr>
        <p:spPr>
          <a:xfrm>
            <a:off x="59690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短程纤维的重要性</a:t>
            </a:r>
            <a:endParaRPr lang="en-US" sz="1200" dirty="0"/>
          </a:p>
        </p:txBody>
      </p:sp>
      <p:sp>
        <p:nvSpPr>
          <p:cNvPr id="14" name="Shape 11"/>
          <p:cNvSpPr/>
          <p:nvPr/>
        </p:nvSpPr>
        <p:spPr>
          <a:xfrm rot="5400000">
            <a:off x="8524875" y="2452688"/>
            <a:ext cx="119063" cy="104775"/>
          </a:xfrm>
          <a:prstGeom prst="triangle">
            <a:avLst/>
          </a:prstGeom>
          <a:solidFill>
            <a:srgbClr val="323DA4"/>
          </a:solidFill>
        </p:spPr>
      </p:sp>
      <p:sp>
        <p:nvSpPr>
          <p:cNvPr id="15" name="Shape 12"/>
          <p:cNvSpPr/>
          <p:nvPr/>
        </p:nvSpPr>
        <p:spPr>
          <a:xfrm>
            <a:off x="7082631" y="2457450"/>
            <a:ext cx="109538" cy="109538"/>
          </a:xfrm>
          <a:prstGeom prst="roundRect">
            <a:avLst>
              <a:gd name="adj" fmla="val 50000"/>
            </a:avLst>
          </a:prstGeom>
          <a:solidFill>
            <a:srgbClr val="323DA4"/>
          </a:solidFill>
        </p:spPr>
      </p:sp>
      <p:sp>
        <p:nvSpPr>
          <p:cNvPr id="16" name="Text 13"/>
          <p:cNvSpPr/>
          <p:nvPr/>
        </p:nvSpPr>
        <p:spPr>
          <a:xfrm>
            <a:off x="5969000" y="2719388"/>
            <a:ext cx="2336800" cy="12573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除了长程纤维束，短程或U形纤维也发挥了重要作用，超过57%的面部连接组可以归类为短程纤维，而只有约34.3%的连接组被标记为长程纤维束。这表明短程纤维在面部网络的结构连接中占据主导地位。</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功能连接组特性</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04</a:t>
            </a:r>
            <a:endParaRPr lang="en-US" sz="22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静息状态与任务状态FC</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715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01</a:t>
            </a:r>
            <a:endParaRPr lang="en-US" sz="1200" dirty="0"/>
          </a:p>
        </p:txBody>
      </p:sp>
      <p:sp>
        <p:nvSpPr>
          <p:cNvPr id="7" name="Text 4"/>
          <p:cNvSpPr/>
          <p:nvPr/>
        </p:nvSpPr>
        <p:spPr>
          <a:xfrm>
            <a:off x="5715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静息状态FC</a:t>
            </a:r>
            <a:endParaRPr lang="en-US" sz="1200" dirty="0"/>
          </a:p>
        </p:txBody>
      </p:sp>
      <p:sp>
        <p:nvSpPr>
          <p:cNvPr id="8" name="Text 5"/>
          <p:cNvSpPr/>
          <p:nvPr/>
        </p:nvSpPr>
        <p:spPr>
          <a:xfrm>
            <a:off x="571500" y="2671763"/>
            <a:ext cx="1714500" cy="16764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在静息状态下，我们观察到六个核心面部区域（EVC、OFA、FFA、PCC、STS和IFG）之间存在显著的功能协同活动，这表明即使在无特定任务时，这些区域也保持同步激活，可能反映了基础的面部处理网络。</a:t>
            </a:r>
            <a:endParaRPr lang="en-US" sz="1050" dirty="0"/>
          </a:p>
        </p:txBody>
      </p:sp>
      <p:sp>
        <p:nvSpPr>
          <p:cNvPr id="9" name="Text 6"/>
          <p:cNvSpPr/>
          <p:nvPr/>
        </p:nvSpPr>
        <p:spPr>
          <a:xfrm>
            <a:off x="26670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02</a:t>
            </a:r>
            <a:endParaRPr lang="en-US" sz="1200" dirty="0"/>
          </a:p>
        </p:txBody>
      </p:sp>
      <p:sp>
        <p:nvSpPr>
          <p:cNvPr id="10" name="Text 7"/>
          <p:cNvSpPr/>
          <p:nvPr/>
        </p:nvSpPr>
        <p:spPr>
          <a:xfrm>
            <a:off x="26670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任务状态FC</a:t>
            </a:r>
            <a:endParaRPr lang="en-US" sz="1200" dirty="0"/>
          </a:p>
        </p:txBody>
      </p:sp>
      <p:sp>
        <p:nvSpPr>
          <p:cNvPr id="11" name="Text 8"/>
          <p:cNvSpPr/>
          <p:nvPr/>
        </p:nvSpPr>
        <p:spPr>
          <a:xfrm>
            <a:off x="2667000" y="2671763"/>
            <a:ext cx="1714500" cy="12573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当执行面部定位任务时，相同的六个面部区域表现出高度的FC，这表明它们在执行面部相关任务时能够快速适应并增强其功能协同性，以支持高效的信息处理。</a:t>
            </a:r>
            <a:endParaRPr lang="en-US" sz="1050" dirty="0"/>
          </a:p>
        </p:txBody>
      </p:sp>
      <p:sp>
        <p:nvSpPr>
          <p:cNvPr id="12" name="Text 9"/>
          <p:cNvSpPr/>
          <p:nvPr/>
        </p:nvSpPr>
        <p:spPr>
          <a:xfrm>
            <a:off x="47625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03</a:t>
            </a:r>
            <a:endParaRPr lang="en-US" sz="1200" dirty="0"/>
          </a:p>
        </p:txBody>
      </p:sp>
      <p:sp>
        <p:nvSpPr>
          <p:cNvPr id="13" name="Text 10"/>
          <p:cNvSpPr/>
          <p:nvPr/>
        </p:nvSpPr>
        <p:spPr>
          <a:xfrm>
            <a:off x="47625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FC一致性</a:t>
            </a:r>
            <a:endParaRPr lang="en-US" sz="1200" dirty="0"/>
          </a:p>
        </p:txBody>
      </p:sp>
      <p:sp>
        <p:nvSpPr>
          <p:cNvPr id="14" name="Text 11"/>
          <p:cNvSpPr/>
          <p:nvPr/>
        </p:nvSpPr>
        <p:spPr>
          <a:xfrm>
            <a:off x="4762500" y="2671763"/>
            <a:ext cx="1714500" cy="12573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静息状态和任务状态下的FC模式高度相关，意味着面部处理网络的基本架构在不同情境下保持稳定，这为理解面部处理的神经机制提供了重要线索。</a:t>
            </a:r>
            <a:endParaRPr lang="en-US" sz="1050" dirty="0"/>
          </a:p>
        </p:txBody>
      </p:sp>
      <p:sp>
        <p:nvSpPr>
          <p:cNvPr id="15" name="Text 12"/>
          <p:cNvSpPr/>
          <p:nvPr/>
        </p:nvSpPr>
        <p:spPr>
          <a:xfrm>
            <a:off x="68580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04</a:t>
            </a:r>
            <a:endParaRPr lang="en-US" sz="1200" dirty="0"/>
          </a:p>
        </p:txBody>
      </p:sp>
      <p:sp>
        <p:nvSpPr>
          <p:cNvPr id="16" name="Text 13"/>
          <p:cNvSpPr/>
          <p:nvPr/>
        </p:nvSpPr>
        <p:spPr>
          <a:xfrm>
            <a:off x="68580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动态特性</a:t>
            </a:r>
            <a:endParaRPr lang="en-US" sz="1200" dirty="0"/>
          </a:p>
        </p:txBody>
      </p:sp>
      <p:sp>
        <p:nvSpPr>
          <p:cNvPr id="17" name="Text 14"/>
          <p:cNvSpPr/>
          <p:nvPr/>
        </p:nvSpPr>
        <p:spPr>
          <a:xfrm>
            <a:off x="6858000" y="2671763"/>
            <a:ext cx="1714500" cy="12573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尽管基本模式一致，但任务状态下的FC揭示了更精细的动态变化，这可能反映了任务特异性需求对网络功能的影响，以及网络如何灵活调整以应对不同的认知挑战。</a:t>
            </a:r>
            <a:endParaRPr lang="en-US" sz="10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0" y="0"/>
            <a:ext cx="3857625" cy="5143500"/>
          </a:xfrm>
          <a:prstGeom prst="rect">
            <a:avLst/>
          </a:prstGeom>
        </p:spPr>
      </p:pic>
      <p:sp>
        <p:nvSpPr>
          <p:cNvPr id="5" name="Text 1"/>
          <p:cNvSpPr/>
          <p:nvPr/>
        </p:nvSpPr>
        <p:spPr>
          <a:xfrm>
            <a:off x="4429125"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有效连接性EC分析</a:t>
            </a:r>
            <a:endParaRPr lang="en-US" sz="2250" dirty="0"/>
          </a:p>
        </p:txBody>
      </p:sp>
      <p:sp>
        <p:nvSpPr>
          <p:cNvPr id="6" name="Text 2"/>
          <p:cNvSpPr/>
          <p:nvPr/>
        </p:nvSpPr>
        <p:spPr>
          <a:xfrm>
            <a:off x="4429125"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7" name="Text 3"/>
          <p:cNvSpPr/>
          <p:nvPr/>
        </p:nvSpPr>
        <p:spPr>
          <a:xfrm>
            <a:off x="4429125" y="9525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EC揭示动态过程</a:t>
            </a:r>
            <a:endParaRPr lang="en-US" sz="1200" dirty="0"/>
          </a:p>
        </p:txBody>
      </p:sp>
      <p:sp>
        <p:nvSpPr>
          <p:cNvPr id="8" name="Text 4"/>
          <p:cNvSpPr/>
          <p:nvPr/>
        </p:nvSpPr>
        <p:spPr>
          <a:xfrm>
            <a:off x="4429125" y="120015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有效连接性(EC)分析通过心理生理交互(PPI)和动态因果模型(DCM)，揭示了面部感知过程中信息流的方向性和不对称性。</a:t>
            </a:r>
            <a:endParaRPr lang="en-US" sz="1050" dirty="0"/>
          </a:p>
        </p:txBody>
      </p:sp>
      <p:sp>
        <p:nvSpPr>
          <p:cNvPr id="9" name="Text 5"/>
          <p:cNvSpPr/>
          <p:nvPr/>
        </p:nvSpPr>
        <p:spPr>
          <a:xfrm>
            <a:off x="4429125" y="180975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左右半球差异</a:t>
            </a:r>
            <a:endParaRPr lang="en-US" sz="1200" dirty="0"/>
          </a:p>
        </p:txBody>
      </p:sp>
      <p:sp>
        <p:nvSpPr>
          <p:cNvPr id="10" name="Text 6"/>
          <p:cNvSpPr/>
          <p:nvPr/>
        </p:nvSpPr>
        <p:spPr>
          <a:xfrm>
            <a:off x="4429125" y="205740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右半球展示了更复杂的反馈和前馈处理模式，而左半球主要表现为线性的前馈信息传递。</a:t>
            </a:r>
            <a:endParaRPr lang="en-US" sz="1050" dirty="0"/>
          </a:p>
        </p:txBody>
      </p:sp>
      <p:sp>
        <p:nvSpPr>
          <p:cNvPr id="11" name="Text 7"/>
          <p:cNvSpPr/>
          <p:nvPr/>
        </p:nvSpPr>
        <p:spPr>
          <a:xfrm>
            <a:off x="4429125" y="26670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DCM验证PPI结果</a:t>
            </a:r>
            <a:endParaRPr lang="en-US" sz="1200" dirty="0"/>
          </a:p>
        </p:txBody>
      </p:sp>
      <p:sp>
        <p:nvSpPr>
          <p:cNvPr id="12" name="Text 8"/>
          <p:cNvSpPr/>
          <p:nvPr/>
        </p:nvSpPr>
        <p:spPr>
          <a:xfrm>
            <a:off x="4429125" y="291465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动态因果模型(DCM)进一步验证了PPI发现，确认了左右半球在面部信息处理中的不同计算策略。</a:t>
            </a:r>
            <a:endParaRPr lang="en-US" sz="1050" dirty="0"/>
          </a:p>
        </p:txBody>
      </p:sp>
      <p:sp>
        <p:nvSpPr>
          <p:cNvPr id="13" name="Text 9"/>
          <p:cNvSpPr/>
          <p:nvPr/>
        </p:nvSpPr>
        <p:spPr>
          <a:xfrm>
            <a:off x="4429125" y="352425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EC与FC对比</a:t>
            </a:r>
            <a:endParaRPr lang="en-US" sz="1200" dirty="0"/>
          </a:p>
        </p:txBody>
      </p:sp>
      <p:sp>
        <p:nvSpPr>
          <p:cNvPr id="14" name="Text 10"/>
          <p:cNvSpPr/>
          <p:nvPr/>
        </p:nvSpPr>
        <p:spPr>
          <a:xfrm>
            <a:off x="4429125" y="377190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EC分析提供了不同于功能连接(FC)的见解，强调了动态特征和方向性在面部网络中的重要性。</a:t>
            </a:r>
            <a:endParaRPr lang="en-US" sz="10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个体差异与行为关联</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05</a:t>
            </a:r>
            <a:endParaRPr lang="en-US" sz="22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0" y="0"/>
            <a:ext cx="3857625" cy="5143500"/>
          </a:xfrm>
          <a:prstGeom prst="rect">
            <a:avLst/>
          </a:prstGeom>
        </p:spPr>
      </p:pic>
      <p:sp>
        <p:nvSpPr>
          <p:cNvPr id="5" name="Text 1"/>
          <p:cNvSpPr/>
          <p:nvPr/>
        </p:nvSpPr>
        <p:spPr>
          <a:xfrm>
            <a:off x="4429125"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情绪识别能力预测</a:t>
            </a:r>
            <a:endParaRPr lang="en-US" sz="2250" dirty="0"/>
          </a:p>
        </p:txBody>
      </p:sp>
      <p:sp>
        <p:nvSpPr>
          <p:cNvPr id="6" name="Text 2"/>
          <p:cNvSpPr/>
          <p:nvPr/>
        </p:nvSpPr>
        <p:spPr>
          <a:xfrm>
            <a:off x="4429125"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3"/>
          <a:srcRect/>
          <a:stretch>
            <a:fillRect/>
          </a:stretch>
        </p:blipFill>
        <p:spPr>
          <a:xfrm>
            <a:off x="5131594" y="952500"/>
            <a:ext cx="476250" cy="476250"/>
          </a:xfrm>
          <a:prstGeom prst="rect">
            <a:avLst/>
          </a:prstGeom>
        </p:spPr>
      </p:pic>
      <p:sp>
        <p:nvSpPr>
          <p:cNvPr id="8" name="Text 3"/>
          <p:cNvSpPr/>
          <p:nvPr/>
        </p:nvSpPr>
        <p:spPr>
          <a:xfrm>
            <a:off x="4429125" y="154305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关键脑区预测</a:t>
            </a:r>
            <a:endParaRPr lang="en-US" sz="1200" dirty="0"/>
          </a:p>
        </p:txBody>
      </p:sp>
      <p:sp>
        <p:nvSpPr>
          <p:cNvPr id="9" name="Text 4"/>
          <p:cNvSpPr/>
          <p:nvPr/>
        </p:nvSpPr>
        <p:spPr>
          <a:xfrm>
            <a:off x="4429125" y="1790700"/>
            <a:ext cx="1881187"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通过支持向量回归分析，发现六大脑区（左杏仁核、右前额叶、右初级视觉皮层、右岛叶、右颞极）对情绪识别能力具有显著预测作用。</a:t>
            </a:r>
            <a:endParaRPr lang="en-US" sz="1050" dirty="0"/>
          </a:p>
        </p:txBody>
      </p:sp>
      <p:pic>
        <p:nvPicPr>
          <p:cNvPr id="10" name="Image 3" descr="preencoded.png"/>
          <p:cNvPicPr>
            <a:picLocks noChangeAspect="1"/>
          </p:cNvPicPr>
          <p:nvPr/>
        </p:nvPicPr>
        <p:blipFill>
          <a:blip r:embed="rId4"/>
          <a:srcRect/>
          <a:stretch>
            <a:fillRect/>
          </a:stretch>
        </p:blipFill>
        <p:spPr>
          <a:xfrm>
            <a:off x="7393781" y="952500"/>
            <a:ext cx="476250" cy="476250"/>
          </a:xfrm>
          <a:prstGeom prst="rect">
            <a:avLst/>
          </a:prstGeom>
        </p:spPr>
      </p:pic>
      <p:sp>
        <p:nvSpPr>
          <p:cNvPr id="11" name="Text 5"/>
          <p:cNvSpPr/>
          <p:nvPr/>
        </p:nvSpPr>
        <p:spPr>
          <a:xfrm>
            <a:off x="6691313" y="154305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白质纤维预测</a:t>
            </a:r>
            <a:endParaRPr lang="en-US" sz="1200" dirty="0"/>
          </a:p>
        </p:txBody>
      </p:sp>
      <p:sp>
        <p:nvSpPr>
          <p:cNvPr id="12" name="Text 6"/>
          <p:cNvSpPr/>
          <p:nvPr/>
        </p:nvSpPr>
        <p:spPr>
          <a:xfrm>
            <a:off x="6691313" y="1790700"/>
            <a:ext cx="1881187"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五种白质纤维路径（左侧初级视觉皮层至岛叶、左侧前额叶下回、右侧弓状束、右侧前额叶至岛叶、右侧颞极至岛叶）对情绪识别表现有重要影响。</a:t>
            </a:r>
            <a:endParaRPr lang="en-US" sz="1050" dirty="0"/>
          </a:p>
        </p:txBody>
      </p:sp>
      <p:pic>
        <p:nvPicPr>
          <p:cNvPr id="13" name="Image 4" descr="preencoded.png"/>
          <p:cNvPicPr>
            <a:picLocks noChangeAspect="1"/>
          </p:cNvPicPr>
          <p:nvPr/>
        </p:nvPicPr>
        <p:blipFill>
          <a:blip r:embed="rId5"/>
          <a:srcRect/>
          <a:stretch>
            <a:fillRect/>
          </a:stretch>
        </p:blipFill>
        <p:spPr>
          <a:xfrm>
            <a:off x="5131594" y="3028950"/>
            <a:ext cx="476250" cy="476250"/>
          </a:xfrm>
          <a:prstGeom prst="rect">
            <a:avLst/>
          </a:prstGeom>
        </p:spPr>
      </p:pic>
      <p:sp>
        <p:nvSpPr>
          <p:cNvPr id="14" name="Text 7"/>
          <p:cNvSpPr/>
          <p:nvPr/>
        </p:nvSpPr>
        <p:spPr>
          <a:xfrm>
            <a:off x="4429125" y="361950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预测模型验证</a:t>
            </a:r>
            <a:endParaRPr lang="en-US" sz="1200" dirty="0"/>
          </a:p>
        </p:txBody>
      </p:sp>
      <p:sp>
        <p:nvSpPr>
          <p:cNvPr id="15" name="Text 8"/>
          <p:cNvSpPr/>
          <p:nvPr/>
        </p:nvSpPr>
        <p:spPr>
          <a:xfrm>
            <a:off x="4429125" y="3867150"/>
            <a:ext cx="1881187"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白质纤维路径的预测模型比神经活动模型更优，表明结构连接组是情绪识别个体差异的重要生物标志。</a:t>
            </a:r>
            <a:endParaRPr lang="en-US" sz="10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脑-行为关系探索</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t="20395" b="20395"/>
          <a:stretch>
            <a:fillRect/>
          </a:stretch>
        </p:blipFill>
        <p:spPr>
          <a:xfrm>
            <a:off x="571500" y="1647825"/>
            <a:ext cx="2413000" cy="1428750"/>
          </a:xfrm>
          <a:prstGeom prst="rect">
            <a:avLst/>
          </a:prstGeom>
        </p:spPr>
      </p:pic>
      <p:sp>
        <p:nvSpPr>
          <p:cNvPr id="7" name="Text 3"/>
          <p:cNvSpPr/>
          <p:nvPr/>
        </p:nvSpPr>
        <p:spPr>
          <a:xfrm>
            <a:off x="666750" y="3267075"/>
            <a:ext cx="2222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行为预测模型</a:t>
            </a:r>
            <a:endParaRPr lang="en-US" sz="1200" dirty="0"/>
          </a:p>
        </p:txBody>
      </p:sp>
      <p:sp>
        <p:nvSpPr>
          <p:cNvPr id="8" name="Text 4"/>
          <p:cNvSpPr/>
          <p:nvPr/>
        </p:nvSpPr>
        <p:spPr>
          <a:xfrm>
            <a:off x="666750" y="3514725"/>
            <a:ext cx="2222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采用支持向量回归(SVR)算法，构建模型预测个体面部情感识别能力，揭示大脑活动与白质结构对行为的影响。</a:t>
            </a:r>
            <a:endParaRPr lang="en-US" sz="1050" dirty="0"/>
          </a:p>
        </p:txBody>
      </p:sp>
      <p:pic>
        <p:nvPicPr>
          <p:cNvPr id="9" name="Image 2" descr="preencoded.png"/>
          <p:cNvPicPr>
            <a:picLocks noChangeAspect="1"/>
          </p:cNvPicPr>
          <p:nvPr/>
        </p:nvPicPr>
        <p:blipFill>
          <a:blip r:embed="rId3"/>
          <a:srcRect t="20395" b="20395"/>
          <a:stretch>
            <a:fillRect/>
          </a:stretch>
        </p:blipFill>
        <p:spPr>
          <a:xfrm>
            <a:off x="3365500" y="1647825"/>
            <a:ext cx="2413000" cy="1428750"/>
          </a:xfrm>
          <a:prstGeom prst="rect">
            <a:avLst/>
          </a:prstGeom>
        </p:spPr>
      </p:pic>
      <p:sp>
        <p:nvSpPr>
          <p:cNvPr id="10" name="Text 5"/>
          <p:cNvSpPr/>
          <p:nvPr/>
        </p:nvSpPr>
        <p:spPr>
          <a:xfrm>
            <a:off x="3460750" y="3267075"/>
            <a:ext cx="2222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关键特征识别</a:t>
            </a:r>
            <a:endParaRPr lang="en-US" sz="1200" dirty="0"/>
          </a:p>
        </p:txBody>
      </p:sp>
      <p:sp>
        <p:nvSpPr>
          <p:cNvPr id="11" name="Text 6"/>
          <p:cNvSpPr/>
          <p:nvPr/>
        </p:nvSpPr>
        <p:spPr>
          <a:xfrm>
            <a:off x="3460750" y="3514725"/>
            <a:ext cx="2222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通过特征选择，确定了六个脑区和五条白质纤维路径作为预测面部情感识别准确性的最相关特征。</a:t>
            </a:r>
            <a:endParaRPr lang="en-US" sz="1050" dirty="0"/>
          </a:p>
        </p:txBody>
      </p:sp>
      <p:pic>
        <p:nvPicPr>
          <p:cNvPr id="12" name="Image 3" descr="preencoded.png"/>
          <p:cNvPicPr>
            <a:picLocks noChangeAspect="1"/>
          </p:cNvPicPr>
          <p:nvPr/>
        </p:nvPicPr>
        <p:blipFill>
          <a:blip r:embed="rId4"/>
          <a:srcRect t="20395" b="20395"/>
          <a:stretch>
            <a:fillRect/>
          </a:stretch>
        </p:blipFill>
        <p:spPr>
          <a:xfrm>
            <a:off x="6159500" y="1647825"/>
            <a:ext cx="2413000" cy="1428750"/>
          </a:xfrm>
          <a:prstGeom prst="rect">
            <a:avLst/>
          </a:prstGeom>
        </p:spPr>
      </p:pic>
      <p:sp>
        <p:nvSpPr>
          <p:cNvPr id="13" name="Text 7"/>
          <p:cNvSpPr/>
          <p:nvPr/>
        </p:nvSpPr>
        <p:spPr>
          <a:xfrm>
            <a:off x="6254750" y="3267075"/>
            <a:ext cx="2222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特异性验证</a:t>
            </a:r>
            <a:endParaRPr lang="en-US" sz="1200" dirty="0"/>
          </a:p>
        </p:txBody>
      </p:sp>
      <p:sp>
        <p:nvSpPr>
          <p:cNvPr id="14" name="Text 8"/>
          <p:cNvSpPr/>
          <p:nvPr/>
        </p:nvSpPr>
        <p:spPr>
          <a:xfrm>
            <a:off x="6254750" y="3514725"/>
            <a:ext cx="2222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进一步验证这些特征是否仅与面部处理相关，结果显示它们在非面部任务表现预测上无显著效果，证实了其特异性。</a:t>
            </a:r>
            <a:endParaRPr lang="en-US" sz="10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讨论与结论</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06</a:t>
            </a:r>
            <a:endParaRPr lang="en-US" sz="22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连接组特征的意义</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a:stretch>
            <a:fillRect/>
          </a:stretch>
        </p:blipFill>
        <p:spPr>
          <a:xfrm>
            <a:off x="1539875" y="2095500"/>
            <a:ext cx="476250" cy="476250"/>
          </a:xfrm>
          <a:prstGeom prst="rect">
            <a:avLst/>
          </a:prstGeom>
        </p:spPr>
      </p:pic>
      <p:sp>
        <p:nvSpPr>
          <p:cNvPr id="7" name="Text 3"/>
          <p:cNvSpPr/>
          <p:nvPr/>
        </p:nvSpPr>
        <p:spPr>
          <a:xfrm>
            <a:off x="571500" y="268605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核心路径的重要性</a:t>
            </a:r>
            <a:endParaRPr lang="en-US" sz="1200" dirty="0"/>
          </a:p>
        </p:txBody>
      </p:sp>
      <p:sp>
        <p:nvSpPr>
          <p:cNvPr id="8" name="Text 4"/>
          <p:cNvSpPr/>
          <p:nvPr/>
        </p:nvSpPr>
        <p:spPr>
          <a:xfrm>
            <a:off x="571500" y="2933700"/>
            <a:ext cx="24130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研究揭示了面部处理网络中的三个核心路径，它们分别负责静态特征提取、动态信息处理和社会情感加工，强调了结构连接对功能特性的支撑作用。</a:t>
            </a:r>
            <a:endParaRPr lang="en-US" sz="1050" dirty="0"/>
          </a:p>
        </p:txBody>
      </p:sp>
      <p:pic>
        <p:nvPicPr>
          <p:cNvPr id="9" name="Image 2" descr="preencoded.png"/>
          <p:cNvPicPr>
            <a:picLocks noChangeAspect="1"/>
          </p:cNvPicPr>
          <p:nvPr/>
        </p:nvPicPr>
        <p:blipFill>
          <a:blip r:embed="rId3"/>
          <a:srcRect/>
          <a:stretch>
            <a:fillRect/>
          </a:stretch>
        </p:blipFill>
        <p:spPr>
          <a:xfrm>
            <a:off x="4333875" y="2095500"/>
            <a:ext cx="476250" cy="476250"/>
          </a:xfrm>
          <a:prstGeom prst="rect">
            <a:avLst/>
          </a:prstGeom>
        </p:spPr>
      </p:pic>
      <p:sp>
        <p:nvSpPr>
          <p:cNvPr id="10" name="Text 5"/>
          <p:cNvSpPr/>
          <p:nvPr/>
        </p:nvSpPr>
        <p:spPr>
          <a:xfrm>
            <a:off x="3365500" y="268605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短程纤维的主导地位</a:t>
            </a:r>
            <a:endParaRPr lang="en-US" sz="1200" dirty="0"/>
          </a:p>
        </p:txBody>
      </p:sp>
      <p:sp>
        <p:nvSpPr>
          <p:cNvPr id="11" name="Text 6"/>
          <p:cNvSpPr/>
          <p:nvPr/>
        </p:nvSpPr>
        <p:spPr>
          <a:xfrm>
            <a:off x="3365500" y="2933700"/>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发现短程纤维在面部处理网络中扮演关键角色，而非主要依赖长程纤维束，这表明大脑网络的高效性和适应性。</a:t>
            </a:r>
            <a:endParaRPr lang="en-US" sz="1050" dirty="0"/>
          </a:p>
        </p:txBody>
      </p:sp>
      <p:pic>
        <p:nvPicPr>
          <p:cNvPr id="12" name="Image 3" descr="preencoded.png"/>
          <p:cNvPicPr>
            <a:picLocks noChangeAspect="1"/>
          </p:cNvPicPr>
          <p:nvPr/>
        </p:nvPicPr>
        <p:blipFill>
          <a:blip r:embed="rId4"/>
          <a:srcRect/>
          <a:stretch>
            <a:fillRect/>
          </a:stretch>
        </p:blipFill>
        <p:spPr>
          <a:xfrm>
            <a:off x="7127875" y="2095500"/>
            <a:ext cx="476250" cy="476250"/>
          </a:xfrm>
          <a:prstGeom prst="rect">
            <a:avLst/>
          </a:prstGeom>
        </p:spPr>
      </p:pic>
      <p:sp>
        <p:nvSpPr>
          <p:cNvPr id="13" name="Text 7"/>
          <p:cNvSpPr/>
          <p:nvPr/>
        </p:nvSpPr>
        <p:spPr>
          <a:xfrm>
            <a:off x="6159500" y="268605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半球间连接不平衡</a:t>
            </a:r>
            <a:endParaRPr lang="en-US" sz="1200" dirty="0"/>
          </a:p>
        </p:txBody>
      </p:sp>
      <p:sp>
        <p:nvSpPr>
          <p:cNvPr id="14" name="Text 8"/>
          <p:cNvSpPr/>
          <p:nvPr/>
        </p:nvSpPr>
        <p:spPr>
          <a:xfrm>
            <a:off x="6159500" y="2933700"/>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右半球在面部处理中的优势源于其内部连接强度高于跨半球连接，这一发现为理解面部识别的半球特异性提供了新的视角。</a:t>
            </a:r>
            <a:endParaRPr lang="en-US"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2952750" cy="5143500"/>
          </a:xfrm>
          <a:prstGeom prst="rect">
            <a:avLst/>
          </a:prstGeom>
        </p:spPr>
      </p:pic>
      <p:sp>
        <p:nvSpPr>
          <p:cNvPr id="4" name="Text 1"/>
          <p:cNvSpPr/>
          <p:nvPr/>
        </p:nvSpPr>
        <p:spPr>
          <a:xfrm>
            <a:off x="571500" y="3433763"/>
            <a:ext cx="1857375"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content</a:t>
            </a:r>
            <a:endParaRPr lang="en-US" sz="3750" dirty="0"/>
          </a:p>
        </p:txBody>
      </p:sp>
      <p:sp>
        <p:nvSpPr>
          <p:cNvPr id="5" name="Text 2"/>
          <p:cNvSpPr/>
          <p:nvPr/>
        </p:nvSpPr>
        <p:spPr>
          <a:xfrm>
            <a:off x="571500" y="4176713"/>
            <a:ext cx="1809750" cy="400050"/>
          </a:xfrm>
          <a:prstGeom prst="rect">
            <a:avLst/>
          </a:prstGeom>
          <a:noFill/>
        </p:spPr>
        <p:txBody>
          <a:bodyPr vert="horz" wrap="square" lIns="0" tIns="0" rIns="0" bIns="0" rtlCol="0" anchor="ctr"/>
          <a:lstStyle/>
          <a:p>
            <a:pPr marL="0" indent="0" algn="l">
              <a:lnSpc>
                <a:spcPts val="3150"/>
              </a:lnSpc>
              <a:buNone/>
            </a:pPr>
            <a:r>
              <a:rPr lang="en-US" sz="2250" dirty="0">
                <a:solidFill>
                  <a:srgbClr val="000000"/>
                </a:solidFill>
                <a:latin typeface="Microsoft YaHei" pitchFamily="34" charset="0"/>
                <a:ea typeface="Microsoft YaHei" pitchFamily="34" charset="-122"/>
                <a:cs typeface="Microsoft YaHei" pitchFamily="34" charset="-120"/>
              </a:rPr>
              <a:t>目录</a:t>
            </a:r>
            <a:endParaRPr lang="en-US" sz="2250" dirty="0"/>
          </a:p>
        </p:txBody>
      </p:sp>
      <p:sp>
        <p:nvSpPr>
          <p:cNvPr id="6" name="Text 3"/>
          <p:cNvSpPr/>
          <p:nvPr/>
        </p:nvSpPr>
        <p:spPr>
          <a:xfrm>
            <a:off x="3524250" y="6738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01</a:t>
            </a:r>
            <a:endParaRPr lang="en-US" sz="1875" dirty="0"/>
          </a:p>
        </p:txBody>
      </p:sp>
      <p:sp>
        <p:nvSpPr>
          <p:cNvPr id="7" name="Text 4"/>
          <p:cNvSpPr/>
          <p:nvPr/>
        </p:nvSpPr>
        <p:spPr>
          <a:xfrm>
            <a:off x="3990975" y="7453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引言与背景</a:t>
            </a:r>
            <a:endParaRPr lang="en-US" sz="1200" dirty="0"/>
          </a:p>
        </p:txBody>
      </p:sp>
      <p:sp>
        <p:nvSpPr>
          <p:cNvPr id="8" name="Text 5"/>
          <p:cNvSpPr/>
          <p:nvPr/>
        </p:nvSpPr>
        <p:spPr>
          <a:xfrm>
            <a:off x="3990975" y="9929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9" name="Text 6"/>
          <p:cNvSpPr/>
          <p:nvPr/>
        </p:nvSpPr>
        <p:spPr>
          <a:xfrm>
            <a:off x="3524250" y="13025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02</a:t>
            </a:r>
            <a:endParaRPr lang="en-US" sz="1875" dirty="0"/>
          </a:p>
        </p:txBody>
      </p:sp>
      <p:sp>
        <p:nvSpPr>
          <p:cNvPr id="10" name="Text 7"/>
          <p:cNvSpPr/>
          <p:nvPr/>
        </p:nvSpPr>
        <p:spPr>
          <a:xfrm>
            <a:off x="3990975" y="13739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方法与数据</a:t>
            </a:r>
            <a:endParaRPr lang="en-US" sz="1200" dirty="0"/>
          </a:p>
        </p:txBody>
      </p:sp>
      <p:sp>
        <p:nvSpPr>
          <p:cNvPr id="11" name="Text 8"/>
          <p:cNvSpPr/>
          <p:nvPr/>
        </p:nvSpPr>
        <p:spPr>
          <a:xfrm>
            <a:off x="3990975" y="16216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2" name="Text 9"/>
          <p:cNvSpPr/>
          <p:nvPr/>
        </p:nvSpPr>
        <p:spPr>
          <a:xfrm>
            <a:off x="3524250" y="19311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03</a:t>
            </a:r>
            <a:endParaRPr lang="en-US" sz="1875" dirty="0"/>
          </a:p>
        </p:txBody>
      </p:sp>
      <p:sp>
        <p:nvSpPr>
          <p:cNvPr id="13" name="Text 10"/>
          <p:cNvSpPr/>
          <p:nvPr/>
        </p:nvSpPr>
        <p:spPr>
          <a:xfrm>
            <a:off x="3990975" y="20026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结构连接组分析</a:t>
            </a:r>
            <a:endParaRPr lang="en-US" sz="1200" dirty="0"/>
          </a:p>
        </p:txBody>
      </p:sp>
      <p:sp>
        <p:nvSpPr>
          <p:cNvPr id="14" name="Text 11"/>
          <p:cNvSpPr/>
          <p:nvPr/>
        </p:nvSpPr>
        <p:spPr>
          <a:xfrm>
            <a:off x="3990975" y="22502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5" name="Text 12"/>
          <p:cNvSpPr/>
          <p:nvPr/>
        </p:nvSpPr>
        <p:spPr>
          <a:xfrm>
            <a:off x="3524250" y="25598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04</a:t>
            </a:r>
            <a:endParaRPr lang="en-US" sz="1875" dirty="0"/>
          </a:p>
        </p:txBody>
      </p:sp>
      <p:sp>
        <p:nvSpPr>
          <p:cNvPr id="16" name="Text 13"/>
          <p:cNvSpPr/>
          <p:nvPr/>
        </p:nvSpPr>
        <p:spPr>
          <a:xfrm>
            <a:off x="3990975" y="26312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功能连接组特性</a:t>
            </a:r>
            <a:endParaRPr lang="en-US" sz="1200" dirty="0"/>
          </a:p>
        </p:txBody>
      </p:sp>
      <p:sp>
        <p:nvSpPr>
          <p:cNvPr id="17" name="Text 14"/>
          <p:cNvSpPr/>
          <p:nvPr/>
        </p:nvSpPr>
        <p:spPr>
          <a:xfrm>
            <a:off x="3990975" y="28789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8" name="Text 15"/>
          <p:cNvSpPr/>
          <p:nvPr/>
        </p:nvSpPr>
        <p:spPr>
          <a:xfrm>
            <a:off x="3524250" y="31884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05</a:t>
            </a:r>
            <a:endParaRPr lang="en-US" sz="1875" dirty="0"/>
          </a:p>
        </p:txBody>
      </p:sp>
      <p:sp>
        <p:nvSpPr>
          <p:cNvPr id="19" name="Text 16"/>
          <p:cNvSpPr/>
          <p:nvPr/>
        </p:nvSpPr>
        <p:spPr>
          <a:xfrm>
            <a:off x="3990975" y="32599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个体差异与行为关联</a:t>
            </a:r>
            <a:endParaRPr lang="en-US" sz="1200" dirty="0"/>
          </a:p>
        </p:txBody>
      </p:sp>
      <p:sp>
        <p:nvSpPr>
          <p:cNvPr id="20" name="Text 17"/>
          <p:cNvSpPr/>
          <p:nvPr/>
        </p:nvSpPr>
        <p:spPr>
          <a:xfrm>
            <a:off x="3990975" y="35075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21" name="Text 18"/>
          <p:cNvSpPr/>
          <p:nvPr/>
        </p:nvSpPr>
        <p:spPr>
          <a:xfrm>
            <a:off x="3524250" y="38171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06</a:t>
            </a:r>
            <a:endParaRPr lang="en-US" sz="1875" dirty="0"/>
          </a:p>
        </p:txBody>
      </p:sp>
      <p:sp>
        <p:nvSpPr>
          <p:cNvPr id="22" name="Text 19"/>
          <p:cNvSpPr/>
          <p:nvPr/>
        </p:nvSpPr>
        <p:spPr>
          <a:xfrm>
            <a:off x="3990975" y="38885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讨论与结论</a:t>
            </a:r>
            <a:endParaRPr lang="en-US" sz="1200" dirty="0"/>
          </a:p>
        </p:txBody>
      </p:sp>
      <p:sp>
        <p:nvSpPr>
          <p:cNvPr id="23" name="Text 20"/>
          <p:cNvSpPr/>
          <p:nvPr/>
        </p:nvSpPr>
        <p:spPr>
          <a:xfrm>
            <a:off x="3990975" y="41362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未来研究方向</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t="8333" b="8333"/>
          <a:stretch>
            <a:fillRect/>
          </a:stretch>
        </p:blipFill>
        <p:spPr>
          <a:xfrm>
            <a:off x="571500" y="1647825"/>
            <a:ext cx="1714500" cy="1428750"/>
          </a:xfrm>
          <a:prstGeom prst="rect">
            <a:avLst/>
          </a:prstGeom>
        </p:spPr>
      </p:pic>
      <p:sp>
        <p:nvSpPr>
          <p:cNvPr id="7" name="Text 3"/>
          <p:cNvSpPr/>
          <p:nvPr/>
        </p:nvSpPr>
        <p:spPr>
          <a:xfrm>
            <a:off x="666750" y="326707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方法创新</a:t>
            </a:r>
            <a:endParaRPr lang="en-US" sz="1200" dirty="0"/>
          </a:p>
        </p:txBody>
      </p:sp>
      <p:sp>
        <p:nvSpPr>
          <p:cNvPr id="8" name="Text 4"/>
          <p:cNvSpPr/>
          <p:nvPr/>
        </p:nvSpPr>
        <p:spPr>
          <a:xfrm>
            <a:off x="666750" y="3514725"/>
            <a:ext cx="15240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需开发更精确的成像技术和分析算法，减少假阳性，提高对复杂脑网络的理解。</a:t>
            </a:r>
            <a:endParaRPr lang="en-US" sz="1050" dirty="0"/>
          </a:p>
        </p:txBody>
      </p:sp>
      <p:pic>
        <p:nvPicPr>
          <p:cNvPr id="9" name="Image 2" descr="preencoded.png"/>
          <p:cNvPicPr>
            <a:picLocks noChangeAspect="1"/>
          </p:cNvPicPr>
          <p:nvPr/>
        </p:nvPicPr>
        <p:blipFill>
          <a:blip r:embed="rId3"/>
          <a:srcRect t="8333" b="8333"/>
          <a:stretch>
            <a:fillRect/>
          </a:stretch>
        </p:blipFill>
        <p:spPr>
          <a:xfrm>
            <a:off x="2667000" y="1647825"/>
            <a:ext cx="1714500" cy="1428750"/>
          </a:xfrm>
          <a:prstGeom prst="rect">
            <a:avLst/>
          </a:prstGeom>
        </p:spPr>
      </p:pic>
      <p:sp>
        <p:nvSpPr>
          <p:cNvPr id="10" name="Text 5"/>
          <p:cNvSpPr/>
          <p:nvPr/>
        </p:nvSpPr>
        <p:spPr>
          <a:xfrm>
            <a:off x="2762250" y="326707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跨领域整合</a:t>
            </a:r>
            <a:endParaRPr lang="en-US" sz="1200" dirty="0"/>
          </a:p>
        </p:txBody>
      </p:sp>
      <p:sp>
        <p:nvSpPr>
          <p:cNvPr id="11" name="Text 6"/>
          <p:cNvSpPr/>
          <p:nvPr/>
        </p:nvSpPr>
        <p:spPr>
          <a:xfrm>
            <a:off x="2762250" y="3514725"/>
            <a:ext cx="1524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结合神经科学、心理学和社会科学，深入探究社会认知的神经基础。</a:t>
            </a:r>
            <a:endParaRPr lang="en-US" sz="1050" dirty="0"/>
          </a:p>
        </p:txBody>
      </p:sp>
      <p:pic>
        <p:nvPicPr>
          <p:cNvPr id="12" name="Image 3" descr="preencoded.png"/>
          <p:cNvPicPr>
            <a:picLocks noChangeAspect="1"/>
          </p:cNvPicPr>
          <p:nvPr/>
        </p:nvPicPr>
        <p:blipFill>
          <a:blip r:embed="rId4"/>
          <a:srcRect t="8333" b="8333"/>
          <a:stretch>
            <a:fillRect/>
          </a:stretch>
        </p:blipFill>
        <p:spPr>
          <a:xfrm>
            <a:off x="4762500" y="1647825"/>
            <a:ext cx="1714500" cy="1428750"/>
          </a:xfrm>
          <a:prstGeom prst="rect">
            <a:avLst/>
          </a:prstGeom>
        </p:spPr>
      </p:pic>
      <p:sp>
        <p:nvSpPr>
          <p:cNvPr id="13" name="Text 7"/>
          <p:cNvSpPr/>
          <p:nvPr/>
        </p:nvSpPr>
        <p:spPr>
          <a:xfrm>
            <a:off x="4857750" y="326707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个体差异探索</a:t>
            </a:r>
            <a:endParaRPr lang="en-US" sz="1200" dirty="0"/>
          </a:p>
        </p:txBody>
      </p:sp>
      <p:sp>
        <p:nvSpPr>
          <p:cNvPr id="14" name="Text 8"/>
          <p:cNvSpPr/>
          <p:nvPr/>
        </p:nvSpPr>
        <p:spPr>
          <a:xfrm>
            <a:off x="4857750" y="3514725"/>
            <a:ext cx="1524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进一步研究个体差异如何影响面部处理技能，以及这些差异的生物学机制。</a:t>
            </a:r>
            <a:endParaRPr lang="en-US" sz="1050" dirty="0"/>
          </a:p>
        </p:txBody>
      </p:sp>
      <p:pic>
        <p:nvPicPr>
          <p:cNvPr id="15" name="Image 4" descr="preencoded.png"/>
          <p:cNvPicPr>
            <a:picLocks noChangeAspect="1"/>
          </p:cNvPicPr>
          <p:nvPr/>
        </p:nvPicPr>
        <p:blipFill>
          <a:blip r:embed="rId5"/>
          <a:srcRect t="8333" b="8333"/>
          <a:stretch>
            <a:fillRect/>
          </a:stretch>
        </p:blipFill>
        <p:spPr>
          <a:xfrm>
            <a:off x="6858000" y="1647825"/>
            <a:ext cx="1714500" cy="1428750"/>
          </a:xfrm>
          <a:prstGeom prst="rect">
            <a:avLst/>
          </a:prstGeom>
        </p:spPr>
      </p:pic>
      <p:sp>
        <p:nvSpPr>
          <p:cNvPr id="16" name="Text 9"/>
          <p:cNvSpPr/>
          <p:nvPr/>
        </p:nvSpPr>
        <p:spPr>
          <a:xfrm>
            <a:off x="6953250" y="326707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临床应用拓展</a:t>
            </a:r>
            <a:endParaRPr lang="en-US" sz="1200" dirty="0"/>
          </a:p>
        </p:txBody>
      </p:sp>
      <p:sp>
        <p:nvSpPr>
          <p:cNvPr id="17" name="Text 10"/>
          <p:cNvSpPr/>
          <p:nvPr/>
        </p:nvSpPr>
        <p:spPr>
          <a:xfrm>
            <a:off x="6953250" y="3514725"/>
            <a:ext cx="1524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利用研究成果，开发针对面部识别障碍的诊断工具和干预策略。</a:t>
            </a:r>
            <a:endParaRPr lang="en-US" sz="10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THANKS</a:t>
            </a:r>
            <a:endParaRPr lang="en-US" sz="3750" dirty="0"/>
          </a:p>
        </p:txBody>
      </p:sp>
      <p:sp>
        <p:nvSpPr>
          <p:cNvPr id="4" name="Shape 1"/>
          <p:cNvSpPr/>
          <p:nvPr/>
        </p:nvSpPr>
        <p:spPr>
          <a:xfrm>
            <a:off x="571500" y="3014663"/>
            <a:ext cx="604838" cy="114300"/>
          </a:xfrm>
          <a:prstGeom prst="rect">
            <a:avLst/>
          </a:prstGeom>
          <a:solidFill>
            <a:srgbClr val="000000"/>
          </a:solidFill>
        </p:spPr>
      </p:sp>
      <p:sp>
        <p:nvSpPr>
          <p:cNvPr id="5" name="Text 2"/>
          <p:cNvSpPr/>
          <p:nvPr/>
        </p:nvSpPr>
        <p:spPr>
          <a:xfrm>
            <a:off x="571500" y="3462337"/>
            <a:ext cx="8001000" cy="190500"/>
          </a:xfrm>
          <a:prstGeom prst="rect">
            <a:avLst/>
          </a:prstGeom>
          <a:noFill/>
        </p:spPr>
        <p:txBody>
          <a:bodyPr vert="horz" wrap="square" lIns="0" tIns="0" rIns="0" bIns="0" rtlCol="0" anchor="ctr"/>
          <a:lstStyle/>
          <a:p>
            <a:pPr marL="0" indent="0" algn="l">
              <a:lnSpc>
                <a:spcPts val="1500"/>
              </a:lnSpc>
              <a:buNone/>
            </a:pPr>
            <a:r>
              <a:rPr lang="en-US" sz="1200" dirty="0">
                <a:solidFill>
                  <a:srgbClr val="000000"/>
                </a:solidFill>
                <a:latin typeface="Microsoft YaHei" pitchFamily="34" charset="0"/>
                <a:ea typeface="Microsoft YaHei" pitchFamily="34" charset="-122"/>
                <a:cs typeface="Microsoft YaHei" pitchFamily="34" charset="-120"/>
              </a:rPr>
              <a:t>PPT内容由通义AI生成，访问tongyi.ai智能生成更多PPT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引言与背景</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01</a:t>
            </a:r>
            <a:endParaRPr lang="en-US" sz="2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面部识别的重要性</a:t>
            </a:r>
            <a:endParaRPr lang="en-US" sz="2250" dirty="0"/>
          </a:p>
        </p:txBody>
      </p:sp>
      <p:sp>
        <p:nvSpPr>
          <p:cNvPr id="6" name="Text 2"/>
          <p:cNvSpPr/>
          <p:nvPr/>
        </p:nvSpPr>
        <p:spPr>
          <a:xfrm>
            <a:off x="571500"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7" name="Text 3"/>
          <p:cNvSpPr/>
          <p:nvPr/>
        </p:nvSpPr>
        <p:spPr>
          <a:xfrm>
            <a:off x="571500" y="952500"/>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01</a:t>
            </a:r>
            <a:endParaRPr lang="en-US" sz="1200" dirty="0"/>
          </a:p>
        </p:txBody>
      </p:sp>
      <p:sp>
        <p:nvSpPr>
          <p:cNvPr id="8" name="Text 4"/>
          <p:cNvSpPr/>
          <p:nvPr/>
        </p:nvSpPr>
        <p:spPr>
          <a:xfrm>
            <a:off x="571500" y="1281113"/>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社交互动基石</a:t>
            </a:r>
            <a:endParaRPr lang="en-US" sz="1200" dirty="0"/>
          </a:p>
        </p:txBody>
      </p:sp>
      <p:sp>
        <p:nvSpPr>
          <p:cNvPr id="9" name="Text 5"/>
          <p:cNvSpPr/>
          <p:nvPr/>
        </p:nvSpPr>
        <p:spPr>
          <a:xfrm>
            <a:off x="571500" y="1528763"/>
            <a:ext cx="1881187"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面部识别是人类社交互动的基础，使我们能够区分熟人与陌生人，理解情感状态，建立信任关系。</a:t>
            </a:r>
            <a:endParaRPr lang="en-US" sz="1050" dirty="0"/>
          </a:p>
        </p:txBody>
      </p:sp>
      <p:sp>
        <p:nvSpPr>
          <p:cNvPr id="10" name="Text 6"/>
          <p:cNvSpPr/>
          <p:nvPr/>
        </p:nvSpPr>
        <p:spPr>
          <a:xfrm>
            <a:off x="2833688" y="952500"/>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02</a:t>
            </a:r>
            <a:endParaRPr lang="en-US" sz="1200" dirty="0"/>
          </a:p>
        </p:txBody>
      </p:sp>
      <p:sp>
        <p:nvSpPr>
          <p:cNvPr id="11" name="Text 7"/>
          <p:cNvSpPr/>
          <p:nvPr/>
        </p:nvSpPr>
        <p:spPr>
          <a:xfrm>
            <a:off x="2833688" y="1281113"/>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进化优势</a:t>
            </a:r>
            <a:endParaRPr lang="en-US" sz="1200" dirty="0"/>
          </a:p>
        </p:txBody>
      </p:sp>
      <p:sp>
        <p:nvSpPr>
          <p:cNvPr id="12" name="Text 8"/>
          <p:cNvSpPr/>
          <p:nvPr/>
        </p:nvSpPr>
        <p:spPr>
          <a:xfrm>
            <a:off x="2833688" y="1528763"/>
            <a:ext cx="1881187"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面部识别能力的进化，有助于我们的祖先在复杂的社会环境中生存，通过识别敌友来提高生存率。</a:t>
            </a:r>
            <a:endParaRPr lang="en-US" sz="1050" dirty="0"/>
          </a:p>
        </p:txBody>
      </p:sp>
      <p:sp>
        <p:nvSpPr>
          <p:cNvPr id="13" name="Text 9"/>
          <p:cNvSpPr/>
          <p:nvPr/>
        </p:nvSpPr>
        <p:spPr>
          <a:xfrm>
            <a:off x="571500" y="2557463"/>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03</a:t>
            </a:r>
            <a:endParaRPr lang="en-US" sz="1200" dirty="0"/>
          </a:p>
        </p:txBody>
      </p:sp>
      <p:sp>
        <p:nvSpPr>
          <p:cNvPr id="14" name="Text 10"/>
          <p:cNvSpPr/>
          <p:nvPr/>
        </p:nvSpPr>
        <p:spPr>
          <a:xfrm>
            <a:off x="571500" y="2886075"/>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认知发展关键</a:t>
            </a:r>
            <a:endParaRPr lang="en-US" sz="1200" dirty="0"/>
          </a:p>
        </p:txBody>
      </p:sp>
      <p:sp>
        <p:nvSpPr>
          <p:cNvPr id="15" name="Text 11"/>
          <p:cNvSpPr/>
          <p:nvPr/>
        </p:nvSpPr>
        <p:spPr>
          <a:xfrm>
            <a:off x="571500" y="3133725"/>
            <a:ext cx="1881187"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儿童早期的面部识别技能发展，对其社会认知和情感理解至关重要，影响着人际交往和同理心的发展。</a:t>
            </a:r>
            <a:endParaRPr lang="en-US" sz="1050" dirty="0"/>
          </a:p>
        </p:txBody>
      </p:sp>
      <p:sp>
        <p:nvSpPr>
          <p:cNvPr id="16" name="Text 12"/>
          <p:cNvSpPr/>
          <p:nvPr/>
        </p:nvSpPr>
        <p:spPr>
          <a:xfrm>
            <a:off x="2833688" y="2557463"/>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04</a:t>
            </a:r>
            <a:endParaRPr lang="en-US" sz="1200" dirty="0"/>
          </a:p>
        </p:txBody>
      </p:sp>
      <p:sp>
        <p:nvSpPr>
          <p:cNvPr id="17" name="Text 13"/>
          <p:cNvSpPr/>
          <p:nvPr/>
        </p:nvSpPr>
        <p:spPr>
          <a:xfrm>
            <a:off x="2833688" y="2886075"/>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跨文化普遍性</a:t>
            </a:r>
            <a:endParaRPr lang="en-US" sz="1200" dirty="0"/>
          </a:p>
        </p:txBody>
      </p:sp>
      <p:sp>
        <p:nvSpPr>
          <p:cNvPr id="18" name="Text 14"/>
          <p:cNvSpPr/>
          <p:nvPr/>
        </p:nvSpPr>
        <p:spPr>
          <a:xfrm>
            <a:off x="2833688" y="3133725"/>
            <a:ext cx="1881187"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面部识别不仅在生物学上根植于人类，而且在不同文化中都表现出相似的基本模式，体现了其普遍性和核心地位。</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现有理论框架</a:t>
            </a:r>
            <a:endParaRPr lang="en-US" sz="2250" dirty="0"/>
          </a:p>
        </p:txBody>
      </p:sp>
      <p:sp>
        <p:nvSpPr>
          <p:cNvPr id="6" name="Text 2"/>
          <p:cNvSpPr/>
          <p:nvPr/>
        </p:nvSpPr>
        <p:spPr>
          <a:xfrm>
            <a:off x="571500"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3"/>
          <a:srcRect/>
          <a:stretch>
            <a:fillRect/>
          </a:stretch>
        </p:blipFill>
        <p:spPr>
          <a:xfrm>
            <a:off x="1273969" y="952500"/>
            <a:ext cx="476250" cy="476250"/>
          </a:xfrm>
          <a:prstGeom prst="rect">
            <a:avLst/>
          </a:prstGeom>
        </p:spPr>
      </p:pic>
      <p:sp>
        <p:nvSpPr>
          <p:cNvPr id="8" name="Text 3"/>
          <p:cNvSpPr/>
          <p:nvPr/>
        </p:nvSpPr>
        <p:spPr>
          <a:xfrm>
            <a:off x="571500" y="154305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经典模型</a:t>
            </a:r>
            <a:endParaRPr lang="en-US" sz="1200" dirty="0"/>
          </a:p>
        </p:txBody>
      </p:sp>
      <p:sp>
        <p:nvSpPr>
          <p:cNvPr id="9" name="Text 4"/>
          <p:cNvSpPr/>
          <p:nvPr/>
        </p:nvSpPr>
        <p:spPr>
          <a:xfrm>
            <a:off x="571500" y="1790700"/>
            <a:ext cx="1881187"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Haxby模型提出序列层级结构，强调OFA、FFA和STS的核心角色，信息从后向前流动。</a:t>
            </a:r>
            <a:endParaRPr lang="en-US" sz="1050" dirty="0"/>
          </a:p>
        </p:txBody>
      </p:sp>
      <p:pic>
        <p:nvPicPr>
          <p:cNvPr id="10" name="Image 3" descr="preencoded.png"/>
          <p:cNvPicPr>
            <a:picLocks noChangeAspect="1"/>
          </p:cNvPicPr>
          <p:nvPr/>
        </p:nvPicPr>
        <p:blipFill>
          <a:blip r:embed="rId4"/>
          <a:srcRect/>
          <a:stretch>
            <a:fillRect/>
          </a:stretch>
        </p:blipFill>
        <p:spPr>
          <a:xfrm>
            <a:off x="3536156" y="952500"/>
            <a:ext cx="476250" cy="476250"/>
          </a:xfrm>
          <a:prstGeom prst="rect">
            <a:avLst/>
          </a:prstGeom>
        </p:spPr>
      </p:pic>
      <p:sp>
        <p:nvSpPr>
          <p:cNvPr id="11" name="Text 5"/>
          <p:cNvSpPr/>
          <p:nvPr/>
        </p:nvSpPr>
        <p:spPr>
          <a:xfrm>
            <a:off x="2833688" y="154305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双流假设</a:t>
            </a:r>
            <a:endParaRPr lang="en-US" sz="1200" dirty="0"/>
          </a:p>
        </p:txBody>
      </p:sp>
      <p:sp>
        <p:nvSpPr>
          <p:cNvPr id="12" name="Text 6"/>
          <p:cNvSpPr/>
          <p:nvPr/>
        </p:nvSpPr>
        <p:spPr>
          <a:xfrm>
            <a:off x="2833688" y="1790700"/>
            <a:ext cx="1881187"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近期研究修正为双流假设，包含身份加工的腹侧通路和动态信息处理的背侧通路。</a:t>
            </a:r>
            <a:endParaRPr lang="en-US" sz="1050" dirty="0"/>
          </a:p>
        </p:txBody>
      </p:sp>
      <p:pic>
        <p:nvPicPr>
          <p:cNvPr id="13" name="Image 4" descr="preencoded.png"/>
          <p:cNvPicPr>
            <a:picLocks noChangeAspect="1"/>
          </p:cNvPicPr>
          <p:nvPr/>
        </p:nvPicPr>
        <p:blipFill>
          <a:blip r:embed="rId5"/>
          <a:srcRect/>
          <a:stretch>
            <a:fillRect/>
          </a:stretch>
        </p:blipFill>
        <p:spPr>
          <a:xfrm>
            <a:off x="1273969" y="2609850"/>
            <a:ext cx="476250" cy="476250"/>
          </a:xfrm>
          <a:prstGeom prst="rect">
            <a:avLst/>
          </a:prstGeom>
        </p:spPr>
      </p:pic>
      <p:sp>
        <p:nvSpPr>
          <p:cNvPr id="14" name="Text 7"/>
          <p:cNvSpPr/>
          <p:nvPr/>
        </p:nvSpPr>
        <p:spPr>
          <a:xfrm>
            <a:off x="571500" y="320040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递归模型</a:t>
            </a:r>
            <a:endParaRPr lang="en-US" sz="1200" dirty="0"/>
          </a:p>
        </p:txBody>
      </p:sp>
      <p:sp>
        <p:nvSpPr>
          <p:cNvPr id="15" name="Text 8"/>
          <p:cNvSpPr/>
          <p:nvPr/>
        </p:nvSpPr>
        <p:spPr>
          <a:xfrm>
            <a:off x="571500" y="3448050"/>
            <a:ext cx="1881187"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更近一步，研究指出系统可能具有递归特性，允许信息在不同区域间双向流动，超越简单序列。</a:t>
            </a:r>
            <a:endParaRPr lang="en-US" sz="1050" dirty="0"/>
          </a:p>
        </p:txBody>
      </p:sp>
      <p:pic>
        <p:nvPicPr>
          <p:cNvPr id="16" name="Image 5" descr="preencoded.png"/>
          <p:cNvPicPr>
            <a:picLocks noChangeAspect="1"/>
          </p:cNvPicPr>
          <p:nvPr/>
        </p:nvPicPr>
        <p:blipFill>
          <a:blip r:embed="rId6"/>
          <a:srcRect/>
          <a:stretch>
            <a:fillRect/>
          </a:stretch>
        </p:blipFill>
        <p:spPr>
          <a:xfrm>
            <a:off x="3536156" y="2609850"/>
            <a:ext cx="476250" cy="476250"/>
          </a:xfrm>
          <a:prstGeom prst="rect">
            <a:avLst/>
          </a:prstGeom>
        </p:spPr>
      </p:pic>
      <p:sp>
        <p:nvSpPr>
          <p:cNvPr id="17" name="Text 9"/>
          <p:cNvSpPr/>
          <p:nvPr/>
        </p:nvSpPr>
        <p:spPr>
          <a:xfrm>
            <a:off x="2833688" y="320040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社会情感加工</a:t>
            </a:r>
            <a:endParaRPr lang="en-US" sz="1200" dirty="0"/>
          </a:p>
        </p:txBody>
      </p:sp>
      <p:sp>
        <p:nvSpPr>
          <p:cNvPr id="18" name="Text 10"/>
          <p:cNvSpPr/>
          <p:nvPr/>
        </p:nvSpPr>
        <p:spPr>
          <a:xfrm>
            <a:off x="2833688" y="3448050"/>
            <a:ext cx="1881187"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扩展模型纳入更多区域，如前颞叶、眶额皮层等，关注面孔的社会、情感及记忆属性。</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方法与数据</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02</a:t>
            </a:r>
            <a:endParaRPr lang="en-US" sz="2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多模态神经影像技术</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334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扩散加权成像</a:t>
            </a:r>
            <a:endParaRPr lang="en-US" sz="1200" dirty="0"/>
          </a:p>
        </p:txBody>
      </p:sp>
      <p:sp>
        <p:nvSpPr>
          <p:cNvPr id="7" name="Shape 4"/>
          <p:cNvSpPr/>
          <p:nvPr/>
        </p:nvSpPr>
        <p:spPr>
          <a:xfrm>
            <a:off x="533400" y="2495550"/>
            <a:ext cx="8001000" cy="19050"/>
          </a:xfrm>
          <a:prstGeom prst="rect">
            <a:avLst/>
          </a:prstGeom>
          <a:solidFill>
            <a:srgbClr val="323DA4"/>
          </a:solidFill>
        </p:spPr>
      </p:sp>
      <p:sp>
        <p:nvSpPr>
          <p:cNvPr id="8" name="Shape 5"/>
          <p:cNvSpPr/>
          <p:nvPr/>
        </p:nvSpPr>
        <p:spPr>
          <a:xfrm>
            <a:off x="1647031" y="2457450"/>
            <a:ext cx="109538" cy="109538"/>
          </a:xfrm>
          <a:prstGeom prst="roundRect">
            <a:avLst>
              <a:gd name="adj" fmla="val 50000"/>
            </a:avLst>
          </a:prstGeom>
          <a:solidFill>
            <a:srgbClr val="323DA4"/>
          </a:solidFill>
        </p:spPr>
      </p:sp>
      <p:sp>
        <p:nvSpPr>
          <p:cNvPr id="9" name="Text 6"/>
          <p:cNvSpPr/>
          <p:nvPr/>
        </p:nvSpPr>
        <p:spPr>
          <a:xfrm>
            <a:off x="533400" y="2719388"/>
            <a:ext cx="23368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采用扩散加权成像(DWI)技术，通过追踪水分子在大脑中的扩散路径，构建白质纤维束的三维图像，揭示大脑结构连接性。</a:t>
            </a:r>
            <a:endParaRPr lang="en-US" sz="1050" dirty="0"/>
          </a:p>
        </p:txBody>
      </p:sp>
      <p:sp>
        <p:nvSpPr>
          <p:cNvPr id="10" name="Text 7"/>
          <p:cNvSpPr/>
          <p:nvPr/>
        </p:nvSpPr>
        <p:spPr>
          <a:xfrm>
            <a:off x="32512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功能磁共振成像</a:t>
            </a:r>
            <a:endParaRPr lang="en-US" sz="1200" dirty="0"/>
          </a:p>
        </p:txBody>
      </p:sp>
      <p:sp>
        <p:nvSpPr>
          <p:cNvPr id="11" name="Shape 8"/>
          <p:cNvSpPr/>
          <p:nvPr/>
        </p:nvSpPr>
        <p:spPr>
          <a:xfrm>
            <a:off x="4364831" y="2457450"/>
            <a:ext cx="109538" cy="109538"/>
          </a:xfrm>
          <a:prstGeom prst="roundRect">
            <a:avLst>
              <a:gd name="adj" fmla="val 50000"/>
            </a:avLst>
          </a:prstGeom>
          <a:solidFill>
            <a:srgbClr val="323DA4"/>
          </a:solidFill>
        </p:spPr>
      </p:sp>
      <p:sp>
        <p:nvSpPr>
          <p:cNvPr id="12" name="Text 9"/>
          <p:cNvSpPr/>
          <p:nvPr/>
        </p:nvSpPr>
        <p:spPr>
          <a:xfrm>
            <a:off x="3251200" y="2719388"/>
            <a:ext cx="23368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结合静息态(fMRI)与任务态tfMRI，捕捉大脑在不同认知状态下的血氧水平依赖信号变化，反映神经活动的功能连接性。</a:t>
            </a:r>
            <a:endParaRPr lang="en-US" sz="1050" dirty="0"/>
          </a:p>
        </p:txBody>
      </p:sp>
      <p:sp>
        <p:nvSpPr>
          <p:cNvPr id="13" name="Text 10"/>
          <p:cNvSpPr/>
          <p:nvPr/>
        </p:nvSpPr>
        <p:spPr>
          <a:xfrm>
            <a:off x="59690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综合分析策略</a:t>
            </a:r>
            <a:endParaRPr lang="en-US" sz="1200" dirty="0"/>
          </a:p>
        </p:txBody>
      </p:sp>
      <p:sp>
        <p:nvSpPr>
          <p:cNvPr id="14" name="Shape 11"/>
          <p:cNvSpPr/>
          <p:nvPr/>
        </p:nvSpPr>
        <p:spPr>
          <a:xfrm rot="5400000">
            <a:off x="8524875" y="2452688"/>
            <a:ext cx="119063" cy="104775"/>
          </a:xfrm>
          <a:prstGeom prst="triangle">
            <a:avLst/>
          </a:prstGeom>
          <a:solidFill>
            <a:srgbClr val="323DA4"/>
          </a:solidFill>
        </p:spPr>
      </p:sp>
      <p:sp>
        <p:nvSpPr>
          <p:cNvPr id="15" name="Shape 12"/>
          <p:cNvSpPr/>
          <p:nvPr/>
        </p:nvSpPr>
        <p:spPr>
          <a:xfrm>
            <a:off x="7082631" y="2457450"/>
            <a:ext cx="109538" cy="109538"/>
          </a:xfrm>
          <a:prstGeom prst="roundRect">
            <a:avLst>
              <a:gd name="adj" fmla="val 50000"/>
            </a:avLst>
          </a:prstGeom>
          <a:solidFill>
            <a:srgbClr val="323DA4"/>
          </a:solidFill>
        </p:spPr>
      </p:sp>
      <p:sp>
        <p:nvSpPr>
          <p:cNvPr id="16" name="Text 13"/>
          <p:cNvSpPr/>
          <p:nvPr/>
        </p:nvSpPr>
        <p:spPr>
          <a:xfrm>
            <a:off x="5969000" y="2719388"/>
            <a:ext cx="23368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整合DWI与fMRI数据，运用概率性纤维追踪、功能连接分析及有效连接建模，全面解析面部处理网络的结构与功能特性。</a:t>
            </a:r>
            <a:endParaRPr lang="en-US"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数据分析流程</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71500" y="2095500"/>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多模态数据整合</a:t>
            </a:r>
            <a:endParaRPr lang="en-US" sz="1200" dirty="0"/>
          </a:p>
        </p:txBody>
      </p:sp>
      <p:sp>
        <p:nvSpPr>
          <p:cNvPr id="7" name="Text 4"/>
          <p:cNvSpPr/>
          <p:nvPr/>
        </p:nvSpPr>
        <p:spPr>
          <a:xfrm>
            <a:off x="571500" y="2343150"/>
            <a:ext cx="2413000"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结合结构MRI、功能MRI和扩散加权成像数据，采用先进的图像处理技术和软件工具，如FSL、SPM等，进行数据预处理和分析。</a:t>
            </a:r>
            <a:endParaRPr lang="en-US" sz="1050" dirty="0"/>
          </a:p>
        </p:txBody>
      </p:sp>
      <p:sp>
        <p:nvSpPr>
          <p:cNvPr id="8" name="Text 5"/>
          <p:cNvSpPr/>
          <p:nvPr/>
        </p:nvSpPr>
        <p:spPr>
          <a:xfrm>
            <a:off x="3365500" y="2095500"/>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连接组构建</a:t>
            </a:r>
            <a:endParaRPr lang="en-US" sz="1200" dirty="0"/>
          </a:p>
        </p:txBody>
      </p:sp>
      <p:sp>
        <p:nvSpPr>
          <p:cNvPr id="9" name="Text 6"/>
          <p:cNvSpPr/>
          <p:nvPr/>
        </p:nvSpPr>
        <p:spPr>
          <a:xfrm>
            <a:off x="3365500" y="2343150"/>
            <a:ext cx="2413000"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利用概率性纤维追踪算法，构建个体层面的白质纤维连接图谱，并通过群体平均化得到整体的结构连接组。</a:t>
            </a:r>
            <a:endParaRPr lang="en-US" sz="1050" dirty="0"/>
          </a:p>
        </p:txBody>
      </p:sp>
      <p:sp>
        <p:nvSpPr>
          <p:cNvPr id="10" name="Text 7"/>
          <p:cNvSpPr/>
          <p:nvPr/>
        </p:nvSpPr>
        <p:spPr>
          <a:xfrm>
            <a:off x="6159500" y="2095500"/>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功能连接分析</a:t>
            </a:r>
            <a:endParaRPr lang="en-US" sz="1200" dirty="0"/>
          </a:p>
        </p:txBody>
      </p:sp>
      <p:sp>
        <p:nvSpPr>
          <p:cNvPr id="11" name="Text 8"/>
          <p:cNvSpPr/>
          <p:nvPr/>
        </p:nvSpPr>
        <p:spPr>
          <a:xfrm>
            <a:off x="6159500" y="2343150"/>
            <a:ext cx="2413000" cy="10477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基于静息态和任务态fMRI数据，计算区域间的功能连接强度，包括静息态功能连接(rsFC)和任务态功能连接(taskFC)，以及有效连接性(EC)分析，揭示大脑网络的动态特性。</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结构连接组分析</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03</a:t>
            </a:r>
            <a:endParaRPr lang="en-US" sz="22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2778</Words>
  <Application>WPS Presentation</Application>
  <PresentationFormat>On-screen Show (16:9)</PresentationFormat>
  <Paragraphs>266</Paragraphs>
  <Slides>21</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DejaVu Sans</vt:lpstr>
      <vt:lpstr>Microsoft YaHei</vt:lpstr>
      <vt:lpstr>Droid Sans Fallback</vt:lpstr>
      <vt:lpstr>Microsoft YaHei</vt:lpstr>
      <vt:lpstr>Microsoft YaHei</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shenc</cp:lastModifiedBy>
  <cp:revision>2</cp:revision>
  <dcterms:created xsi:type="dcterms:W3CDTF">2024-11-05T10:20:33Z</dcterms:created>
  <dcterms:modified xsi:type="dcterms:W3CDTF">2024-11-05T10:20:33Z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