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3.jpe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1.xml"/><Relationship Id="rId5" Type="http://schemas.openxmlformats.org/officeDocument/2006/relationships/image" Target="../media/image21.jpeg"/><Relationship Id="rId4" Type="http://schemas.openxmlformats.org/officeDocument/2006/relationships/image" Target="../media/image20.jpeg"/><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22.jpeg"/><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1500188"/>
            <a:ext cx="80010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情境与面部表情在情绪推断中的作用</a:t>
            </a:r>
            <a:endParaRPr lang="en-US" sz="3750" dirty="0"/>
          </a:p>
        </p:txBody>
      </p:sp>
      <p:sp>
        <p:nvSpPr>
          <p:cNvPr id="4" name="Text 1"/>
          <p:cNvSpPr/>
          <p:nvPr/>
        </p:nvSpPr>
        <p:spPr>
          <a:xfrm>
            <a:off x="571500" y="2243138"/>
            <a:ext cx="8001000" cy="400050"/>
          </a:xfrm>
          <a:prstGeom prst="rect">
            <a:avLst/>
          </a:prstGeom>
          <a:noFill/>
        </p:spPr>
        <p:txBody>
          <a:bodyPr vert="horz" wrap="square" lIns="0" tIns="0" rIns="0" bIns="0" rtlCol="0" anchor="ctr"/>
          <a:lstStyle/>
          <a:p>
            <a:pPr marL="0" indent="0" algn="l">
              <a:lnSpc>
                <a:spcPts val="3150"/>
              </a:lnSpc>
              <a:buNone/>
            </a:pPr>
            <a:endParaRPr lang="en-US" sz="2250" dirty="0"/>
          </a:p>
        </p:txBody>
      </p:sp>
      <p:sp>
        <p:nvSpPr>
          <p:cNvPr id="5" name="Shape 2"/>
          <p:cNvSpPr/>
          <p:nvPr/>
        </p:nvSpPr>
        <p:spPr>
          <a:xfrm>
            <a:off x="571500" y="2976563"/>
            <a:ext cx="604838" cy="114300"/>
          </a:xfrm>
          <a:prstGeom prst="rect">
            <a:avLst/>
          </a:prstGeom>
          <a:solidFill>
            <a:srgbClr val="000000"/>
          </a:solidFill>
        </p:spPr>
      </p:sp>
      <p:sp>
        <p:nvSpPr>
          <p:cNvPr id="6" name="Text 3"/>
          <p:cNvSpPr/>
          <p:nvPr/>
        </p:nvSpPr>
        <p:spPr>
          <a:xfrm>
            <a:off x="571500" y="3424238"/>
            <a:ext cx="8001000" cy="219075"/>
          </a:xfrm>
          <a:prstGeom prst="rect">
            <a:avLst/>
          </a:prstGeom>
          <a:noFill/>
        </p:spPr>
        <p:txBody>
          <a:bodyPr vert="horz" wrap="square" lIns="0" tIns="0" rIns="0" bIns="0" rtlCol="0" anchor="ctr"/>
          <a:lstStyle/>
          <a:p>
            <a:pPr marL="0" indent="0" algn="l">
              <a:lnSpc>
                <a:spcPts val="1725"/>
              </a:lnSpc>
              <a:buNone/>
            </a:pPr>
            <a:r>
              <a:rPr lang="en-US" sz="1200" dirty="0">
                <a:solidFill>
                  <a:srgbClr val="000000"/>
                </a:solidFill>
                <a:latin typeface="Microsoft YaHei" pitchFamily="34" charset="0"/>
                <a:ea typeface="Microsoft YaHei" pitchFamily="34" charset="-122"/>
                <a:cs typeface="Microsoft YaHei" pitchFamily="34" charset="-120"/>
              </a:rPr>
              <a:t>申长硕</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133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数据集概述</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6" name="Text 3"/>
          <p:cNvSpPr/>
          <p:nvPr/>
        </p:nvSpPr>
        <p:spPr>
          <a:xfrm>
            <a:off x="571500" y="2095500"/>
            <a:ext cx="1714500"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01</a:t>
            </a:r>
            <a:endParaRPr lang="en-US" sz="1200" dirty="0"/>
          </a:p>
        </p:txBody>
      </p:sp>
      <p:sp>
        <p:nvSpPr>
          <p:cNvPr id="7" name="Text 4"/>
          <p:cNvSpPr/>
          <p:nvPr/>
        </p:nvSpPr>
        <p:spPr>
          <a:xfrm>
            <a:off x="571500" y="2424113"/>
            <a:ext cx="17145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档案数据利用</a:t>
            </a:r>
            <a:endParaRPr lang="en-US" sz="1200" dirty="0"/>
          </a:p>
        </p:txBody>
      </p:sp>
      <p:sp>
        <p:nvSpPr>
          <p:cNvPr id="8" name="Text 5"/>
          <p:cNvSpPr/>
          <p:nvPr/>
        </p:nvSpPr>
        <p:spPr>
          <a:xfrm>
            <a:off x="571500" y="2671763"/>
            <a:ext cx="1714500" cy="10477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本研究采用Le Mau等人的档案数据，包含604组场景与演员表情配对，源自两本书籍，展现了专业演员根据情感场景摆出的表情。</a:t>
            </a:r>
            <a:endParaRPr lang="en-US" sz="1050" dirty="0"/>
          </a:p>
        </p:txBody>
      </p:sp>
      <p:sp>
        <p:nvSpPr>
          <p:cNvPr id="9" name="Text 6"/>
          <p:cNvSpPr/>
          <p:nvPr/>
        </p:nvSpPr>
        <p:spPr>
          <a:xfrm>
            <a:off x="2667000" y="2095500"/>
            <a:ext cx="1714500"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02</a:t>
            </a:r>
            <a:endParaRPr lang="en-US" sz="1200" dirty="0"/>
          </a:p>
        </p:txBody>
      </p:sp>
      <p:sp>
        <p:nvSpPr>
          <p:cNvPr id="10" name="Text 7"/>
          <p:cNvSpPr/>
          <p:nvPr/>
        </p:nvSpPr>
        <p:spPr>
          <a:xfrm>
            <a:off x="2667000" y="2424113"/>
            <a:ext cx="17145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实验数据收集</a:t>
            </a:r>
            <a:endParaRPr lang="en-US" sz="1200" dirty="0"/>
          </a:p>
        </p:txBody>
      </p:sp>
      <p:sp>
        <p:nvSpPr>
          <p:cNvPr id="11" name="Text 8"/>
          <p:cNvSpPr/>
          <p:nvPr/>
        </p:nvSpPr>
        <p:spPr>
          <a:xfrm>
            <a:off x="2667000" y="2671763"/>
            <a:ext cx="1714500" cy="10477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通过在线平台招募参与者，完成情感评级任务，评估日常生活中感知各种情感的可能性，确保数据的多样性和生态效度。</a:t>
            </a:r>
            <a:endParaRPr lang="en-US" sz="1050" dirty="0"/>
          </a:p>
        </p:txBody>
      </p:sp>
      <p:sp>
        <p:nvSpPr>
          <p:cNvPr id="12" name="Text 9"/>
          <p:cNvSpPr/>
          <p:nvPr/>
        </p:nvSpPr>
        <p:spPr>
          <a:xfrm>
            <a:off x="4762500" y="2095500"/>
            <a:ext cx="1714500"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03</a:t>
            </a:r>
            <a:endParaRPr lang="en-US" sz="1200" dirty="0"/>
          </a:p>
        </p:txBody>
      </p:sp>
      <p:sp>
        <p:nvSpPr>
          <p:cNvPr id="13" name="Text 10"/>
          <p:cNvSpPr/>
          <p:nvPr/>
        </p:nvSpPr>
        <p:spPr>
          <a:xfrm>
            <a:off x="4762500" y="2424113"/>
            <a:ext cx="17145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刺激材料特点</a:t>
            </a:r>
            <a:endParaRPr lang="en-US" sz="1200" dirty="0"/>
          </a:p>
        </p:txBody>
      </p:sp>
      <p:sp>
        <p:nvSpPr>
          <p:cNvPr id="14" name="Text 11"/>
          <p:cNvSpPr/>
          <p:nvPr/>
        </p:nvSpPr>
        <p:spPr>
          <a:xfrm>
            <a:off x="4762500" y="2671763"/>
            <a:ext cx="1714500" cy="10477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演员的表情并不遵循传统的情感表达模式，反而反映了日常生活中自发情感表达的变异性，增加了研究的真实感和范围。</a:t>
            </a:r>
            <a:endParaRPr lang="en-US" sz="1050" dirty="0"/>
          </a:p>
        </p:txBody>
      </p:sp>
      <p:sp>
        <p:nvSpPr>
          <p:cNvPr id="15" name="Text 12"/>
          <p:cNvSpPr/>
          <p:nvPr/>
        </p:nvSpPr>
        <p:spPr>
          <a:xfrm>
            <a:off x="6858000" y="2095500"/>
            <a:ext cx="1714500"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04</a:t>
            </a:r>
            <a:endParaRPr lang="en-US" sz="1200" dirty="0"/>
          </a:p>
        </p:txBody>
      </p:sp>
      <p:sp>
        <p:nvSpPr>
          <p:cNvPr id="16" name="Text 13"/>
          <p:cNvSpPr/>
          <p:nvPr/>
        </p:nvSpPr>
        <p:spPr>
          <a:xfrm>
            <a:off x="6858000" y="2424113"/>
            <a:ext cx="17145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数据预处理</a:t>
            </a:r>
            <a:endParaRPr lang="en-US" sz="1200" dirty="0"/>
          </a:p>
        </p:txBody>
      </p:sp>
      <p:sp>
        <p:nvSpPr>
          <p:cNvPr id="17" name="Text 14"/>
          <p:cNvSpPr/>
          <p:nvPr/>
        </p:nvSpPr>
        <p:spPr>
          <a:xfrm>
            <a:off x="6858000" y="2671763"/>
            <a:ext cx="1714500" cy="8382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去除异常数据，确保样本质量，进行多变量离群值检测，以提高数据分析的准确性和可靠性。</a:t>
            </a:r>
            <a:endParaRPr lang="en-US" sz="10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133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模型比较策略</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6" name="Text 3"/>
          <p:cNvSpPr/>
          <p:nvPr/>
        </p:nvSpPr>
        <p:spPr>
          <a:xfrm>
            <a:off x="533400" y="2095500"/>
            <a:ext cx="23368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模型概览</a:t>
            </a:r>
            <a:endParaRPr lang="en-US" sz="1200" dirty="0"/>
          </a:p>
        </p:txBody>
      </p:sp>
      <p:sp>
        <p:nvSpPr>
          <p:cNvPr id="7" name="Shape 4"/>
          <p:cNvSpPr/>
          <p:nvPr/>
        </p:nvSpPr>
        <p:spPr>
          <a:xfrm>
            <a:off x="533400" y="2495550"/>
            <a:ext cx="8001000" cy="19050"/>
          </a:xfrm>
          <a:prstGeom prst="rect">
            <a:avLst/>
          </a:prstGeom>
          <a:solidFill>
            <a:srgbClr val="323DA4"/>
          </a:solidFill>
        </p:spPr>
      </p:sp>
      <p:sp>
        <p:nvSpPr>
          <p:cNvPr id="8" name="Shape 5"/>
          <p:cNvSpPr/>
          <p:nvPr/>
        </p:nvSpPr>
        <p:spPr>
          <a:xfrm>
            <a:off x="1647031" y="2457450"/>
            <a:ext cx="109538" cy="109538"/>
          </a:xfrm>
          <a:prstGeom prst="roundRect">
            <a:avLst>
              <a:gd name="adj" fmla="val 50000"/>
            </a:avLst>
          </a:prstGeom>
          <a:solidFill>
            <a:srgbClr val="323DA4"/>
          </a:solidFill>
        </p:spPr>
      </p:sp>
      <p:sp>
        <p:nvSpPr>
          <p:cNvPr id="9" name="Text 6"/>
          <p:cNvSpPr/>
          <p:nvPr/>
        </p:nvSpPr>
        <p:spPr>
          <a:xfrm>
            <a:off x="533400" y="2719388"/>
            <a:ext cx="23368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采用贝叶斯计算模型理解人们如何基于面部表情和情境线索推断情绪，对比单一线索依赖（面部或情境）与整合线索的效能。</a:t>
            </a:r>
            <a:endParaRPr lang="en-US" sz="1050" dirty="0"/>
          </a:p>
        </p:txBody>
      </p:sp>
      <p:sp>
        <p:nvSpPr>
          <p:cNvPr id="10" name="Text 7"/>
          <p:cNvSpPr/>
          <p:nvPr/>
        </p:nvSpPr>
        <p:spPr>
          <a:xfrm>
            <a:off x="3251200" y="2095500"/>
            <a:ext cx="23368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模型估计</a:t>
            </a:r>
            <a:endParaRPr lang="en-US" sz="1200" dirty="0"/>
          </a:p>
        </p:txBody>
      </p:sp>
      <p:sp>
        <p:nvSpPr>
          <p:cNvPr id="11" name="Shape 8"/>
          <p:cNvSpPr/>
          <p:nvPr/>
        </p:nvSpPr>
        <p:spPr>
          <a:xfrm>
            <a:off x="4364831" y="2457450"/>
            <a:ext cx="109538" cy="109538"/>
          </a:xfrm>
          <a:prstGeom prst="roundRect">
            <a:avLst>
              <a:gd name="adj" fmla="val 50000"/>
            </a:avLst>
          </a:prstGeom>
          <a:solidFill>
            <a:srgbClr val="323DA4"/>
          </a:solidFill>
        </p:spPr>
      </p:sp>
      <p:sp>
        <p:nvSpPr>
          <p:cNvPr id="12" name="Text 9"/>
          <p:cNvSpPr/>
          <p:nvPr/>
        </p:nvSpPr>
        <p:spPr>
          <a:xfrm>
            <a:off x="3251200" y="2719388"/>
            <a:ext cx="23368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通过比较参与者对联合线索条件下情绪判断与三种模型预测（贝叶斯整合、情境独占、面部独占）的一致性，评估模型的有效性。</a:t>
            </a:r>
            <a:endParaRPr lang="en-US" sz="1050" dirty="0"/>
          </a:p>
        </p:txBody>
      </p:sp>
      <p:sp>
        <p:nvSpPr>
          <p:cNvPr id="13" name="Text 10"/>
          <p:cNvSpPr/>
          <p:nvPr/>
        </p:nvSpPr>
        <p:spPr>
          <a:xfrm>
            <a:off x="5969000" y="2095500"/>
            <a:ext cx="23368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个体差异考量</a:t>
            </a:r>
            <a:endParaRPr lang="en-US" sz="1200" dirty="0"/>
          </a:p>
        </p:txBody>
      </p:sp>
      <p:sp>
        <p:nvSpPr>
          <p:cNvPr id="14" name="Shape 11"/>
          <p:cNvSpPr/>
          <p:nvPr/>
        </p:nvSpPr>
        <p:spPr>
          <a:xfrm rot="5400000">
            <a:off x="8524875" y="2452688"/>
            <a:ext cx="119063" cy="104775"/>
          </a:xfrm>
          <a:prstGeom prst="triangle">
            <a:avLst/>
          </a:prstGeom>
          <a:solidFill>
            <a:srgbClr val="323DA4"/>
          </a:solidFill>
        </p:spPr>
      </p:sp>
      <p:sp>
        <p:nvSpPr>
          <p:cNvPr id="15" name="Shape 12"/>
          <p:cNvSpPr/>
          <p:nvPr/>
        </p:nvSpPr>
        <p:spPr>
          <a:xfrm>
            <a:off x="7082631" y="2457450"/>
            <a:ext cx="109538" cy="109538"/>
          </a:xfrm>
          <a:prstGeom prst="roundRect">
            <a:avLst>
              <a:gd name="adj" fmla="val 50000"/>
            </a:avLst>
          </a:prstGeom>
          <a:solidFill>
            <a:srgbClr val="323DA4"/>
          </a:solidFill>
        </p:spPr>
      </p:sp>
      <p:sp>
        <p:nvSpPr>
          <p:cNvPr id="16" name="Text 13"/>
          <p:cNvSpPr/>
          <p:nvPr/>
        </p:nvSpPr>
        <p:spPr>
          <a:xfrm>
            <a:off x="5969000" y="2719388"/>
            <a:ext cx="23368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分析个体在利用面部、情境线索及整合信息时的差异，探究这些差异是否稳定且与情绪理解能力相关。</a:t>
            </a:r>
            <a:endParaRPr lang="en-US" sz="10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2647950"/>
            <a:ext cx="4762500" cy="133350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结果分析：模型性能对比</a:t>
            </a:r>
            <a:endParaRPr lang="en-US" sz="3750" dirty="0"/>
          </a:p>
        </p:txBody>
      </p:sp>
      <p:sp>
        <p:nvSpPr>
          <p:cNvPr id="4" name="Shape 1"/>
          <p:cNvSpPr/>
          <p:nvPr/>
        </p:nvSpPr>
        <p:spPr>
          <a:xfrm>
            <a:off x="571500" y="4157662"/>
            <a:ext cx="4762500" cy="14288"/>
          </a:xfrm>
          <a:prstGeom prst="rect">
            <a:avLst/>
          </a:prstGeom>
          <a:solidFill>
            <a:srgbClr val="000000">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FFFFFF">
                    <a:alpha val="40000"/>
                  </a:srgbClr>
                </a:solidFill>
                <a:latin typeface="Microsoft YaHei" pitchFamily="34" charset="0"/>
                <a:ea typeface="Microsoft YaHei" pitchFamily="34" charset="-122"/>
                <a:cs typeface="Microsoft YaHei" pitchFamily="34" charset="-120"/>
              </a:rPr>
              <a:t>04</a:t>
            </a:r>
            <a:endParaRPr lang="en-US" sz="225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pic>
        <p:nvPicPr>
          <p:cNvPr id="4" name="Image 1" descr="preencoded.png"/>
          <p:cNvPicPr>
            <a:picLocks noChangeAspect="1"/>
          </p:cNvPicPr>
          <p:nvPr/>
        </p:nvPicPr>
        <p:blipFill>
          <a:blip r:embed="rId2"/>
          <a:srcRect l="12500" r="12500"/>
          <a:stretch>
            <a:fillRect/>
          </a:stretch>
        </p:blipFill>
        <p:spPr>
          <a:xfrm>
            <a:off x="5286375" y="0"/>
            <a:ext cx="3857625" cy="5143500"/>
          </a:xfrm>
          <a:prstGeom prst="rect">
            <a:avLst/>
          </a:prstGeom>
        </p:spPr>
      </p:pic>
      <p:sp>
        <p:nvSpPr>
          <p:cNvPr id="5" name="Text 1"/>
          <p:cNvSpPr/>
          <p:nvPr/>
        </p:nvSpPr>
        <p:spPr>
          <a:xfrm>
            <a:off x="571500" y="285750"/>
            <a:ext cx="40386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整体情绪推断的模型表现</a:t>
            </a:r>
            <a:endParaRPr lang="en-US" sz="2250" dirty="0"/>
          </a:p>
        </p:txBody>
      </p:sp>
      <p:sp>
        <p:nvSpPr>
          <p:cNvPr id="6" name="Text 2"/>
          <p:cNvSpPr/>
          <p:nvPr/>
        </p:nvSpPr>
        <p:spPr>
          <a:xfrm>
            <a:off x="571500" y="742950"/>
            <a:ext cx="4038600"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7" name="Text 3"/>
          <p:cNvSpPr/>
          <p:nvPr/>
        </p:nvSpPr>
        <p:spPr>
          <a:xfrm>
            <a:off x="571500" y="952500"/>
            <a:ext cx="414337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模型对比概览</a:t>
            </a:r>
            <a:endParaRPr lang="en-US" sz="1200" dirty="0"/>
          </a:p>
        </p:txBody>
      </p:sp>
      <p:sp>
        <p:nvSpPr>
          <p:cNvPr id="8" name="Text 4"/>
          <p:cNvSpPr/>
          <p:nvPr/>
        </p:nvSpPr>
        <p:spPr>
          <a:xfrm>
            <a:off x="571500" y="1200150"/>
            <a:ext cx="4143375" cy="8382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通过对Bayesian cue-integration模型、Situation-only模型以及Face-only模型的对比，我们发现Situation-only模型在整体情绪推断上的表现最为出色，其次是Bayesian cue-integration模型，而Face-only模型的表现相对较弱。</a:t>
            </a:r>
            <a:endParaRPr lang="en-US" sz="1050" dirty="0"/>
          </a:p>
        </p:txBody>
      </p:sp>
      <p:sp>
        <p:nvSpPr>
          <p:cNvPr id="9" name="Text 5"/>
          <p:cNvSpPr/>
          <p:nvPr/>
        </p:nvSpPr>
        <p:spPr>
          <a:xfrm>
            <a:off x="571500" y="2228850"/>
            <a:ext cx="414337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模型相关性分析</a:t>
            </a:r>
            <a:endParaRPr lang="en-US" sz="1200" dirty="0"/>
          </a:p>
        </p:txBody>
      </p:sp>
      <p:sp>
        <p:nvSpPr>
          <p:cNvPr id="10" name="Text 6"/>
          <p:cNvSpPr/>
          <p:nvPr/>
        </p:nvSpPr>
        <p:spPr>
          <a:xfrm>
            <a:off x="571500" y="2476500"/>
            <a:ext cx="4143375" cy="8382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Situation-only模型的相关系数最高，表明情境信息在情绪推断中占据主导地位。Bayesian cue-integration模型虽然次之，但与Situation-only模型的相关性差异较小，说明整合面部与情境信息的模型也有较好的表现。</a:t>
            </a:r>
            <a:endParaRPr lang="en-US" sz="1050" dirty="0"/>
          </a:p>
        </p:txBody>
      </p:sp>
      <p:sp>
        <p:nvSpPr>
          <p:cNvPr id="11" name="Text 7"/>
          <p:cNvSpPr/>
          <p:nvPr/>
        </p:nvSpPr>
        <p:spPr>
          <a:xfrm>
            <a:off x="571500" y="3505200"/>
            <a:ext cx="414337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模型误差评估</a:t>
            </a:r>
            <a:endParaRPr lang="en-US" sz="1200" dirty="0"/>
          </a:p>
        </p:txBody>
      </p:sp>
      <p:sp>
        <p:nvSpPr>
          <p:cNvPr id="12" name="Text 8"/>
          <p:cNvSpPr/>
          <p:nvPr/>
        </p:nvSpPr>
        <p:spPr>
          <a:xfrm>
            <a:off x="571500" y="3752850"/>
            <a:ext cx="4143375"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根均方误差（RMSE）进一步证实了Situation-only模型的优越性，其RMSE值最低，意味着该模型对数据的拟合度最高，而Face-only模型的RMSE值最高，表明单纯依赖面部信息进行情绪推断的效果较差。</a:t>
            </a:r>
            <a:endParaRPr lang="en-US" sz="10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133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特定情绪类别的模型适用性</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2"/>
          <a:srcRect/>
          <a:stretch>
            <a:fillRect/>
          </a:stretch>
        </p:blipFill>
        <p:spPr>
          <a:xfrm>
            <a:off x="1190625" y="2095500"/>
            <a:ext cx="476250" cy="476250"/>
          </a:xfrm>
          <a:prstGeom prst="rect">
            <a:avLst/>
          </a:prstGeom>
        </p:spPr>
      </p:pic>
      <p:sp>
        <p:nvSpPr>
          <p:cNvPr id="7" name="Text 3"/>
          <p:cNvSpPr/>
          <p:nvPr/>
        </p:nvSpPr>
        <p:spPr>
          <a:xfrm>
            <a:off x="571500" y="268605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情绪类别差异</a:t>
            </a:r>
            <a:endParaRPr lang="en-US" sz="1200" dirty="0"/>
          </a:p>
        </p:txBody>
      </p:sp>
      <p:sp>
        <p:nvSpPr>
          <p:cNvPr id="8" name="Text 4"/>
          <p:cNvSpPr/>
          <p:nvPr/>
        </p:nvSpPr>
        <p:spPr>
          <a:xfrm>
            <a:off x="571500" y="2933700"/>
            <a:ext cx="1714500" cy="10477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研究揭示，在不同情绪类别下，模型的表现存在显著差异，表明某些情绪更依赖于面部线索与情境信息的整合。</a:t>
            </a:r>
            <a:endParaRPr lang="en-US" sz="1050" dirty="0"/>
          </a:p>
        </p:txBody>
      </p:sp>
      <p:pic>
        <p:nvPicPr>
          <p:cNvPr id="9" name="Image 2" descr="preencoded.png"/>
          <p:cNvPicPr>
            <a:picLocks noChangeAspect="1"/>
          </p:cNvPicPr>
          <p:nvPr/>
        </p:nvPicPr>
        <p:blipFill>
          <a:blip r:embed="rId3"/>
          <a:srcRect/>
          <a:stretch>
            <a:fillRect/>
          </a:stretch>
        </p:blipFill>
        <p:spPr>
          <a:xfrm>
            <a:off x="3286125" y="2095500"/>
            <a:ext cx="476250" cy="476250"/>
          </a:xfrm>
          <a:prstGeom prst="rect">
            <a:avLst/>
          </a:prstGeom>
        </p:spPr>
      </p:pic>
      <p:sp>
        <p:nvSpPr>
          <p:cNvPr id="10" name="Text 5"/>
          <p:cNvSpPr/>
          <p:nvPr/>
        </p:nvSpPr>
        <p:spPr>
          <a:xfrm>
            <a:off x="2667000" y="268605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幸福与愉悦</a:t>
            </a:r>
            <a:endParaRPr lang="en-US" sz="1200" dirty="0"/>
          </a:p>
        </p:txBody>
      </p:sp>
      <p:sp>
        <p:nvSpPr>
          <p:cNvPr id="11" name="Text 6"/>
          <p:cNvSpPr/>
          <p:nvPr/>
        </p:nvSpPr>
        <p:spPr>
          <a:xfrm>
            <a:off x="2667000" y="2933700"/>
            <a:ext cx="1714500" cy="10477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当推断幸福和愉悦时，参与者更倾向于整合面部与情境信息，这可能与日常生活中这类情绪的表达频率较高有关。</a:t>
            </a:r>
            <a:endParaRPr lang="en-US" sz="1050" dirty="0"/>
          </a:p>
        </p:txBody>
      </p:sp>
      <p:pic>
        <p:nvPicPr>
          <p:cNvPr id="12" name="Image 3" descr="preencoded.png"/>
          <p:cNvPicPr>
            <a:picLocks noChangeAspect="1"/>
          </p:cNvPicPr>
          <p:nvPr/>
        </p:nvPicPr>
        <p:blipFill>
          <a:blip r:embed="rId4"/>
          <a:srcRect/>
          <a:stretch>
            <a:fillRect/>
          </a:stretch>
        </p:blipFill>
        <p:spPr>
          <a:xfrm>
            <a:off x="5381625" y="2095500"/>
            <a:ext cx="476250" cy="476250"/>
          </a:xfrm>
          <a:prstGeom prst="rect">
            <a:avLst/>
          </a:prstGeom>
        </p:spPr>
      </p:pic>
      <p:sp>
        <p:nvSpPr>
          <p:cNvPr id="13" name="Text 7"/>
          <p:cNvSpPr/>
          <p:nvPr/>
        </p:nvSpPr>
        <p:spPr>
          <a:xfrm>
            <a:off x="4762500" y="268605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恐惧与愤怒</a:t>
            </a:r>
            <a:endParaRPr lang="en-US" sz="1200" dirty="0"/>
          </a:p>
        </p:txBody>
      </p:sp>
      <p:sp>
        <p:nvSpPr>
          <p:cNvPr id="14" name="Text 8"/>
          <p:cNvSpPr/>
          <p:nvPr/>
        </p:nvSpPr>
        <p:spPr>
          <a:xfrm>
            <a:off x="4762500" y="2933700"/>
            <a:ext cx="1714500" cy="10477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相比之下，恐惧和愤怒等情绪的推断较少依赖于面部线索的整合，这可能反映了这些情绪在自然情境下的表达模式。</a:t>
            </a:r>
            <a:endParaRPr lang="en-US" sz="1050" dirty="0"/>
          </a:p>
        </p:txBody>
      </p:sp>
      <p:pic>
        <p:nvPicPr>
          <p:cNvPr id="15" name="Image 4" descr="preencoded.png"/>
          <p:cNvPicPr>
            <a:picLocks noChangeAspect="1"/>
          </p:cNvPicPr>
          <p:nvPr/>
        </p:nvPicPr>
        <p:blipFill>
          <a:blip r:embed="rId5"/>
          <a:srcRect/>
          <a:stretch>
            <a:fillRect/>
          </a:stretch>
        </p:blipFill>
        <p:spPr>
          <a:xfrm>
            <a:off x="7477125" y="2095500"/>
            <a:ext cx="476250" cy="476250"/>
          </a:xfrm>
          <a:prstGeom prst="rect">
            <a:avLst/>
          </a:prstGeom>
        </p:spPr>
      </p:pic>
      <p:sp>
        <p:nvSpPr>
          <p:cNvPr id="16" name="Text 9"/>
          <p:cNvSpPr/>
          <p:nvPr/>
        </p:nvSpPr>
        <p:spPr>
          <a:xfrm>
            <a:off x="6858000" y="268605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情感表达的生态效度</a:t>
            </a:r>
            <a:endParaRPr lang="en-US" sz="1200" dirty="0"/>
          </a:p>
        </p:txBody>
      </p:sp>
      <p:sp>
        <p:nvSpPr>
          <p:cNvPr id="17" name="Text 10"/>
          <p:cNvSpPr/>
          <p:nvPr/>
        </p:nvSpPr>
        <p:spPr>
          <a:xfrm>
            <a:off x="6858000" y="2933700"/>
            <a:ext cx="17145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研究结果强调了使用生态效度高的刺激材料（如自然情境下的表情）对理解情绪推断过程的重要性。</a:t>
            </a:r>
            <a:endParaRPr lang="en-US" sz="10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个体差异与稳定性</a:t>
            </a:r>
            <a:endParaRPr lang="en-US" sz="3750" dirty="0"/>
          </a:p>
        </p:txBody>
      </p:sp>
      <p:sp>
        <p:nvSpPr>
          <p:cNvPr id="4" name="Shape 1"/>
          <p:cNvSpPr/>
          <p:nvPr/>
        </p:nvSpPr>
        <p:spPr>
          <a:xfrm>
            <a:off x="571500" y="4157662"/>
            <a:ext cx="4762500" cy="14288"/>
          </a:xfrm>
          <a:prstGeom prst="rect">
            <a:avLst/>
          </a:prstGeom>
          <a:solidFill>
            <a:srgbClr val="000000">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FFFFFF">
                    <a:alpha val="40000"/>
                  </a:srgbClr>
                </a:solidFill>
                <a:latin typeface="Microsoft YaHei" pitchFamily="34" charset="0"/>
                <a:ea typeface="Microsoft YaHei" pitchFamily="34" charset="-122"/>
                <a:cs typeface="Microsoft YaHei" pitchFamily="34" charset="-120"/>
              </a:rPr>
              <a:t>05</a:t>
            </a:r>
            <a:endParaRPr lang="en-US" sz="225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133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个体间的情绪推断差异</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2"/>
          <a:srcRect t="8333" b="8333"/>
          <a:stretch>
            <a:fillRect/>
          </a:stretch>
        </p:blipFill>
        <p:spPr>
          <a:xfrm>
            <a:off x="571500" y="1885950"/>
            <a:ext cx="1714500" cy="1428750"/>
          </a:xfrm>
          <a:prstGeom prst="rect">
            <a:avLst/>
          </a:prstGeom>
        </p:spPr>
      </p:pic>
      <p:sp>
        <p:nvSpPr>
          <p:cNvPr id="7" name="Text 3"/>
          <p:cNvSpPr/>
          <p:nvPr/>
        </p:nvSpPr>
        <p:spPr>
          <a:xfrm>
            <a:off x="571500" y="350520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感知差异显著</a:t>
            </a:r>
            <a:endParaRPr lang="en-US" sz="1200" dirty="0"/>
          </a:p>
        </p:txBody>
      </p:sp>
      <p:sp>
        <p:nvSpPr>
          <p:cNvPr id="8" name="Text 4"/>
          <p:cNvSpPr/>
          <p:nvPr/>
        </p:nvSpPr>
        <p:spPr>
          <a:xfrm>
            <a:off x="571500" y="3752850"/>
            <a:ext cx="17145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研究揭示，个体在依赖面部或情境线索时存在显著差异，表明情绪推断并非单一模式。</a:t>
            </a:r>
            <a:endParaRPr lang="en-US" sz="1050" dirty="0"/>
          </a:p>
        </p:txBody>
      </p:sp>
      <p:pic>
        <p:nvPicPr>
          <p:cNvPr id="9" name="Image 2" descr="preencoded.png"/>
          <p:cNvPicPr>
            <a:picLocks noChangeAspect="1"/>
          </p:cNvPicPr>
          <p:nvPr/>
        </p:nvPicPr>
        <p:blipFill>
          <a:blip r:embed="rId3"/>
          <a:srcRect t="8333" b="8333"/>
          <a:stretch>
            <a:fillRect/>
          </a:stretch>
        </p:blipFill>
        <p:spPr>
          <a:xfrm>
            <a:off x="2667000" y="1885950"/>
            <a:ext cx="1714500" cy="1428750"/>
          </a:xfrm>
          <a:prstGeom prst="rect">
            <a:avLst/>
          </a:prstGeom>
        </p:spPr>
      </p:pic>
      <p:sp>
        <p:nvSpPr>
          <p:cNvPr id="10" name="Text 5"/>
          <p:cNvSpPr/>
          <p:nvPr/>
        </p:nvSpPr>
        <p:spPr>
          <a:xfrm>
            <a:off x="2667000" y="350520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整合倾向各异</a:t>
            </a:r>
            <a:endParaRPr lang="en-US" sz="1200" dirty="0"/>
          </a:p>
        </p:txBody>
      </p:sp>
      <p:sp>
        <p:nvSpPr>
          <p:cNvPr id="11" name="Text 6"/>
          <p:cNvSpPr/>
          <p:nvPr/>
        </p:nvSpPr>
        <p:spPr>
          <a:xfrm>
            <a:off x="2667000" y="3752850"/>
            <a:ext cx="17145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部分个体倾向于整合面部与情境信息，而另一些则更侧重单一线索，如面部或情境，展现多样化策略。</a:t>
            </a:r>
            <a:endParaRPr lang="en-US" sz="1050" dirty="0"/>
          </a:p>
        </p:txBody>
      </p:sp>
      <p:pic>
        <p:nvPicPr>
          <p:cNvPr id="12" name="Image 3" descr="preencoded.png"/>
          <p:cNvPicPr>
            <a:picLocks noChangeAspect="1"/>
          </p:cNvPicPr>
          <p:nvPr/>
        </p:nvPicPr>
        <p:blipFill>
          <a:blip r:embed="rId4"/>
          <a:srcRect t="8333" b="8333"/>
          <a:stretch>
            <a:fillRect/>
          </a:stretch>
        </p:blipFill>
        <p:spPr>
          <a:xfrm>
            <a:off x="4762500" y="1885950"/>
            <a:ext cx="1714500" cy="1428750"/>
          </a:xfrm>
          <a:prstGeom prst="rect">
            <a:avLst/>
          </a:prstGeom>
        </p:spPr>
      </p:pic>
      <p:sp>
        <p:nvSpPr>
          <p:cNvPr id="13" name="Text 7"/>
          <p:cNvSpPr/>
          <p:nvPr/>
        </p:nvSpPr>
        <p:spPr>
          <a:xfrm>
            <a:off x="4762500" y="350520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相关性分析</a:t>
            </a:r>
            <a:endParaRPr lang="en-US" sz="1200" dirty="0"/>
          </a:p>
        </p:txBody>
      </p:sp>
      <p:sp>
        <p:nvSpPr>
          <p:cNvPr id="14" name="Text 8"/>
          <p:cNvSpPr/>
          <p:nvPr/>
        </p:nvSpPr>
        <p:spPr>
          <a:xfrm>
            <a:off x="4762500" y="3752850"/>
            <a:ext cx="17145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个体差异与情绪理解能力正相关，善于情境理解者更可能整合情境信息进行情绪推断。</a:t>
            </a:r>
            <a:endParaRPr lang="en-US" sz="1050" dirty="0"/>
          </a:p>
        </p:txBody>
      </p:sp>
      <p:pic>
        <p:nvPicPr>
          <p:cNvPr id="15" name="Image 4" descr="preencoded.png"/>
          <p:cNvPicPr>
            <a:picLocks noChangeAspect="1"/>
          </p:cNvPicPr>
          <p:nvPr/>
        </p:nvPicPr>
        <p:blipFill>
          <a:blip r:embed="rId5"/>
          <a:srcRect t="8333" b="8333"/>
          <a:stretch>
            <a:fillRect/>
          </a:stretch>
        </p:blipFill>
        <p:spPr>
          <a:xfrm>
            <a:off x="6858000" y="1885950"/>
            <a:ext cx="1714500" cy="1428750"/>
          </a:xfrm>
          <a:prstGeom prst="rect">
            <a:avLst/>
          </a:prstGeom>
        </p:spPr>
      </p:pic>
      <p:sp>
        <p:nvSpPr>
          <p:cNvPr id="16" name="Text 9"/>
          <p:cNvSpPr/>
          <p:nvPr/>
        </p:nvSpPr>
        <p:spPr>
          <a:xfrm>
            <a:off x="6858000" y="350520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年龄效应探索</a:t>
            </a:r>
            <a:endParaRPr lang="en-US" sz="1200" dirty="0"/>
          </a:p>
        </p:txBody>
      </p:sp>
      <p:sp>
        <p:nvSpPr>
          <p:cNvPr id="17" name="Text 10"/>
          <p:cNvSpPr/>
          <p:nvPr/>
        </p:nvSpPr>
        <p:spPr>
          <a:xfrm>
            <a:off x="6858000" y="3752850"/>
            <a:ext cx="17145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初步分析显示，不同年龄段对模型估计的影响，提示未来研究需关注年龄相关效应。</a:t>
            </a:r>
            <a:endParaRPr lang="en-US" sz="10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pic>
        <p:nvPicPr>
          <p:cNvPr id="4" name="Image 1" descr="preencoded.png"/>
          <p:cNvPicPr>
            <a:picLocks noChangeAspect="1"/>
          </p:cNvPicPr>
          <p:nvPr/>
        </p:nvPicPr>
        <p:blipFill>
          <a:blip r:embed="rId2"/>
          <a:srcRect l="12500" r="12500"/>
          <a:stretch>
            <a:fillRect/>
          </a:stretch>
        </p:blipFill>
        <p:spPr>
          <a:xfrm>
            <a:off x="5286375" y="0"/>
            <a:ext cx="3857625" cy="5143500"/>
          </a:xfrm>
          <a:prstGeom prst="rect">
            <a:avLst/>
          </a:prstGeom>
        </p:spPr>
      </p:pic>
      <p:sp>
        <p:nvSpPr>
          <p:cNvPr id="5" name="Text 1"/>
          <p:cNvSpPr/>
          <p:nvPr/>
        </p:nvSpPr>
        <p:spPr>
          <a:xfrm>
            <a:off x="571500" y="285750"/>
            <a:ext cx="40386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时间稳定性分析</a:t>
            </a:r>
            <a:endParaRPr lang="en-US" sz="2250" dirty="0"/>
          </a:p>
        </p:txBody>
      </p:sp>
      <p:sp>
        <p:nvSpPr>
          <p:cNvPr id="6" name="Text 2"/>
          <p:cNvSpPr/>
          <p:nvPr/>
        </p:nvSpPr>
        <p:spPr>
          <a:xfrm>
            <a:off x="571500" y="742950"/>
            <a:ext cx="4038600"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7" name="Text 3"/>
          <p:cNvSpPr/>
          <p:nvPr/>
        </p:nvSpPr>
        <p:spPr>
          <a:xfrm>
            <a:off x="571500" y="952500"/>
            <a:ext cx="1881187"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01</a:t>
            </a:r>
            <a:endParaRPr lang="en-US" sz="1200" dirty="0"/>
          </a:p>
        </p:txBody>
      </p:sp>
      <p:sp>
        <p:nvSpPr>
          <p:cNvPr id="8" name="Text 4"/>
          <p:cNvSpPr/>
          <p:nvPr/>
        </p:nvSpPr>
        <p:spPr>
          <a:xfrm>
            <a:off x="571500" y="1281113"/>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个体差异的稳定性</a:t>
            </a:r>
            <a:endParaRPr lang="en-US" sz="1200" dirty="0"/>
          </a:p>
        </p:txBody>
      </p:sp>
      <p:sp>
        <p:nvSpPr>
          <p:cNvPr id="9" name="Text 5"/>
          <p:cNvSpPr/>
          <p:nvPr/>
        </p:nvSpPr>
        <p:spPr>
          <a:xfrm>
            <a:off x="571500" y="1528763"/>
            <a:ext cx="1881187" cy="8382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研究发现，个体对情境线索的依赖和情感表达整合的能力在两周的时间跨度内表现出适度的稳定性。</a:t>
            </a:r>
            <a:endParaRPr lang="en-US" sz="1050" dirty="0"/>
          </a:p>
        </p:txBody>
      </p:sp>
      <p:sp>
        <p:nvSpPr>
          <p:cNvPr id="10" name="Text 6"/>
          <p:cNvSpPr/>
          <p:nvPr/>
        </p:nvSpPr>
        <p:spPr>
          <a:xfrm>
            <a:off x="2833688" y="952500"/>
            <a:ext cx="1881187"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02</a:t>
            </a:r>
            <a:endParaRPr lang="en-US" sz="1200" dirty="0"/>
          </a:p>
        </p:txBody>
      </p:sp>
      <p:sp>
        <p:nvSpPr>
          <p:cNvPr id="11" name="Text 7"/>
          <p:cNvSpPr/>
          <p:nvPr/>
        </p:nvSpPr>
        <p:spPr>
          <a:xfrm>
            <a:off x="2833688" y="1281113"/>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情境依赖的稳定性</a:t>
            </a:r>
            <a:endParaRPr lang="en-US" sz="1200" dirty="0"/>
          </a:p>
        </p:txBody>
      </p:sp>
      <p:sp>
        <p:nvSpPr>
          <p:cNvPr id="12" name="Text 8"/>
          <p:cNvSpPr/>
          <p:nvPr/>
        </p:nvSpPr>
        <p:spPr>
          <a:xfrm>
            <a:off x="2833688" y="1528763"/>
            <a:ext cx="1881187"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参与者对情境线索的依赖显示出较高的测试-重测可靠性，表明这种倾向具有特质般的稳定性。</a:t>
            </a:r>
            <a:endParaRPr lang="en-US" sz="1050" dirty="0"/>
          </a:p>
        </p:txBody>
      </p:sp>
      <p:sp>
        <p:nvSpPr>
          <p:cNvPr id="13" name="Text 9"/>
          <p:cNvSpPr/>
          <p:nvPr/>
        </p:nvSpPr>
        <p:spPr>
          <a:xfrm>
            <a:off x="571500" y="2557463"/>
            <a:ext cx="1881187"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03</a:t>
            </a:r>
            <a:endParaRPr lang="en-US" sz="1200" dirty="0"/>
          </a:p>
        </p:txBody>
      </p:sp>
      <p:sp>
        <p:nvSpPr>
          <p:cNvPr id="14" name="Text 10"/>
          <p:cNvSpPr/>
          <p:nvPr/>
        </p:nvSpPr>
        <p:spPr>
          <a:xfrm>
            <a:off x="571500" y="2886075"/>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整合能力的稳定性</a:t>
            </a:r>
            <a:endParaRPr lang="en-US" sz="1200" dirty="0"/>
          </a:p>
        </p:txBody>
      </p:sp>
      <p:sp>
        <p:nvSpPr>
          <p:cNvPr id="15" name="Text 11"/>
          <p:cNvSpPr/>
          <p:nvPr/>
        </p:nvSpPr>
        <p:spPr>
          <a:xfrm>
            <a:off x="571500" y="3133725"/>
            <a:ext cx="1881187" cy="8382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整合面部与情境信息的能力同样展现出适度的稳定性，暗示个体在不同时间点上保持相似的整合策略。</a:t>
            </a:r>
            <a:endParaRPr lang="en-US" sz="1050" dirty="0"/>
          </a:p>
        </p:txBody>
      </p:sp>
      <p:sp>
        <p:nvSpPr>
          <p:cNvPr id="16" name="Text 12"/>
          <p:cNvSpPr/>
          <p:nvPr/>
        </p:nvSpPr>
        <p:spPr>
          <a:xfrm>
            <a:off x="2833688" y="2557463"/>
            <a:ext cx="1881187"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04</a:t>
            </a:r>
            <a:endParaRPr lang="en-US" sz="1200" dirty="0"/>
          </a:p>
        </p:txBody>
      </p:sp>
      <p:sp>
        <p:nvSpPr>
          <p:cNvPr id="17" name="Text 13"/>
          <p:cNvSpPr/>
          <p:nvPr/>
        </p:nvSpPr>
        <p:spPr>
          <a:xfrm>
            <a:off x="2833688" y="2886075"/>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面部线索依赖的波动性</a:t>
            </a:r>
            <a:endParaRPr lang="en-US" sz="1200" dirty="0"/>
          </a:p>
        </p:txBody>
      </p:sp>
      <p:sp>
        <p:nvSpPr>
          <p:cNvPr id="18" name="Text 14"/>
          <p:cNvSpPr/>
          <p:nvPr/>
        </p:nvSpPr>
        <p:spPr>
          <a:xfrm>
            <a:off x="2833688" y="3133725"/>
            <a:ext cx="1881187" cy="8382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相比之下，对面部线索的依赖显示出较低的稳定性，可能受具体情境影响，如熟悉度增加会提升对面部线索的依赖。</a:t>
            </a:r>
            <a:endParaRPr lang="en-US" sz="10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讨论与结论</a:t>
            </a:r>
            <a:endParaRPr lang="en-US" sz="3750" dirty="0"/>
          </a:p>
        </p:txBody>
      </p:sp>
      <p:sp>
        <p:nvSpPr>
          <p:cNvPr id="4" name="Shape 1"/>
          <p:cNvSpPr/>
          <p:nvPr/>
        </p:nvSpPr>
        <p:spPr>
          <a:xfrm>
            <a:off x="571500" y="4157662"/>
            <a:ext cx="4762500" cy="14288"/>
          </a:xfrm>
          <a:prstGeom prst="rect">
            <a:avLst/>
          </a:prstGeom>
          <a:solidFill>
            <a:srgbClr val="000000">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FFFFFF">
                    <a:alpha val="40000"/>
                  </a:srgbClr>
                </a:solidFill>
                <a:latin typeface="Microsoft YaHei" pitchFamily="34" charset="0"/>
                <a:ea typeface="Microsoft YaHei" pitchFamily="34" charset="-122"/>
                <a:cs typeface="Microsoft YaHei" pitchFamily="34" charset="-120"/>
              </a:rPr>
              <a:t>06</a:t>
            </a:r>
            <a:endParaRPr lang="en-US" sz="225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理论贡献与实践意义</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6" name="Text 3"/>
          <p:cNvSpPr/>
          <p:nvPr/>
        </p:nvSpPr>
        <p:spPr>
          <a:xfrm>
            <a:off x="571500" y="2095500"/>
            <a:ext cx="17145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挑战传统观点</a:t>
            </a:r>
            <a:endParaRPr lang="en-US" sz="1200" dirty="0"/>
          </a:p>
        </p:txBody>
      </p:sp>
      <p:sp>
        <p:nvSpPr>
          <p:cNvPr id="7" name="Text 4"/>
          <p:cNvSpPr/>
          <p:nvPr/>
        </p:nvSpPr>
        <p:spPr>
          <a:xfrm>
            <a:off x="571500" y="2343150"/>
            <a:ext cx="1714500" cy="10477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本研究揭示了情境信息在情绪推断中的核心地位，挑战了过度依赖面部表情的传统认知，强调了情境对情绪理解的决定性影响。</a:t>
            </a:r>
            <a:endParaRPr lang="en-US" sz="1050" dirty="0"/>
          </a:p>
        </p:txBody>
      </p:sp>
      <p:sp>
        <p:nvSpPr>
          <p:cNvPr id="8" name="Text 5"/>
          <p:cNvSpPr/>
          <p:nvPr/>
        </p:nvSpPr>
        <p:spPr>
          <a:xfrm>
            <a:off x="2667000" y="2095500"/>
            <a:ext cx="17145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个体差异的重要性</a:t>
            </a:r>
            <a:endParaRPr lang="en-US" sz="1200" dirty="0"/>
          </a:p>
        </p:txBody>
      </p:sp>
      <p:sp>
        <p:nvSpPr>
          <p:cNvPr id="9" name="Text 6"/>
          <p:cNvSpPr/>
          <p:nvPr/>
        </p:nvSpPr>
        <p:spPr>
          <a:xfrm>
            <a:off x="2667000" y="2343150"/>
            <a:ext cx="1714500" cy="12573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通过探索个体在情绪推断上的差异，我们认识到人们在利用情境和面部线索时存在显著的个性特征，这为个性化情感智能的发展提供了理论依据。</a:t>
            </a:r>
            <a:endParaRPr lang="en-US" sz="1050" dirty="0"/>
          </a:p>
        </p:txBody>
      </p:sp>
      <p:sp>
        <p:nvSpPr>
          <p:cNvPr id="10" name="Text 7"/>
          <p:cNvSpPr/>
          <p:nvPr/>
        </p:nvSpPr>
        <p:spPr>
          <a:xfrm>
            <a:off x="4762500" y="2095500"/>
            <a:ext cx="17145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实践应用前景</a:t>
            </a:r>
            <a:endParaRPr lang="en-US" sz="1200" dirty="0"/>
          </a:p>
        </p:txBody>
      </p:sp>
      <p:sp>
        <p:nvSpPr>
          <p:cNvPr id="11" name="Text 8"/>
          <p:cNvSpPr/>
          <p:nvPr/>
        </p:nvSpPr>
        <p:spPr>
          <a:xfrm>
            <a:off x="4762500" y="2343150"/>
            <a:ext cx="1714500" cy="10477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研究结果对情感AI市场、法律判决、社会支持提供等领域具有深远影响，促进更精准的情感识别技术和决策支持系统的开发。</a:t>
            </a:r>
            <a:endParaRPr lang="en-US" sz="1050" dirty="0"/>
          </a:p>
        </p:txBody>
      </p:sp>
      <p:sp>
        <p:nvSpPr>
          <p:cNvPr id="12" name="Text 9"/>
          <p:cNvSpPr/>
          <p:nvPr/>
        </p:nvSpPr>
        <p:spPr>
          <a:xfrm>
            <a:off x="6858000" y="2095500"/>
            <a:ext cx="17145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未来研究方向</a:t>
            </a:r>
            <a:endParaRPr lang="en-US" sz="1200" dirty="0"/>
          </a:p>
        </p:txBody>
      </p:sp>
      <p:sp>
        <p:nvSpPr>
          <p:cNvPr id="13" name="Text 10"/>
          <p:cNvSpPr/>
          <p:nvPr/>
        </p:nvSpPr>
        <p:spPr>
          <a:xfrm>
            <a:off x="6858000" y="2343150"/>
            <a:ext cx="1714500" cy="10477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未来研究应深入探讨不同文化背景下情绪表达的多样性，以及情绪特定的个体差异，进一步完善情绪推断的理论框架。</a:t>
            </a:r>
            <a:endParaRPr lang="en-US" sz="10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2952750" cy="5143500"/>
          </a:xfrm>
          <a:prstGeom prst="rect">
            <a:avLst/>
          </a:prstGeom>
        </p:spPr>
      </p:pic>
      <p:sp>
        <p:nvSpPr>
          <p:cNvPr id="4" name="Text 1"/>
          <p:cNvSpPr/>
          <p:nvPr/>
        </p:nvSpPr>
        <p:spPr>
          <a:xfrm>
            <a:off x="571500" y="3434080"/>
            <a:ext cx="2080895"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content</a:t>
            </a:r>
            <a:endParaRPr lang="en-US" sz="3750" dirty="0"/>
          </a:p>
        </p:txBody>
      </p:sp>
      <p:sp>
        <p:nvSpPr>
          <p:cNvPr id="5" name="Text 2"/>
          <p:cNvSpPr/>
          <p:nvPr/>
        </p:nvSpPr>
        <p:spPr>
          <a:xfrm>
            <a:off x="571500" y="4176713"/>
            <a:ext cx="1809750" cy="400050"/>
          </a:xfrm>
          <a:prstGeom prst="rect">
            <a:avLst/>
          </a:prstGeom>
          <a:noFill/>
        </p:spPr>
        <p:txBody>
          <a:bodyPr vert="horz" wrap="square" lIns="0" tIns="0" rIns="0" bIns="0" rtlCol="0" anchor="ctr"/>
          <a:lstStyle/>
          <a:p>
            <a:pPr marL="0" indent="0" algn="l">
              <a:lnSpc>
                <a:spcPts val="3150"/>
              </a:lnSpc>
              <a:buNone/>
            </a:pPr>
            <a:r>
              <a:rPr lang="en-US" sz="2250" dirty="0">
                <a:solidFill>
                  <a:srgbClr val="000000"/>
                </a:solidFill>
                <a:latin typeface="Microsoft YaHei" pitchFamily="34" charset="0"/>
                <a:ea typeface="Microsoft YaHei" pitchFamily="34" charset="-122"/>
                <a:cs typeface="Microsoft YaHei" pitchFamily="34" charset="-120"/>
              </a:rPr>
              <a:t>目录</a:t>
            </a:r>
            <a:endParaRPr lang="en-US" sz="2250" dirty="0"/>
          </a:p>
        </p:txBody>
      </p:sp>
      <p:sp>
        <p:nvSpPr>
          <p:cNvPr id="6" name="Text 3"/>
          <p:cNvSpPr/>
          <p:nvPr/>
        </p:nvSpPr>
        <p:spPr>
          <a:xfrm>
            <a:off x="3524250" y="67389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323DA4"/>
                </a:solidFill>
                <a:latin typeface="Microsoft YaHei" pitchFamily="34" charset="0"/>
                <a:ea typeface="Microsoft YaHei" pitchFamily="34" charset="-122"/>
                <a:cs typeface="Microsoft YaHei" pitchFamily="34" charset="-120"/>
              </a:rPr>
              <a:t>01</a:t>
            </a:r>
            <a:endParaRPr lang="en-US" sz="1875" dirty="0"/>
          </a:p>
        </p:txBody>
      </p:sp>
      <p:sp>
        <p:nvSpPr>
          <p:cNvPr id="7" name="Text 4"/>
          <p:cNvSpPr/>
          <p:nvPr/>
        </p:nvSpPr>
        <p:spPr>
          <a:xfrm>
            <a:off x="3990975" y="745331"/>
            <a:ext cx="458152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绪论：情绪推断的复杂性</a:t>
            </a:r>
            <a:endParaRPr lang="en-US" sz="1200" dirty="0"/>
          </a:p>
        </p:txBody>
      </p:sp>
      <p:sp>
        <p:nvSpPr>
          <p:cNvPr id="8" name="Text 5"/>
          <p:cNvSpPr/>
          <p:nvPr/>
        </p:nvSpPr>
        <p:spPr>
          <a:xfrm>
            <a:off x="3990975" y="99298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9" name="Text 6"/>
          <p:cNvSpPr/>
          <p:nvPr/>
        </p:nvSpPr>
        <p:spPr>
          <a:xfrm>
            <a:off x="3524250" y="130254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323DA4"/>
                </a:solidFill>
                <a:latin typeface="Microsoft YaHei" pitchFamily="34" charset="0"/>
                <a:ea typeface="Microsoft YaHei" pitchFamily="34" charset="-122"/>
                <a:cs typeface="Microsoft YaHei" pitchFamily="34" charset="-120"/>
              </a:rPr>
              <a:t>02</a:t>
            </a:r>
            <a:endParaRPr lang="en-US" sz="1875" dirty="0"/>
          </a:p>
        </p:txBody>
      </p:sp>
      <p:sp>
        <p:nvSpPr>
          <p:cNvPr id="10" name="Text 7"/>
          <p:cNvSpPr/>
          <p:nvPr/>
        </p:nvSpPr>
        <p:spPr>
          <a:xfrm>
            <a:off x="3990975" y="1373981"/>
            <a:ext cx="458152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研究背景与理论框架</a:t>
            </a:r>
            <a:endParaRPr lang="en-US" sz="1200" dirty="0"/>
          </a:p>
        </p:txBody>
      </p:sp>
      <p:sp>
        <p:nvSpPr>
          <p:cNvPr id="11" name="Text 8"/>
          <p:cNvSpPr/>
          <p:nvPr/>
        </p:nvSpPr>
        <p:spPr>
          <a:xfrm>
            <a:off x="3990975" y="162163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12" name="Text 9"/>
          <p:cNvSpPr/>
          <p:nvPr/>
        </p:nvSpPr>
        <p:spPr>
          <a:xfrm>
            <a:off x="3524250" y="193119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323DA4"/>
                </a:solidFill>
                <a:latin typeface="Microsoft YaHei" pitchFamily="34" charset="0"/>
                <a:ea typeface="Microsoft YaHei" pitchFamily="34" charset="-122"/>
                <a:cs typeface="Microsoft YaHei" pitchFamily="34" charset="-120"/>
              </a:rPr>
              <a:t>03</a:t>
            </a:r>
            <a:endParaRPr lang="en-US" sz="1875" dirty="0"/>
          </a:p>
        </p:txBody>
      </p:sp>
      <p:sp>
        <p:nvSpPr>
          <p:cNvPr id="13" name="Text 10"/>
          <p:cNvSpPr/>
          <p:nvPr/>
        </p:nvSpPr>
        <p:spPr>
          <a:xfrm>
            <a:off x="3990975" y="2002631"/>
            <a:ext cx="458152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实验设计与方法</a:t>
            </a:r>
            <a:endParaRPr lang="en-US" sz="1200" dirty="0"/>
          </a:p>
        </p:txBody>
      </p:sp>
      <p:sp>
        <p:nvSpPr>
          <p:cNvPr id="14" name="Text 11"/>
          <p:cNvSpPr/>
          <p:nvPr/>
        </p:nvSpPr>
        <p:spPr>
          <a:xfrm>
            <a:off x="3990975" y="225028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15" name="Text 12"/>
          <p:cNvSpPr/>
          <p:nvPr/>
        </p:nvSpPr>
        <p:spPr>
          <a:xfrm>
            <a:off x="3524250" y="255984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323DA4"/>
                </a:solidFill>
                <a:latin typeface="Microsoft YaHei" pitchFamily="34" charset="0"/>
                <a:ea typeface="Microsoft YaHei" pitchFamily="34" charset="-122"/>
                <a:cs typeface="Microsoft YaHei" pitchFamily="34" charset="-120"/>
              </a:rPr>
              <a:t>04</a:t>
            </a:r>
            <a:endParaRPr lang="en-US" sz="1875" dirty="0"/>
          </a:p>
        </p:txBody>
      </p:sp>
      <p:sp>
        <p:nvSpPr>
          <p:cNvPr id="16" name="Text 13"/>
          <p:cNvSpPr/>
          <p:nvPr/>
        </p:nvSpPr>
        <p:spPr>
          <a:xfrm>
            <a:off x="3990975" y="2631281"/>
            <a:ext cx="458152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结果分析：模型性能对比</a:t>
            </a:r>
            <a:endParaRPr lang="en-US" sz="1200" dirty="0"/>
          </a:p>
        </p:txBody>
      </p:sp>
      <p:sp>
        <p:nvSpPr>
          <p:cNvPr id="17" name="Text 14"/>
          <p:cNvSpPr/>
          <p:nvPr/>
        </p:nvSpPr>
        <p:spPr>
          <a:xfrm>
            <a:off x="3990975" y="287893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18" name="Text 15"/>
          <p:cNvSpPr/>
          <p:nvPr/>
        </p:nvSpPr>
        <p:spPr>
          <a:xfrm>
            <a:off x="3524250" y="318849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323DA4"/>
                </a:solidFill>
                <a:latin typeface="Microsoft YaHei" pitchFamily="34" charset="0"/>
                <a:ea typeface="Microsoft YaHei" pitchFamily="34" charset="-122"/>
                <a:cs typeface="Microsoft YaHei" pitchFamily="34" charset="-120"/>
              </a:rPr>
              <a:t>05</a:t>
            </a:r>
            <a:endParaRPr lang="en-US" sz="1875" dirty="0"/>
          </a:p>
        </p:txBody>
      </p:sp>
      <p:sp>
        <p:nvSpPr>
          <p:cNvPr id="19" name="Text 16"/>
          <p:cNvSpPr/>
          <p:nvPr/>
        </p:nvSpPr>
        <p:spPr>
          <a:xfrm>
            <a:off x="3990975" y="3259931"/>
            <a:ext cx="458152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个体差异与稳定性</a:t>
            </a:r>
            <a:endParaRPr lang="en-US" sz="1200" dirty="0"/>
          </a:p>
        </p:txBody>
      </p:sp>
      <p:sp>
        <p:nvSpPr>
          <p:cNvPr id="20" name="Text 17"/>
          <p:cNvSpPr/>
          <p:nvPr/>
        </p:nvSpPr>
        <p:spPr>
          <a:xfrm>
            <a:off x="3990975" y="350758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21" name="Text 18"/>
          <p:cNvSpPr/>
          <p:nvPr/>
        </p:nvSpPr>
        <p:spPr>
          <a:xfrm>
            <a:off x="3524250" y="381714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323DA4"/>
                </a:solidFill>
                <a:latin typeface="Microsoft YaHei" pitchFamily="34" charset="0"/>
                <a:ea typeface="Microsoft YaHei" pitchFamily="34" charset="-122"/>
                <a:cs typeface="Microsoft YaHei" pitchFamily="34" charset="-120"/>
              </a:rPr>
              <a:t>06</a:t>
            </a:r>
            <a:endParaRPr lang="en-US" sz="1875" dirty="0"/>
          </a:p>
        </p:txBody>
      </p:sp>
      <p:sp>
        <p:nvSpPr>
          <p:cNvPr id="22" name="Text 19"/>
          <p:cNvSpPr/>
          <p:nvPr/>
        </p:nvSpPr>
        <p:spPr>
          <a:xfrm>
            <a:off x="3990975" y="3888581"/>
            <a:ext cx="458152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讨论与结论</a:t>
            </a:r>
            <a:endParaRPr lang="en-US" sz="1200" dirty="0"/>
          </a:p>
        </p:txBody>
      </p:sp>
      <p:sp>
        <p:nvSpPr>
          <p:cNvPr id="23" name="Text 20"/>
          <p:cNvSpPr/>
          <p:nvPr/>
        </p:nvSpPr>
        <p:spPr>
          <a:xfrm>
            <a:off x="3990975" y="413623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未来研究方向</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6" name="Text 3"/>
          <p:cNvSpPr/>
          <p:nvPr/>
        </p:nvSpPr>
        <p:spPr>
          <a:xfrm>
            <a:off x="571500" y="2095500"/>
            <a:ext cx="2413000"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01</a:t>
            </a:r>
            <a:endParaRPr lang="en-US" sz="1200" dirty="0"/>
          </a:p>
        </p:txBody>
      </p:sp>
      <p:sp>
        <p:nvSpPr>
          <p:cNvPr id="7" name="Text 4"/>
          <p:cNvSpPr/>
          <p:nvPr/>
        </p:nvSpPr>
        <p:spPr>
          <a:xfrm>
            <a:off x="571500" y="2424113"/>
            <a:ext cx="24130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扩展理论假设</a:t>
            </a:r>
            <a:endParaRPr lang="en-US" sz="1200" dirty="0"/>
          </a:p>
        </p:txBody>
      </p:sp>
      <p:sp>
        <p:nvSpPr>
          <p:cNvPr id="8" name="Text 5"/>
          <p:cNvSpPr/>
          <p:nvPr/>
        </p:nvSpPr>
        <p:spPr>
          <a:xfrm>
            <a:off x="571500" y="2671763"/>
            <a:ext cx="2413000"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探索替代理论框架，如情感表达受情境约束的模型，以深化对情绪推断的理解。</a:t>
            </a:r>
            <a:endParaRPr lang="en-US" sz="1050" dirty="0"/>
          </a:p>
        </p:txBody>
      </p:sp>
      <p:sp>
        <p:nvSpPr>
          <p:cNvPr id="9" name="Text 6"/>
          <p:cNvSpPr/>
          <p:nvPr/>
        </p:nvSpPr>
        <p:spPr>
          <a:xfrm>
            <a:off x="3365500" y="2095500"/>
            <a:ext cx="2413000"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02</a:t>
            </a:r>
            <a:endParaRPr lang="en-US" sz="1200" dirty="0"/>
          </a:p>
        </p:txBody>
      </p:sp>
      <p:sp>
        <p:nvSpPr>
          <p:cNvPr id="10" name="Text 7"/>
          <p:cNvSpPr/>
          <p:nvPr/>
        </p:nvSpPr>
        <p:spPr>
          <a:xfrm>
            <a:off x="3365500" y="2424113"/>
            <a:ext cx="24130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跨情境验证</a:t>
            </a:r>
            <a:endParaRPr lang="en-US" sz="1200" dirty="0"/>
          </a:p>
        </p:txBody>
      </p:sp>
      <p:sp>
        <p:nvSpPr>
          <p:cNvPr id="11" name="Text 8"/>
          <p:cNvSpPr/>
          <p:nvPr/>
        </p:nvSpPr>
        <p:spPr>
          <a:xfrm>
            <a:off x="3365500" y="2671763"/>
            <a:ext cx="2413000"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测试不同情境下信息不确定性对线索依赖和整合的影响，增强理论的普遍性。</a:t>
            </a:r>
            <a:endParaRPr lang="en-US" sz="1050" dirty="0"/>
          </a:p>
        </p:txBody>
      </p:sp>
      <p:sp>
        <p:nvSpPr>
          <p:cNvPr id="12" name="Text 9"/>
          <p:cNvSpPr/>
          <p:nvPr/>
        </p:nvSpPr>
        <p:spPr>
          <a:xfrm>
            <a:off x="6159500" y="2095500"/>
            <a:ext cx="2413000"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323DA4"/>
                </a:solidFill>
                <a:latin typeface="Microsoft YaHei" pitchFamily="34" charset="0"/>
                <a:ea typeface="Microsoft YaHei" pitchFamily="34" charset="-122"/>
                <a:cs typeface="Microsoft YaHei" pitchFamily="34" charset="-120"/>
              </a:rPr>
              <a:t>03</a:t>
            </a:r>
            <a:endParaRPr lang="en-US" sz="1200" dirty="0"/>
          </a:p>
        </p:txBody>
      </p:sp>
      <p:sp>
        <p:nvSpPr>
          <p:cNvPr id="13" name="Text 10"/>
          <p:cNvSpPr/>
          <p:nvPr/>
        </p:nvSpPr>
        <p:spPr>
          <a:xfrm>
            <a:off x="6159500" y="2424113"/>
            <a:ext cx="2413000"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多维度泛化</a:t>
            </a:r>
            <a:endParaRPr lang="en-US" sz="1200" dirty="0"/>
          </a:p>
        </p:txBody>
      </p:sp>
      <p:sp>
        <p:nvSpPr>
          <p:cNvPr id="14" name="Text 11"/>
          <p:cNvSpPr/>
          <p:nvPr/>
        </p:nvSpPr>
        <p:spPr>
          <a:xfrm>
            <a:off x="6159500" y="2671763"/>
            <a:ext cx="2413000"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考察不同线索类型（如身体语言作为情境）和个体差异在情绪识别中的作用，拓宽研究视角。</a:t>
            </a:r>
            <a:endParaRPr lang="en-US" sz="10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2014538"/>
            <a:ext cx="80010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THANKS</a:t>
            </a:r>
            <a:endParaRPr lang="en-US" sz="3750" dirty="0"/>
          </a:p>
        </p:txBody>
      </p:sp>
      <p:sp>
        <p:nvSpPr>
          <p:cNvPr id="4" name="Shape 1"/>
          <p:cNvSpPr/>
          <p:nvPr/>
        </p:nvSpPr>
        <p:spPr>
          <a:xfrm>
            <a:off x="571500" y="3014663"/>
            <a:ext cx="604838" cy="114300"/>
          </a:xfrm>
          <a:prstGeom prst="rect">
            <a:avLst/>
          </a:prstGeom>
          <a:solidFill>
            <a:srgbClr val="000000"/>
          </a:solidFill>
        </p:spPr>
      </p:sp>
      <p:sp>
        <p:nvSpPr>
          <p:cNvPr id="5" name="Text 2"/>
          <p:cNvSpPr/>
          <p:nvPr/>
        </p:nvSpPr>
        <p:spPr>
          <a:xfrm>
            <a:off x="571500" y="3462337"/>
            <a:ext cx="8001000" cy="190500"/>
          </a:xfrm>
          <a:prstGeom prst="rect">
            <a:avLst/>
          </a:prstGeom>
          <a:noFill/>
        </p:spPr>
        <p:txBody>
          <a:bodyPr vert="horz" wrap="square" lIns="0" tIns="0" rIns="0" bIns="0" rtlCol="0" anchor="ctr"/>
          <a:lstStyle/>
          <a:p>
            <a:pPr marL="0" indent="0" algn="l">
              <a:lnSpc>
                <a:spcPts val="1500"/>
              </a:lnSpc>
              <a:buNone/>
            </a:pPr>
            <a:r>
              <a:rPr lang="en-US" sz="1200" dirty="0">
                <a:solidFill>
                  <a:srgbClr val="000000"/>
                </a:solidFill>
                <a:latin typeface="Microsoft YaHei" pitchFamily="34" charset="0"/>
                <a:ea typeface="Microsoft YaHei" pitchFamily="34" charset="-122"/>
                <a:cs typeface="Microsoft YaHei" pitchFamily="34" charset="-120"/>
              </a:rPr>
              <a:t>PPT内容由通义AI生成，访问tongyi.ai智能生成更多PPT</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26415" y="3009900"/>
            <a:ext cx="5424170" cy="133350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绪论：情绪推断的复杂性</a:t>
            </a:r>
            <a:endParaRPr lang="en-US" sz="3750" dirty="0"/>
          </a:p>
        </p:txBody>
      </p:sp>
      <p:sp>
        <p:nvSpPr>
          <p:cNvPr id="4" name="Shape 1"/>
          <p:cNvSpPr/>
          <p:nvPr/>
        </p:nvSpPr>
        <p:spPr>
          <a:xfrm>
            <a:off x="571500" y="4157662"/>
            <a:ext cx="4762500" cy="14288"/>
          </a:xfrm>
          <a:prstGeom prst="rect">
            <a:avLst/>
          </a:prstGeom>
          <a:solidFill>
            <a:srgbClr val="000000">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FFFFFF">
                    <a:alpha val="40000"/>
                  </a:srgbClr>
                </a:solidFill>
                <a:latin typeface="Microsoft YaHei" pitchFamily="34" charset="0"/>
                <a:ea typeface="Microsoft YaHei" pitchFamily="34" charset="-122"/>
                <a:cs typeface="Microsoft YaHei" pitchFamily="34" charset="-120"/>
              </a:rPr>
              <a:t>01</a:t>
            </a:r>
            <a:endParaRPr lang="en-US" sz="22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情绪理解的社会功能</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2"/>
          <a:srcRect/>
          <a:stretch>
            <a:fillRect/>
          </a:stretch>
        </p:blipFill>
        <p:spPr>
          <a:xfrm>
            <a:off x="1539875" y="2095500"/>
            <a:ext cx="476250" cy="476250"/>
          </a:xfrm>
          <a:prstGeom prst="rect">
            <a:avLst/>
          </a:prstGeom>
        </p:spPr>
      </p:pic>
      <p:sp>
        <p:nvSpPr>
          <p:cNvPr id="7" name="Text 3"/>
          <p:cNvSpPr/>
          <p:nvPr/>
        </p:nvSpPr>
        <p:spPr>
          <a:xfrm>
            <a:off x="571500" y="2686050"/>
            <a:ext cx="2413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社会互动的关键</a:t>
            </a:r>
            <a:endParaRPr lang="en-US" sz="1200" dirty="0"/>
          </a:p>
        </p:txBody>
      </p:sp>
      <p:sp>
        <p:nvSpPr>
          <p:cNvPr id="8" name="Text 4"/>
          <p:cNvSpPr/>
          <p:nvPr/>
        </p:nvSpPr>
        <p:spPr>
          <a:xfrm>
            <a:off x="571500" y="2933700"/>
            <a:ext cx="24130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情绪推断是社会互动的核心，影响着我们对他人情感状态的理解，从而指导我们的决策和行动。</a:t>
            </a:r>
            <a:endParaRPr lang="en-US" sz="1050" dirty="0"/>
          </a:p>
        </p:txBody>
      </p:sp>
      <p:pic>
        <p:nvPicPr>
          <p:cNvPr id="9" name="Image 2" descr="preencoded.png"/>
          <p:cNvPicPr>
            <a:picLocks noChangeAspect="1"/>
          </p:cNvPicPr>
          <p:nvPr/>
        </p:nvPicPr>
        <p:blipFill>
          <a:blip r:embed="rId3"/>
          <a:srcRect/>
          <a:stretch>
            <a:fillRect/>
          </a:stretch>
        </p:blipFill>
        <p:spPr>
          <a:xfrm>
            <a:off x="4333875" y="2095500"/>
            <a:ext cx="476250" cy="476250"/>
          </a:xfrm>
          <a:prstGeom prst="rect">
            <a:avLst/>
          </a:prstGeom>
        </p:spPr>
      </p:pic>
      <p:sp>
        <p:nvSpPr>
          <p:cNvPr id="10" name="Text 5"/>
          <p:cNvSpPr/>
          <p:nvPr/>
        </p:nvSpPr>
        <p:spPr>
          <a:xfrm>
            <a:off x="3365500" y="2686050"/>
            <a:ext cx="2413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道德与法律判断</a:t>
            </a:r>
            <a:endParaRPr lang="en-US" sz="1200" dirty="0"/>
          </a:p>
        </p:txBody>
      </p:sp>
      <p:sp>
        <p:nvSpPr>
          <p:cNvPr id="11" name="Text 6"/>
          <p:cNvSpPr/>
          <p:nvPr/>
        </p:nvSpPr>
        <p:spPr>
          <a:xfrm>
            <a:off x="3365500" y="2933700"/>
            <a:ext cx="24130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人们基于对他人情绪如悔恨或内疚的感知，做出道德和法律判断，如在法庭判决中评估被告的心理状态。</a:t>
            </a:r>
            <a:endParaRPr lang="en-US" sz="1050" dirty="0"/>
          </a:p>
        </p:txBody>
      </p:sp>
      <p:pic>
        <p:nvPicPr>
          <p:cNvPr id="12" name="Image 3" descr="preencoded.png"/>
          <p:cNvPicPr>
            <a:picLocks noChangeAspect="1"/>
          </p:cNvPicPr>
          <p:nvPr/>
        </p:nvPicPr>
        <p:blipFill>
          <a:blip r:embed="rId4"/>
          <a:srcRect/>
          <a:stretch>
            <a:fillRect/>
          </a:stretch>
        </p:blipFill>
        <p:spPr>
          <a:xfrm>
            <a:off x="7127875" y="2095500"/>
            <a:ext cx="476250" cy="476250"/>
          </a:xfrm>
          <a:prstGeom prst="rect">
            <a:avLst/>
          </a:prstGeom>
        </p:spPr>
      </p:pic>
      <p:sp>
        <p:nvSpPr>
          <p:cNvPr id="13" name="Text 7"/>
          <p:cNvSpPr/>
          <p:nvPr/>
        </p:nvSpPr>
        <p:spPr>
          <a:xfrm>
            <a:off x="6159500" y="2686050"/>
            <a:ext cx="2413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支持与谈判策略</a:t>
            </a:r>
            <a:endParaRPr lang="en-US" sz="1200" dirty="0"/>
          </a:p>
        </p:txBody>
      </p:sp>
      <p:sp>
        <p:nvSpPr>
          <p:cNvPr id="14" name="Text 8"/>
          <p:cNvSpPr/>
          <p:nvPr/>
        </p:nvSpPr>
        <p:spPr>
          <a:xfrm>
            <a:off x="6159500" y="2933700"/>
            <a:ext cx="24130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在提供支持或进行谈判时，我们依据对方表现出的情绪来调整自己的行为，如对悲伤或愤怒的反应。</a:t>
            </a:r>
            <a:endParaRPr lang="en-US" sz="10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情绪科学的应用领域</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6" name="Text 3"/>
          <p:cNvSpPr/>
          <p:nvPr/>
        </p:nvSpPr>
        <p:spPr>
          <a:xfrm>
            <a:off x="533400" y="2095500"/>
            <a:ext cx="165735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司法决策</a:t>
            </a:r>
            <a:endParaRPr lang="en-US" sz="1200" dirty="0"/>
          </a:p>
        </p:txBody>
      </p:sp>
      <p:sp>
        <p:nvSpPr>
          <p:cNvPr id="7" name="Shape 4"/>
          <p:cNvSpPr/>
          <p:nvPr/>
        </p:nvSpPr>
        <p:spPr>
          <a:xfrm>
            <a:off x="533400" y="2495550"/>
            <a:ext cx="8001000" cy="19050"/>
          </a:xfrm>
          <a:prstGeom prst="rect">
            <a:avLst/>
          </a:prstGeom>
          <a:solidFill>
            <a:srgbClr val="323DA4"/>
          </a:solidFill>
        </p:spPr>
      </p:sp>
      <p:sp>
        <p:nvSpPr>
          <p:cNvPr id="8" name="Shape 5"/>
          <p:cNvSpPr/>
          <p:nvPr/>
        </p:nvSpPr>
        <p:spPr>
          <a:xfrm>
            <a:off x="1307306" y="2457450"/>
            <a:ext cx="109538" cy="109538"/>
          </a:xfrm>
          <a:prstGeom prst="roundRect">
            <a:avLst>
              <a:gd name="adj" fmla="val 50000"/>
            </a:avLst>
          </a:prstGeom>
          <a:solidFill>
            <a:srgbClr val="323DA4"/>
          </a:solidFill>
        </p:spPr>
      </p:sp>
      <p:sp>
        <p:nvSpPr>
          <p:cNvPr id="9" name="Text 6"/>
          <p:cNvSpPr/>
          <p:nvPr/>
        </p:nvSpPr>
        <p:spPr>
          <a:xfrm>
            <a:off x="533400" y="2719388"/>
            <a:ext cx="165735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在司法领域，情绪表达如悔恨或愤怒，影响法官对被告性格和社区关系的判断，进而影响判决结果。</a:t>
            </a:r>
            <a:endParaRPr lang="en-US" sz="1050" dirty="0"/>
          </a:p>
        </p:txBody>
      </p:sp>
      <p:sp>
        <p:nvSpPr>
          <p:cNvPr id="10" name="Text 7"/>
          <p:cNvSpPr/>
          <p:nvPr/>
        </p:nvSpPr>
        <p:spPr>
          <a:xfrm>
            <a:off x="2571750" y="2095500"/>
            <a:ext cx="165735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社会支持</a:t>
            </a:r>
            <a:endParaRPr lang="en-US" sz="1200" dirty="0"/>
          </a:p>
        </p:txBody>
      </p:sp>
      <p:sp>
        <p:nvSpPr>
          <p:cNvPr id="11" name="Shape 8"/>
          <p:cNvSpPr/>
          <p:nvPr/>
        </p:nvSpPr>
        <p:spPr>
          <a:xfrm>
            <a:off x="3345656" y="2457450"/>
            <a:ext cx="109538" cy="109538"/>
          </a:xfrm>
          <a:prstGeom prst="roundRect">
            <a:avLst>
              <a:gd name="adj" fmla="val 50000"/>
            </a:avLst>
          </a:prstGeom>
          <a:solidFill>
            <a:srgbClr val="323DA4"/>
          </a:solidFill>
        </p:spPr>
      </p:sp>
      <p:sp>
        <p:nvSpPr>
          <p:cNvPr id="12" name="Text 9"/>
          <p:cNvSpPr/>
          <p:nvPr/>
        </p:nvSpPr>
        <p:spPr>
          <a:xfrm>
            <a:off x="2571750" y="2719388"/>
            <a:ext cx="165735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情绪识别能力促进社会支持的提供，如对悲伤或痛苦的感知促使人们提供安慰或援助。</a:t>
            </a:r>
            <a:endParaRPr lang="en-US" sz="1050" dirty="0"/>
          </a:p>
        </p:txBody>
      </p:sp>
      <p:sp>
        <p:nvSpPr>
          <p:cNvPr id="13" name="Text 10"/>
          <p:cNvSpPr/>
          <p:nvPr/>
        </p:nvSpPr>
        <p:spPr>
          <a:xfrm>
            <a:off x="4610100" y="2095500"/>
            <a:ext cx="165735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谈判策略</a:t>
            </a:r>
            <a:endParaRPr lang="en-US" sz="1200" dirty="0"/>
          </a:p>
        </p:txBody>
      </p:sp>
      <p:sp>
        <p:nvSpPr>
          <p:cNvPr id="14" name="Shape 11"/>
          <p:cNvSpPr/>
          <p:nvPr/>
        </p:nvSpPr>
        <p:spPr>
          <a:xfrm>
            <a:off x="5384006" y="2457450"/>
            <a:ext cx="109538" cy="109538"/>
          </a:xfrm>
          <a:prstGeom prst="roundRect">
            <a:avLst>
              <a:gd name="adj" fmla="val 50000"/>
            </a:avLst>
          </a:prstGeom>
          <a:solidFill>
            <a:srgbClr val="323DA4"/>
          </a:solidFill>
        </p:spPr>
      </p:sp>
      <p:sp>
        <p:nvSpPr>
          <p:cNvPr id="15" name="Text 12"/>
          <p:cNvSpPr/>
          <p:nvPr/>
        </p:nvSpPr>
        <p:spPr>
          <a:xfrm>
            <a:off x="4610100" y="2719388"/>
            <a:ext cx="165735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情绪如愤怒或快乐在谈判中作为策略工具，影响对方的让步程度和谈判结果。</a:t>
            </a:r>
            <a:endParaRPr lang="en-US" sz="1050" dirty="0"/>
          </a:p>
        </p:txBody>
      </p:sp>
      <p:sp>
        <p:nvSpPr>
          <p:cNvPr id="16" name="Text 13"/>
          <p:cNvSpPr/>
          <p:nvPr/>
        </p:nvSpPr>
        <p:spPr>
          <a:xfrm>
            <a:off x="6648450" y="2095500"/>
            <a:ext cx="165735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情感AI市场</a:t>
            </a:r>
            <a:endParaRPr lang="en-US" sz="1200" dirty="0"/>
          </a:p>
        </p:txBody>
      </p:sp>
      <p:sp>
        <p:nvSpPr>
          <p:cNvPr id="17" name="Shape 14"/>
          <p:cNvSpPr/>
          <p:nvPr/>
        </p:nvSpPr>
        <p:spPr>
          <a:xfrm rot="5400000">
            <a:off x="8524875" y="2452688"/>
            <a:ext cx="119063" cy="104775"/>
          </a:xfrm>
          <a:prstGeom prst="triangle">
            <a:avLst/>
          </a:prstGeom>
          <a:solidFill>
            <a:srgbClr val="323DA4"/>
          </a:solidFill>
        </p:spPr>
      </p:sp>
      <p:sp>
        <p:nvSpPr>
          <p:cNvPr id="18" name="Shape 15"/>
          <p:cNvSpPr/>
          <p:nvPr/>
        </p:nvSpPr>
        <p:spPr>
          <a:xfrm>
            <a:off x="7422356" y="2457450"/>
            <a:ext cx="109538" cy="109538"/>
          </a:xfrm>
          <a:prstGeom prst="roundRect">
            <a:avLst>
              <a:gd name="adj" fmla="val 50000"/>
            </a:avLst>
          </a:prstGeom>
          <a:solidFill>
            <a:srgbClr val="323DA4"/>
          </a:solidFill>
        </p:spPr>
      </p:sp>
      <p:sp>
        <p:nvSpPr>
          <p:cNvPr id="19" name="Text 16"/>
          <p:cNvSpPr/>
          <p:nvPr/>
        </p:nvSpPr>
        <p:spPr>
          <a:xfrm>
            <a:off x="6648450" y="2719388"/>
            <a:ext cx="165735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情感人工智能市场预计到2026年将达到371亿美元，显示了情绪科学在商业领域的广泛应用前景。</a:t>
            </a:r>
            <a:endParaRPr lang="en-US" sz="10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研究背景与理论框架</a:t>
            </a:r>
            <a:endParaRPr lang="en-US" sz="3750" dirty="0"/>
          </a:p>
        </p:txBody>
      </p:sp>
      <p:sp>
        <p:nvSpPr>
          <p:cNvPr id="4" name="Shape 1"/>
          <p:cNvSpPr/>
          <p:nvPr/>
        </p:nvSpPr>
        <p:spPr>
          <a:xfrm>
            <a:off x="571500" y="4157662"/>
            <a:ext cx="4762500" cy="14288"/>
          </a:xfrm>
          <a:prstGeom prst="rect">
            <a:avLst/>
          </a:prstGeom>
          <a:solidFill>
            <a:srgbClr val="000000">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FFFFFF">
                    <a:alpha val="40000"/>
                  </a:srgbClr>
                </a:solidFill>
                <a:latin typeface="Microsoft YaHei" pitchFamily="34" charset="0"/>
                <a:ea typeface="Microsoft YaHei" pitchFamily="34" charset="-122"/>
                <a:cs typeface="Microsoft YaHei" pitchFamily="34" charset="-120"/>
              </a:rPr>
              <a:t>02</a:t>
            </a:r>
            <a:endParaRPr lang="en-US" sz="22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pic>
        <p:nvPicPr>
          <p:cNvPr id="4" name="Image 1" descr="preencoded.png"/>
          <p:cNvPicPr>
            <a:picLocks noChangeAspect="1"/>
          </p:cNvPicPr>
          <p:nvPr/>
        </p:nvPicPr>
        <p:blipFill>
          <a:blip r:embed="rId2"/>
          <a:srcRect l="12500" r="12500"/>
          <a:stretch>
            <a:fillRect/>
          </a:stretch>
        </p:blipFill>
        <p:spPr>
          <a:xfrm>
            <a:off x="0" y="0"/>
            <a:ext cx="3857625" cy="5143500"/>
          </a:xfrm>
          <a:prstGeom prst="rect">
            <a:avLst/>
          </a:prstGeom>
        </p:spPr>
      </p:pic>
      <p:sp>
        <p:nvSpPr>
          <p:cNvPr id="5" name="Text 1"/>
          <p:cNvSpPr/>
          <p:nvPr/>
        </p:nvSpPr>
        <p:spPr>
          <a:xfrm>
            <a:off x="4429125" y="285750"/>
            <a:ext cx="40386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常见观点的局限性</a:t>
            </a:r>
            <a:endParaRPr lang="en-US" sz="2250" dirty="0"/>
          </a:p>
        </p:txBody>
      </p:sp>
      <p:sp>
        <p:nvSpPr>
          <p:cNvPr id="6" name="Text 2"/>
          <p:cNvSpPr/>
          <p:nvPr/>
        </p:nvSpPr>
        <p:spPr>
          <a:xfrm>
            <a:off x="4429125" y="742950"/>
            <a:ext cx="4038600"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7" name="Text 3"/>
          <p:cNvSpPr/>
          <p:nvPr/>
        </p:nvSpPr>
        <p:spPr>
          <a:xfrm>
            <a:off x="4429125" y="952500"/>
            <a:ext cx="414337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面部表情的误解</a:t>
            </a:r>
            <a:endParaRPr lang="en-US" sz="1200" dirty="0"/>
          </a:p>
        </p:txBody>
      </p:sp>
      <p:sp>
        <p:nvSpPr>
          <p:cNvPr id="8" name="Text 4"/>
          <p:cNvSpPr/>
          <p:nvPr/>
        </p:nvSpPr>
        <p:spPr>
          <a:xfrm>
            <a:off x="4429125" y="1200150"/>
            <a:ext cx="4143375"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传统观点过分强调面部表情在情绪识别中的决定性作用，忽视了情境因素的影响。</a:t>
            </a:r>
            <a:endParaRPr lang="en-US" sz="1050" dirty="0"/>
          </a:p>
        </p:txBody>
      </p:sp>
      <p:sp>
        <p:nvSpPr>
          <p:cNvPr id="9" name="Text 5"/>
          <p:cNvSpPr/>
          <p:nvPr/>
        </p:nvSpPr>
        <p:spPr>
          <a:xfrm>
            <a:off x="4429125" y="1809750"/>
            <a:ext cx="414337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情境信息的重要性</a:t>
            </a:r>
            <a:endParaRPr lang="en-US" sz="1200" dirty="0"/>
          </a:p>
        </p:txBody>
      </p:sp>
      <p:sp>
        <p:nvSpPr>
          <p:cNvPr id="10" name="Text 6"/>
          <p:cNvSpPr/>
          <p:nvPr/>
        </p:nvSpPr>
        <p:spPr>
          <a:xfrm>
            <a:off x="4429125" y="2057400"/>
            <a:ext cx="4143375"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实际生活中，人们在判断他人情绪时，情境信息往往比孤立的面部表情更具诊断价值。</a:t>
            </a:r>
            <a:endParaRPr lang="en-US" sz="1050" dirty="0"/>
          </a:p>
        </p:txBody>
      </p:sp>
      <p:sp>
        <p:nvSpPr>
          <p:cNvPr id="11" name="Text 7"/>
          <p:cNvSpPr/>
          <p:nvPr/>
        </p:nvSpPr>
        <p:spPr>
          <a:xfrm>
            <a:off x="4429125" y="2667000"/>
            <a:ext cx="414337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多元信息整合</a:t>
            </a:r>
            <a:endParaRPr lang="en-US" sz="1200" dirty="0"/>
          </a:p>
        </p:txBody>
      </p:sp>
      <p:sp>
        <p:nvSpPr>
          <p:cNvPr id="12" name="Text 8"/>
          <p:cNvSpPr/>
          <p:nvPr/>
        </p:nvSpPr>
        <p:spPr>
          <a:xfrm>
            <a:off x="4429125" y="2914650"/>
            <a:ext cx="4143375"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情绪推断依赖于多种信息源，包括身体语言、声音、文化知识和社会情境，而非单一的面部线索。</a:t>
            </a:r>
            <a:endParaRPr lang="en-US" sz="10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情境与非言语行为的重要性</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2"/>
          <a:srcRect t="8333" b="8333"/>
          <a:stretch>
            <a:fillRect/>
          </a:stretch>
        </p:blipFill>
        <p:spPr>
          <a:xfrm>
            <a:off x="571500" y="1438275"/>
            <a:ext cx="1714500" cy="1428750"/>
          </a:xfrm>
          <a:prstGeom prst="rect">
            <a:avLst/>
          </a:prstGeom>
        </p:spPr>
      </p:pic>
      <p:sp>
        <p:nvSpPr>
          <p:cNvPr id="7" name="Text 3"/>
          <p:cNvSpPr/>
          <p:nvPr/>
        </p:nvSpPr>
        <p:spPr>
          <a:xfrm>
            <a:off x="666750" y="3057525"/>
            <a:ext cx="1524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情境的主导作用</a:t>
            </a:r>
            <a:endParaRPr lang="en-US" sz="1200" dirty="0"/>
          </a:p>
        </p:txBody>
      </p:sp>
      <p:sp>
        <p:nvSpPr>
          <p:cNvPr id="8" name="Text 4"/>
          <p:cNvSpPr/>
          <p:nvPr/>
        </p:nvSpPr>
        <p:spPr>
          <a:xfrm>
            <a:off x="666750" y="3305175"/>
            <a:ext cx="1524000" cy="10477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研究显示，在情绪推断中，情境信息往往比面部表情提供更可靠的信息，人们倾向于依赖情境来解读他人的情绪状态。</a:t>
            </a:r>
            <a:endParaRPr lang="en-US" sz="1050" dirty="0"/>
          </a:p>
        </p:txBody>
      </p:sp>
      <p:pic>
        <p:nvPicPr>
          <p:cNvPr id="9" name="Image 2" descr="preencoded.png"/>
          <p:cNvPicPr>
            <a:picLocks noChangeAspect="1"/>
          </p:cNvPicPr>
          <p:nvPr/>
        </p:nvPicPr>
        <p:blipFill>
          <a:blip r:embed="rId3"/>
          <a:srcRect t="8333" b="8333"/>
          <a:stretch>
            <a:fillRect/>
          </a:stretch>
        </p:blipFill>
        <p:spPr>
          <a:xfrm>
            <a:off x="2667000" y="1438275"/>
            <a:ext cx="1714500" cy="1428750"/>
          </a:xfrm>
          <a:prstGeom prst="rect">
            <a:avLst/>
          </a:prstGeom>
        </p:spPr>
      </p:pic>
      <p:sp>
        <p:nvSpPr>
          <p:cNvPr id="10" name="Text 5"/>
          <p:cNvSpPr/>
          <p:nvPr/>
        </p:nvSpPr>
        <p:spPr>
          <a:xfrm>
            <a:off x="2762250" y="3057525"/>
            <a:ext cx="1524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非言语行为的补充</a:t>
            </a:r>
            <a:endParaRPr lang="en-US" sz="1200" dirty="0"/>
          </a:p>
        </p:txBody>
      </p:sp>
      <p:sp>
        <p:nvSpPr>
          <p:cNvPr id="11" name="Text 6"/>
          <p:cNvSpPr/>
          <p:nvPr/>
        </p:nvSpPr>
        <p:spPr>
          <a:xfrm>
            <a:off x="2762250" y="3305175"/>
            <a:ext cx="1524000" cy="12573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除了面部表情，身体语言、声音语调等非言语线索同样在情绪识别中扮演关键角色，它们与情境信息共同构建了情绪理解的多维度视角。</a:t>
            </a:r>
            <a:endParaRPr lang="en-US" sz="1050" dirty="0"/>
          </a:p>
        </p:txBody>
      </p:sp>
      <p:pic>
        <p:nvPicPr>
          <p:cNvPr id="12" name="Image 3" descr="preencoded.png"/>
          <p:cNvPicPr>
            <a:picLocks noChangeAspect="1"/>
          </p:cNvPicPr>
          <p:nvPr/>
        </p:nvPicPr>
        <p:blipFill>
          <a:blip r:embed="rId4"/>
          <a:srcRect t="8333" b="8333"/>
          <a:stretch>
            <a:fillRect/>
          </a:stretch>
        </p:blipFill>
        <p:spPr>
          <a:xfrm>
            <a:off x="4762500" y="1438275"/>
            <a:ext cx="1714500" cy="1428750"/>
          </a:xfrm>
          <a:prstGeom prst="rect">
            <a:avLst/>
          </a:prstGeom>
        </p:spPr>
      </p:pic>
      <p:sp>
        <p:nvSpPr>
          <p:cNvPr id="13" name="Text 7"/>
          <p:cNvSpPr/>
          <p:nvPr/>
        </p:nvSpPr>
        <p:spPr>
          <a:xfrm>
            <a:off x="4857750" y="3057525"/>
            <a:ext cx="1524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整合与优先级</a:t>
            </a:r>
            <a:endParaRPr lang="en-US" sz="1200" dirty="0"/>
          </a:p>
        </p:txBody>
      </p:sp>
      <p:sp>
        <p:nvSpPr>
          <p:cNvPr id="14" name="Text 8"/>
          <p:cNvSpPr/>
          <p:nvPr/>
        </p:nvSpPr>
        <p:spPr>
          <a:xfrm>
            <a:off x="4857750" y="3305175"/>
            <a:ext cx="1524000" cy="12573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在某些情况下，人们能够整合面部表情与情境信息，但在多数情况下，情境线索似乎优先于面部线索，尤其是在面部表情模糊或矛盾时。</a:t>
            </a:r>
            <a:endParaRPr lang="en-US" sz="1050" dirty="0"/>
          </a:p>
        </p:txBody>
      </p:sp>
      <p:pic>
        <p:nvPicPr>
          <p:cNvPr id="15" name="Image 4" descr="preencoded.png"/>
          <p:cNvPicPr>
            <a:picLocks noChangeAspect="1"/>
          </p:cNvPicPr>
          <p:nvPr/>
        </p:nvPicPr>
        <p:blipFill>
          <a:blip r:embed="rId5"/>
          <a:srcRect t="8333" b="8333"/>
          <a:stretch>
            <a:fillRect/>
          </a:stretch>
        </p:blipFill>
        <p:spPr>
          <a:xfrm>
            <a:off x="6858000" y="1438275"/>
            <a:ext cx="1714500" cy="1428750"/>
          </a:xfrm>
          <a:prstGeom prst="rect">
            <a:avLst/>
          </a:prstGeom>
        </p:spPr>
      </p:pic>
      <p:sp>
        <p:nvSpPr>
          <p:cNvPr id="16" name="Text 9"/>
          <p:cNvSpPr/>
          <p:nvPr/>
        </p:nvSpPr>
        <p:spPr>
          <a:xfrm>
            <a:off x="6953250" y="3057525"/>
            <a:ext cx="1524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个体差异的存在</a:t>
            </a:r>
            <a:endParaRPr lang="en-US" sz="1200" dirty="0"/>
          </a:p>
        </p:txBody>
      </p:sp>
      <p:sp>
        <p:nvSpPr>
          <p:cNvPr id="17" name="Text 10"/>
          <p:cNvSpPr/>
          <p:nvPr/>
        </p:nvSpPr>
        <p:spPr>
          <a:xfrm>
            <a:off x="6953250" y="3305175"/>
            <a:ext cx="1524000" cy="10477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不同个体在利用情境与非言语信息时表现出显著差异，这种差异可能源于个人经验、认知能力和情感理解的深度。</a:t>
            </a:r>
            <a:endParaRPr lang="en-US" sz="10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实验设计与方法</a:t>
            </a:r>
            <a:endParaRPr lang="en-US" sz="3750" dirty="0"/>
          </a:p>
        </p:txBody>
      </p:sp>
      <p:sp>
        <p:nvSpPr>
          <p:cNvPr id="4" name="Shape 1"/>
          <p:cNvSpPr/>
          <p:nvPr/>
        </p:nvSpPr>
        <p:spPr>
          <a:xfrm>
            <a:off x="571500" y="4157662"/>
            <a:ext cx="4762500" cy="14288"/>
          </a:xfrm>
          <a:prstGeom prst="rect">
            <a:avLst/>
          </a:prstGeom>
          <a:solidFill>
            <a:srgbClr val="000000">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FFFFFF">
                    <a:alpha val="40000"/>
                  </a:srgbClr>
                </a:solidFill>
                <a:latin typeface="Microsoft YaHei" pitchFamily="34" charset="0"/>
                <a:ea typeface="Microsoft YaHei" pitchFamily="34" charset="-122"/>
                <a:cs typeface="Microsoft YaHei" pitchFamily="34" charset="-120"/>
              </a:rPr>
              <a:t>03</a:t>
            </a:r>
            <a:endParaRPr lang="en-US" sz="22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2835</Words>
  <Application>WPS Presentation</Application>
  <PresentationFormat>On-screen Show (16:9)</PresentationFormat>
  <Paragraphs>278</Paragraphs>
  <Slides>21</Slides>
  <Notes>21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DejaVu Sans</vt:lpstr>
      <vt:lpstr>Microsoft YaHei</vt:lpstr>
      <vt:lpstr>Droid Sans Fallback</vt:lpstr>
      <vt:lpstr>Microsoft YaHei</vt:lpstr>
      <vt:lpstr>Microsoft YaHei</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shenc</cp:lastModifiedBy>
  <cp:revision>2</cp:revision>
  <dcterms:created xsi:type="dcterms:W3CDTF">2024-11-05T08:23:52Z</dcterms:created>
  <dcterms:modified xsi:type="dcterms:W3CDTF">2024-11-05T08:23:52Z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1033-11.1.0.11698</vt:lpwstr>
  </property>
</Properties>
</file>