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5.jpe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感知声音情感的类别与维度动态</a:t>
            </a:r>
            <a:endParaRPr lang="en-US" sz="3750" dirty="0"/>
          </a:p>
        </p:txBody>
      </p:sp>
      <p:sp>
        <p:nvSpPr>
          <p:cNvPr id="4" name="Text 1"/>
          <p:cNvSpPr/>
          <p:nvPr/>
        </p:nvSpPr>
        <p:spPr>
          <a:xfrm>
            <a:off x="571500" y="2243138"/>
            <a:ext cx="800100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5" name="Shape 2"/>
          <p:cNvSpPr/>
          <p:nvPr/>
        </p:nvSpPr>
        <p:spPr>
          <a:xfrm>
            <a:off x="571500" y="2976563"/>
            <a:ext cx="604838" cy="114300"/>
          </a:xfrm>
          <a:prstGeom prst="rect">
            <a:avLst/>
          </a:prstGeom>
          <a:solidFill>
            <a:srgbClr val="000000"/>
          </a:solidFill>
        </p:spPr>
      </p:sp>
      <p:sp>
        <p:nvSpPr>
          <p:cNvPr id="6" name="Text 3"/>
          <p:cNvSpPr/>
          <p:nvPr/>
        </p:nvSpPr>
        <p:spPr>
          <a:xfrm>
            <a:off x="571500" y="3424238"/>
            <a:ext cx="8001000" cy="219075"/>
          </a:xfrm>
          <a:prstGeom prst="rect">
            <a:avLst/>
          </a:prstGeom>
          <a:noFill/>
        </p:spPr>
        <p:txBody>
          <a:bodyPr vert="horz" wrap="square" lIns="0" tIns="0" rIns="0" bIns="0" rtlCol="0" anchor="ctr"/>
          <a:lstStyle/>
          <a:p>
            <a:pPr marL="0" indent="0" algn="l">
              <a:lnSpc>
                <a:spcPts val="1725"/>
              </a:lnSpc>
              <a:buNone/>
            </a:pPr>
            <a:r>
              <a:rPr lang="en-US" sz="1200" dirty="0">
                <a:solidFill>
                  <a:srgbClr val="000000"/>
                </a:solidFill>
                <a:latin typeface="Microsoft YaHei" pitchFamily="34" charset="0"/>
                <a:ea typeface="Microsoft YaHei" pitchFamily="34" charset="-122"/>
                <a:cs typeface="Microsoft YaHei" pitchFamily="34" charset="-120"/>
              </a:rPr>
              <a:t>申长硕</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感知相似性分析</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885950"/>
            <a:ext cx="1714500" cy="1428750"/>
          </a:xfrm>
          <a:prstGeom prst="rect">
            <a:avLst/>
          </a:prstGeom>
        </p:spPr>
      </p:pic>
      <p:sp>
        <p:nvSpPr>
          <p:cNvPr id="7" name="Text 3"/>
          <p:cNvSpPr/>
          <p:nvPr/>
        </p:nvSpPr>
        <p:spPr>
          <a:xfrm>
            <a:off x="5715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多模态数据融合</a:t>
            </a:r>
            <a:endParaRPr lang="en-US" sz="1200" dirty="0"/>
          </a:p>
        </p:txBody>
      </p:sp>
      <p:sp>
        <p:nvSpPr>
          <p:cNvPr id="8" name="Text 4"/>
          <p:cNvSpPr/>
          <p:nvPr/>
        </p:nvSpPr>
        <p:spPr>
          <a:xfrm>
            <a:off x="5715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采用代表相似性分析(RSA)，结合行为数据、fMRI和MEG，评估感知到的声音情绪的类别与维度。</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885950"/>
            <a:ext cx="1714500" cy="1428750"/>
          </a:xfrm>
          <a:prstGeom prst="rect">
            <a:avLst/>
          </a:prstGeom>
        </p:spPr>
      </p:pic>
      <p:sp>
        <p:nvSpPr>
          <p:cNvPr id="10" name="Text 5"/>
          <p:cNvSpPr/>
          <p:nvPr/>
        </p:nvSpPr>
        <p:spPr>
          <a:xfrm>
            <a:off x="26670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非选择性表示</a:t>
            </a:r>
            <a:endParaRPr lang="en-US" sz="1200" dirty="0"/>
          </a:p>
        </p:txBody>
      </p:sp>
      <p:sp>
        <p:nvSpPr>
          <p:cNvPr id="11" name="Text 6"/>
          <p:cNvSpPr/>
          <p:nvPr/>
        </p:nvSpPr>
        <p:spPr>
          <a:xfrm>
            <a:off x="26670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通过计算大脑响应矩阵与感知情绪属性之间的相关性，初步探索大脑对情绪的非选择性编码。</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885950"/>
            <a:ext cx="1714500" cy="1428750"/>
          </a:xfrm>
          <a:prstGeom prst="rect">
            <a:avLst/>
          </a:prstGeom>
        </p:spPr>
      </p:pic>
      <p:sp>
        <p:nvSpPr>
          <p:cNvPr id="13" name="Text 7"/>
          <p:cNvSpPr/>
          <p:nvPr/>
        </p:nvSpPr>
        <p:spPr>
          <a:xfrm>
            <a:off x="47625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选择性表示</a:t>
            </a:r>
            <a:endParaRPr lang="en-US" sz="1200" dirty="0"/>
          </a:p>
        </p:txBody>
      </p:sp>
      <p:sp>
        <p:nvSpPr>
          <p:cNvPr id="14" name="Text 8"/>
          <p:cNvSpPr/>
          <p:nvPr/>
        </p:nvSpPr>
        <p:spPr>
          <a:xfrm>
            <a:off x="47625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利用半偏相关检验，识别大脑响应中独特解释感知情绪属性变异的部分，区分类别与维度的特定影响。</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885950"/>
            <a:ext cx="1714500" cy="1428750"/>
          </a:xfrm>
          <a:prstGeom prst="rect">
            <a:avLst/>
          </a:prstGeom>
        </p:spPr>
      </p:pic>
      <p:sp>
        <p:nvSpPr>
          <p:cNvPr id="16" name="Text 9"/>
          <p:cNvSpPr/>
          <p:nvPr/>
        </p:nvSpPr>
        <p:spPr>
          <a:xfrm>
            <a:off x="68580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表示主导性对比</a:t>
            </a:r>
            <a:endParaRPr lang="en-US" sz="1200" dirty="0"/>
          </a:p>
        </p:txBody>
      </p:sp>
      <p:sp>
        <p:nvSpPr>
          <p:cNvPr id="17" name="Text 10"/>
          <p:cNvSpPr/>
          <p:nvPr/>
        </p:nvSpPr>
        <p:spPr>
          <a:xfrm>
            <a:off x="68580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直接对比类别与维度模型在大脑响应矩阵中独特解释的变异，揭示不同模型在大脑中的相对优势。</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大脑响应模式提取</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3"/>
          <a:srcRect/>
          <a:stretch>
            <a:fillRect/>
          </a:stretch>
        </p:blipFill>
        <p:spPr>
          <a:xfrm>
            <a:off x="5131594" y="952500"/>
            <a:ext cx="476250" cy="476250"/>
          </a:xfrm>
          <a:prstGeom prst="rect">
            <a:avLst/>
          </a:prstGeom>
        </p:spPr>
      </p:pic>
      <p:sp>
        <p:nvSpPr>
          <p:cNvPr id="8" name="Text 3"/>
          <p:cNvSpPr/>
          <p:nvPr/>
        </p:nvSpPr>
        <p:spPr>
          <a:xfrm>
            <a:off x="4429125"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多模态融合分析</a:t>
            </a:r>
            <a:endParaRPr lang="en-US" sz="1200" dirty="0"/>
          </a:p>
        </p:txBody>
      </p:sp>
      <p:sp>
        <p:nvSpPr>
          <p:cNvPr id="9" name="Text 4"/>
          <p:cNvSpPr/>
          <p:nvPr/>
        </p:nvSpPr>
        <p:spPr>
          <a:xfrm>
            <a:off x="4429125" y="1790700"/>
            <a:ext cx="1881187"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采用fMRI和MEG数据的统计融合，结合空间(fMRI)和时空(MEG)信息，构建大脑响应模式。</a:t>
            </a:r>
            <a:endParaRPr lang="en-US" sz="1050" dirty="0"/>
          </a:p>
        </p:txBody>
      </p:sp>
      <p:pic>
        <p:nvPicPr>
          <p:cNvPr id="10" name="Image 3" descr="preencoded.png"/>
          <p:cNvPicPr>
            <a:picLocks noChangeAspect="1"/>
          </p:cNvPicPr>
          <p:nvPr/>
        </p:nvPicPr>
        <p:blipFill>
          <a:blip r:embed="rId4"/>
          <a:srcRect/>
          <a:stretch>
            <a:fillRect/>
          </a:stretch>
        </p:blipFill>
        <p:spPr>
          <a:xfrm>
            <a:off x="7393781" y="952500"/>
            <a:ext cx="476250" cy="476250"/>
          </a:xfrm>
          <a:prstGeom prst="rect">
            <a:avLst/>
          </a:prstGeom>
        </p:spPr>
      </p:pic>
      <p:sp>
        <p:nvSpPr>
          <p:cNvPr id="11" name="Text 5"/>
          <p:cNvSpPr/>
          <p:nvPr/>
        </p:nvSpPr>
        <p:spPr>
          <a:xfrm>
            <a:off x="6691313"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搜索光RSA应用</a:t>
            </a:r>
            <a:endParaRPr lang="en-US" sz="1200" dirty="0"/>
          </a:p>
        </p:txBody>
      </p:sp>
      <p:sp>
        <p:nvSpPr>
          <p:cNvPr id="12" name="Text 6"/>
          <p:cNvSpPr/>
          <p:nvPr/>
        </p:nvSpPr>
        <p:spPr>
          <a:xfrm>
            <a:off x="6691313" y="179070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实施全脑搜索光RSA，评估感知情绪属性在多变量空间大脑反应模式中的编码。</a:t>
            </a:r>
            <a:endParaRPr lang="en-US" sz="1050" dirty="0"/>
          </a:p>
        </p:txBody>
      </p:sp>
      <p:pic>
        <p:nvPicPr>
          <p:cNvPr id="13" name="Image 4" descr="preencoded.png"/>
          <p:cNvPicPr>
            <a:picLocks noChangeAspect="1"/>
          </p:cNvPicPr>
          <p:nvPr/>
        </p:nvPicPr>
        <p:blipFill>
          <a:blip r:embed="rId5"/>
          <a:srcRect/>
          <a:stretch>
            <a:fillRect/>
          </a:stretch>
        </p:blipFill>
        <p:spPr>
          <a:xfrm>
            <a:off x="5131594" y="2819400"/>
            <a:ext cx="476250" cy="476250"/>
          </a:xfrm>
          <a:prstGeom prst="rect">
            <a:avLst/>
          </a:prstGeom>
        </p:spPr>
      </p:pic>
      <p:sp>
        <p:nvSpPr>
          <p:cNvPr id="14" name="Text 7"/>
          <p:cNvSpPr/>
          <p:nvPr/>
        </p:nvSpPr>
        <p:spPr>
          <a:xfrm>
            <a:off x="4429125" y="34099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响应模式提取</a:t>
            </a:r>
            <a:endParaRPr lang="en-US" sz="1200" dirty="0"/>
          </a:p>
        </p:txBody>
      </p:sp>
      <p:sp>
        <p:nvSpPr>
          <p:cNvPr id="15" name="Text 8"/>
          <p:cNvSpPr/>
          <p:nvPr/>
        </p:nvSpPr>
        <p:spPr>
          <a:xfrm>
            <a:off x="4429125" y="3657600"/>
            <a:ext cx="1881187"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通过fMRI和MEG计算刺激特异性响应模式，利用交叉验证Mahalanobis距离量化大脑区域的响应差异。</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结果解析</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类别与维度的脑部表示</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早期类别优势</a:t>
            </a:r>
            <a:endParaRPr lang="en-US" sz="1200" dirty="0"/>
          </a:p>
        </p:txBody>
      </p:sp>
      <p:sp>
        <p:nvSpPr>
          <p:cNvPr id="8" name="Text 5"/>
          <p:cNvSpPr/>
          <p:nvPr/>
        </p:nvSpPr>
        <p:spPr>
          <a:xfrm>
            <a:off x="5715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实验揭示，在听觉刺激后约157毫秒，大脑颞叶区域（如右中间上回）对情感类别的编码显著增强，表明早期感知处理中类别信息占主导地位。</a:t>
            </a:r>
            <a:endParaRPr lang="en-US" sz="1050" dirty="0"/>
          </a:p>
        </p:txBody>
      </p:sp>
      <p:sp>
        <p:nvSpPr>
          <p:cNvPr id="9" name="Text 6"/>
          <p:cNvSpPr/>
          <p:nvPr/>
        </p:nvSpPr>
        <p:spPr>
          <a:xfrm>
            <a:off x="2667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2667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维度后期显现</a:t>
            </a:r>
            <a:endParaRPr lang="en-US" sz="1200" dirty="0"/>
          </a:p>
        </p:txBody>
      </p:sp>
      <p:sp>
        <p:nvSpPr>
          <p:cNvPr id="11" name="Text 8"/>
          <p:cNvSpPr/>
          <p:nvPr/>
        </p:nvSpPr>
        <p:spPr>
          <a:xfrm>
            <a:off x="2667000" y="2671763"/>
            <a:ext cx="1714500" cy="14668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相比之下，情感维度（如唤醒度和效价）的脑部表示在更晚的时间点出现，大约在刺激后717毫秒，主要涉及右侧前扣带回和岛叶等区域，这反映了大脑对情感细节的精细加工。</a:t>
            </a:r>
            <a:endParaRPr lang="en-US" sz="1050" dirty="0"/>
          </a:p>
        </p:txBody>
      </p:sp>
      <p:sp>
        <p:nvSpPr>
          <p:cNvPr id="12" name="Text 9"/>
          <p:cNvSpPr/>
          <p:nvPr/>
        </p:nvSpPr>
        <p:spPr>
          <a:xfrm>
            <a:off x="4762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4762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网络动态转变</a:t>
            </a:r>
            <a:endParaRPr lang="en-US" sz="1200" dirty="0"/>
          </a:p>
        </p:txBody>
      </p:sp>
      <p:sp>
        <p:nvSpPr>
          <p:cNvPr id="14" name="Text 11"/>
          <p:cNvSpPr/>
          <p:nvPr/>
        </p:nvSpPr>
        <p:spPr>
          <a:xfrm>
            <a:off x="4762500" y="2671763"/>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从早期类别编码到后期维度表示，大脑网络经历了动态转变，体现了从快速分类反应到基于效价和唤醒度的精细情感评估的过程。</a:t>
            </a:r>
            <a:endParaRPr lang="en-US" sz="1050" dirty="0"/>
          </a:p>
        </p:txBody>
      </p:sp>
      <p:sp>
        <p:nvSpPr>
          <p:cNvPr id="15" name="Text 12"/>
          <p:cNvSpPr/>
          <p:nvPr/>
        </p:nvSpPr>
        <p:spPr>
          <a:xfrm>
            <a:off x="6858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6" name="Text 13"/>
          <p:cNvSpPr/>
          <p:nvPr/>
        </p:nvSpPr>
        <p:spPr>
          <a:xfrm>
            <a:off x="6858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跨模态一致性</a:t>
            </a:r>
            <a:endParaRPr lang="en-US" sz="1200" dirty="0"/>
          </a:p>
        </p:txBody>
      </p:sp>
      <p:sp>
        <p:nvSpPr>
          <p:cNvPr id="17" name="Text 14"/>
          <p:cNvSpPr/>
          <p:nvPr/>
        </p:nvSpPr>
        <p:spPr>
          <a:xfrm>
            <a:off x="6858000" y="2671763"/>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行为数据与神经影像学结果一致，证实了类别和维度在感知声音情感中的不同作用，以及它们在大脑中的时空动态表现。</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时间动态变化</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早期类别优势</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307306" y="2457450"/>
            <a:ext cx="109538" cy="109538"/>
          </a:xfrm>
          <a:prstGeom prst="roundRect">
            <a:avLst>
              <a:gd name="adj" fmla="val 50000"/>
            </a:avLst>
          </a:prstGeom>
          <a:solidFill>
            <a:srgbClr val="323DA4"/>
          </a:solidFill>
        </p:spPr>
      </p:sp>
      <p:sp>
        <p:nvSpPr>
          <p:cNvPr id="9" name="Text 6"/>
          <p:cNvSpPr/>
          <p:nvPr/>
        </p:nvSpPr>
        <p:spPr>
          <a:xfrm>
            <a:off x="533400" y="2719388"/>
            <a:ext cx="165735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在听觉处理的早期阶段，大约157毫秒后，大脑的颞叶区域显示出对情感类别的强烈偏好，特别是在右侧中间上颞回。</a:t>
            </a:r>
            <a:endParaRPr lang="en-US" sz="1050" dirty="0"/>
          </a:p>
        </p:txBody>
      </p:sp>
      <p:sp>
        <p:nvSpPr>
          <p:cNvPr id="10" name="Text 7"/>
          <p:cNvSpPr/>
          <p:nvPr/>
        </p:nvSpPr>
        <p:spPr>
          <a:xfrm>
            <a:off x="257175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后期维度强调</a:t>
            </a:r>
            <a:endParaRPr lang="en-US" sz="1200" dirty="0"/>
          </a:p>
        </p:txBody>
      </p:sp>
      <p:sp>
        <p:nvSpPr>
          <p:cNvPr id="11" name="Shape 8"/>
          <p:cNvSpPr/>
          <p:nvPr/>
        </p:nvSpPr>
        <p:spPr>
          <a:xfrm>
            <a:off x="3345656" y="2457450"/>
            <a:ext cx="109538" cy="109538"/>
          </a:xfrm>
          <a:prstGeom prst="roundRect">
            <a:avLst>
              <a:gd name="adj" fmla="val 50000"/>
            </a:avLst>
          </a:prstGeom>
          <a:solidFill>
            <a:srgbClr val="323DA4"/>
          </a:solidFill>
        </p:spPr>
      </p:sp>
      <p:sp>
        <p:nvSpPr>
          <p:cNvPr id="12" name="Text 9"/>
          <p:cNvSpPr/>
          <p:nvPr/>
        </p:nvSpPr>
        <p:spPr>
          <a:xfrm>
            <a:off x="2571750" y="2719388"/>
            <a:ext cx="165735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相比之下，情感维度如唤醒和效价，在更晚的时间点，约717毫秒时，主导了大脑的响应，主要涉及右半球的前扣带回和岛叶。</a:t>
            </a:r>
            <a:endParaRPr lang="en-US" sz="1050" dirty="0"/>
          </a:p>
        </p:txBody>
      </p:sp>
      <p:sp>
        <p:nvSpPr>
          <p:cNvPr id="13" name="Text 10"/>
          <p:cNvSpPr/>
          <p:nvPr/>
        </p:nvSpPr>
        <p:spPr>
          <a:xfrm>
            <a:off x="461010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动态转变机制</a:t>
            </a:r>
            <a:endParaRPr lang="en-US" sz="1200" dirty="0"/>
          </a:p>
        </p:txBody>
      </p:sp>
      <p:sp>
        <p:nvSpPr>
          <p:cNvPr id="14" name="Shape 11"/>
          <p:cNvSpPr/>
          <p:nvPr/>
        </p:nvSpPr>
        <p:spPr>
          <a:xfrm>
            <a:off x="5384006" y="2457450"/>
            <a:ext cx="109538" cy="109538"/>
          </a:xfrm>
          <a:prstGeom prst="roundRect">
            <a:avLst>
              <a:gd name="adj" fmla="val 50000"/>
            </a:avLst>
          </a:prstGeom>
          <a:solidFill>
            <a:srgbClr val="323DA4"/>
          </a:solidFill>
        </p:spPr>
      </p:sp>
      <p:sp>
        <p:nvSpPr>
          <p:cNvPr id="15" name="Text 12"/>
          <p:cNvSpPr/>
          <p:nvPr/>
        </p:nvSpPr>
        <p:spPr>
          <a:xfrm>
            <a:off x="4610100" y="2719388"/>
            <a:ext cx="165735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这种从类别到维度的动态转变可能反映了大脑从快速分类反应到更精细的情感评估过程的过渡。</a:t>
            </a:r>
            <a:endParaRPr lang="en-US" sz="1050" dirty="0"/>
          </a:p>
        </p:txBody>
      </p:sp>
      <p:sp>
        <p:nvSpPr>
          <p:cNvPr id="16" name="Text 13"/>
          <p:cNvSpPr/>
          <p:nvPr/>
        </p:nvSpPr>
        <p:spPr>
          <a:xfrm>
            <a:off x="664845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跨模态一致性</a:t>
            </a:r>
            <a:endParaRPr lang="en-US" sz="1200" dirty="0"/>
          </a:p>
        </p:txBody>
      </p:sp>
      <p:sp>
        <p:nvSpPr>
          <p:cNvPr id="17" name="Shape 14"/>
          <p:cNvSpPr/>
          <p:nvPr/>
        </p:nvSpPr>
        <p:spPr>
          <a:xfrm rot="5400000">
            <a:off x="8524875" y="2452688"/>
            <a:ext cx="119063" cy="104775"/>
          </a:xfrm>
          <a:prstGeom prst="triangle">
            <a:avLst/>
          </a:prstGeom>
          <a:solidFill>
            <a:srgbClr val="323DA4"/>
          </a:solidFill>
        </p:spPr>
      </p:sp>
      <p:sp>
        <p:nvSpPr>
          <p:cNvPr id="18" name="Shape 15"/>
          <p:cNvSpPr/>
          <p:nvPr/>
        </p:nvSpPr>
        <p:spPr>
          <a:xfrm>
            <a:off x="7422356" y="2457450"/>
            <a:ext cx="109538" cy="109538"/>
          </a:xfrm>
          <a:prstGeom prst="roundRect">
            <a:avLst>
              <a:gd name="adj" fmla="val 50000"/>
            </a:avLst>
          </a:prstGeom>
          <a:solidFill>
            <a:srgbClr val="323DA4"/>
          </a:solidFill>
        </p:spPr>
      </p:sp>
      <p:sp>
        <p:nvSpPr>
          <p:cNvPr id="19" name="Text 16"/>
          <p:cNvSpPr/>
          <p:nvPr/>
        </p:nvSpPr>
        <p:spPr>
          <a:xfrm>
            <a:off x="6648450" y="2719388"/>
            <a:ext cx="165735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行为数据和神经影像学证据一致表明，情感类别和维度在感知声音情感中的作用随时间演变，支持了情感加工的动态模型。</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讨论与结论</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05</a:t>
            </a:r>
            <a:endParaRPr lang="en-US" sz="2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理论框架整合</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情感认知模型</a:t>
            </a:r>
            <a:endParaRPr lang="en-US" sz="1200" dirty="0"/>
          </a:p>
        </p:txBody>
      </p:sp>
      <p:sp>
        <p:nvSpPr>
          <p:cNvPr id="8" name="Text 4"/>
          <p:cNvSpPr/>
          <p:nvPr/>
        </p:nvSpPr>
        <p:spPr>
          <a:xfrm>
            <a:off x="571500" y="1200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我们的研究揭示了情感认知的动态过程，表明情感类别和维度在大脑中的表示并非静态，而是在时间和空间上展现出不同的主导地位。</a:t>
            </a:r>
            <a:endParaRPr lang="en-US" sz="1050" dirty="0"/>
          </a:p>
        </p:txBody>
      </p:sp>
      <p:sp>
        <p:nvSpPr>
          <p:cNvPr id="9" name="Text 5"/>
          <p:cNvSpPr/>
          <p:nvPr/>
        </p:nvSpPr>
        <p:spPr>
          <a:xfrm>
            <a:off x="571500" y="1809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跨模态证据</a:t>
            </a:r>
            <a:endParaRPr lang="en-US" sz="1200" dirty="0"/>
          </a:p>
        </p:txBody>
      </p:sp>
      <p:sp>
        <p:nvSpPr>
          <p:cNvPr id="10" name="Text 6"/>
          <p:cNvSpPr/>
          <p:nvPr/>
        </p:nvSpPr>
        <p:spPr>
          <a:xfrm>
            <a:off x="571500" y="2057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结合行为学、fMRI和MEG数据，我们发现情感类别在早期阶段占据主导，随后维度属性逐渐显现，这支持了情感处理的多阶段理论。</a:t>
            </a:r>
            <a:endParaRPr lang="en-US" sz="1050" dirty="0"/>
          </a:p>
        </p:txBody>
      </p:sp>
      <p:sp>
        <p:nvSpPr>
          <p:cNvPr id="11" name="Text 7"/>
          <p:cNvSpPr/>
          <p:nvPr/>
        </p:nvSpPr>
        <p:spPr>
          <a:xfrm>
            <a:off x="571500" y="26670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理论融合</a:t>
            </a:r>
            <a:endParaRPr lang="en-US" sz="1200" dirty="0"/>
          </a:p>
        </p:txBody>
      </p:sp>
      <p:sp>
        <p:nvSpPr>
          <p:cNvPr id="12" name="Text 8"/>
          <p:cNvSpPr/>
          <p:nvPr/>
        </p:nvSpPr>
        <p:spPr>
          <a:xfrm>
            <a:off x="571500" y="29146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研究结果调和了情感科学中关于情感类别与维度的长期争议，提出了一种新的视角，即情感感知是不同大脑网络间代表动态相互作用的结果。</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未来研究方向</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647825"/>
            <a:ext cx="1714500" cy="1428750"/>
          </a:xfrm>
          <a:prstGeom prst="rect">
            <a:avLst/>
          </a:prstGeom>
        </p:spPr>
      </p:pic>
      <p:sp>
        <p:nvSpPr>
          <p:cNvPr id="7" name="Text 3"/>
          <p:cNvSpPr/>
          <p:nvPr/>
        </p:nvSpPr>
        <p:spPr>
          <a:xfrm>
            <a:off x="666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情绪材料影响</a:t>
            </a:r>
            <a:endParaRPr lang="en-US" sz="1200" dirty="0"/>
          </a:p>
        </p:txBody>
      </p:sp>
      <p:sp>
        <p:nvSpPr>
          <p:cNvPr id="8" name="Text 4"/>
          <p:cNvSpPr/>
          <p:nvPr/>
        </p:nvSpPr>
        <p:spPr>
          <a:xfrm>
            <a:off x="666750" y="3514725"/>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深入探究不同情绪诱发材料对感知动态的影响，区分感知与体验情绪的差异。</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647825"/>
            <a:ext cx="1714500" cy="1428750"/>
          </a:xfrm>
          <a:prstGeom prst="rect">
            <a:avLst/>
          </a:prstGeom>
        </p:spPr>
      </p:pic>
      <p:sp>
        <p:nvSpPr>
          <p:cNvPr id="10" name="Text 5"/>
          <p:cNvSpPr/>
          <p:nvPr/>
        </p:nvSpPr>
        <p:spPr>
          <a:xfrm>
            <a:off x="2762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情境因素考量</a:t>
            </a:r>
            <a:endParaRPr lang="en-US" sz="1200" dirty="0"/>
          </a:p>
        </p:txBody>
      </p:sp>
      <p:sp>
        <p:nvSpPr>
          <p:cNvPr id="11" name="Text 6"/>
          <p:cNvSpPr/>
          <p:nvPr/>
        </p:nvSpPr>
        <p:spPr>
          <a:xfrm>
            <a:off x="2762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评估情境对声音情绪感知的作用，探索其如何塑造类别与维度的转换。</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647825"/>
            <a:ext cx="1714500" cy="1428750"/>
          </a:xfrm>
          <a:prstGeom prst="rect">
            <a:avLst/>
          </a:prstGeom>
        </p:spPr>
      </p:pic>
      <p:sp>
        <p:nvSpPr>
          <p:cNvPr id="13" name="Text 7"/>
          <p:cNvSpPr/>
          <p:nvPr/>
        </p:nvSpPr>
        <p:spPr>
          <a:xfrm>
            <a:off x="4857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跨物种比较</a:t>
            </a:r>
            <a:endParaRPr lang="en-US" sz="1200" dirty="0"/>
          </a:p>
        </p:txBody>
      </p:sp>
      <p:sp>
        <p:nvSpPr>
          <p:cNvPr id="14" name="Text 8"/>
          <p:cNvSpPr/>
          <p:nvPr/>
        </p:nvSpPr>
        <p:spPr>
          <a:xfrm>
            <a:off x="48577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通过跨物种研究，理解基本情绪表达的普遍性及其神经基础的进化历程。</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647825"/>
            <a:ext cx="1714500" cy="1428750"/>
          </a:xfrm>
          <a:prstGeom prst="rect">
            <a:avLst/>
          </a:prstGeom>
        </p:spPr>
      </p:pic>
      <p:sp>
        <p:nvSpPr>
          <p:cNvPr id="16" name="Text 9"/>
          <p:cNvSpPr/>
          <p:nvPr/>
        </p:nvSpPr>
        <p:spPr>
          <a:xfrm>
            <a:off x="6953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反馈机制探索</a:t>
            </a:r>
            <a:endParaRPr lang="en-US" sz="1200" dirty="0"/>
          </a:p>
        </p:txBody>
      </p:sp>
      <p:sp>
        <p:nvSpPr>
          <p:cNvPr id="17" name="Text 10"/>
          <p:cNvSpPr/>
          <p:nvPr/>
        </p:nvSpPr>
        <p:spPr>
          <a:xfrm>
            <a:off x="6953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研究反馈信号如何影响声音刺激的大脑表征，揭示其在情感处理中的作用。</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参考文献与致谢</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关键文献回顾</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539875" y="2095500"/>
            <a:ext cx="476250" cy="476250"/>
          </a:xfrm>
          <a:prstGeom prst="rect">
            <a:avLst/>
          </a:prstGeom>
        </p:spPr>
      </p:pic>
      <p:sp>
        <p:nvSpPr>
          <p:cNvPr id="7" name="Text 3"/>
          <p:cNvSpPr/>
          <p:nvPr/>
        </p:nvSpPr>
        <p:spPr>
          <a:xfrm>
            <a:off x="571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情感科学理论</a:t>
            </a:r>
            <a:endParaRPr lang="en-US" sz="1200" dirty="0"/>
          </a:p>
        </p:txBody>
      </p:sp>
      <p:sp>
        <p:nvSpPr>
          <p:cNvPr id="8" name="Text 4"/>
          <p:cNvSpPr/>
          <p:nvPr/>
        </p:nvSpPr>
        <p:spPr>
          <a:xfrm>
            <a:off x="571500" y="2933700"/>
            <a:ext cx="24130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Ekman, P. (2017). 在《面部表情的科学》中探讨了基本情绪的分类理论。</a:t>
            </a:r>
            <a:endParaRPr lang="en-US" sz="1050" dirty="0"/>
          </a:p>
        </p:txBody>
      </p:sp>
      <p:pic>
        <p:nvPicPr>
          <p:cNvPr id="9" name="Image 2" descr="preencoded.png"/>
          <p:cNvPicPr>
            <a:picLocks noChangeAspect="1"/>
          </p:cNvPicPr>
          <p:nvPr/>
        </p:nvPicPr>
        <p:blipFill>
          <a:blip r:embed="rId3"/>
          <a:srcRect/>
          <a:stretch>
            <a:fillRect/>
          </a:stretch>
        </p:blipFill>
        <p:spPr>
          <a:xfrm>
            <a:off x="4333875" y="2095500"/>
            <a:ext cx="476250" cy="476250"/>
          </a:xfrm>
          <a:prstGeom prst="rect">
            <a:avLst/>
          </a:prstGeom>
        </p:spPr>
      </p:pic>
      <p:sp>
        <p:nvSpPr>
          <p:cNvPr id="10" name="Text 5"/>
          <p:cNvSpPr/>
          <p:nvPr/>
        </p:nvSpPr>
        <p:spPr>
          <a:xfrm>
            <a:off x="3365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神经影像学研究</a:t>
            </a:r>
            <a:endParaRPr lang="en-US" sz="1200" dirty="0"/>
          </a:p>
        </p:txBody>
      </p:sp>
      <p:sp>
        <p:nvSpPr>
          <p:cNvPr id="11" name="Text 6"/>
          <p:cNvSpPr/>
          <p:nvPr/>
        </p:nvSpPr>
        <p:spPr>
          <a:xfrm>
            <a:off x="3365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Vytal, K. &amp; Hamann, S. (2010). 通过元分析揭示了不同情绪在大脑中的特定神经相关性。</a:t>
            </a:r>
            <a:endParaRPr lang="en-US" sz="1050" dirty="0"/>
          </a:p>
        </p:txBody>
      </p:sp>
      <p:pic>
        <p:nvPicPr>
          <p:cNvPr id="12" name="Image 3" descr="preencoded.png"/>
          <p:cNvPicPr>
            <a:picLocks noChangeAspect="1"/>
          </p:cNvPicPr>
          <p:nvPr/>
        </p:nvPicPr>
        <p:blipFill>
          <a:blip r:embed="rId4"/>
          <a:srcRect/>
          <a:stretch>
            <a:fillRect/>
          </a:stretch>
        </p:blipFill>
        <p:spPr>
          <a:xfrm>
            <a:off x="7127875" y="2095500"/>
            <a:ext cx="476250" cy="476250"/>
          </a:xfrm>
          <a:prstGeom prst="rect">
            <a:avLst/>
          </a:prstGeom>
        </p:spPr>
      </p:pic>
      <p:sp>
        <p:nvSpPr>
          <p:cNvPr id="13" name="Text 7"/>
          <p:cNvSpPr/>
          <p:nvPr/>
        </p:nvSpPr>
        <p:spPr>
          <a:xfrm>
            <a:off x="6159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多模态融合分析</a:t>
            </a:r>
            <a:endParaRPr lang="en-US" sz="1200" dirty="0"/>
          </a:p>
        </p:txBody>
      </p:sp>
      <p:sp>
        <p:nvSpPr>
          <p:cNvPr id="14" name="Text 8"/>
          <p:cNvSpPr/>
          <p:nvPr/>
        </p:nvSpPr>
        <p:spPr>
          <a:xfrm>
            <a:off x="6159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Giordano, B. L. et al. (2017). 提出了结合fMRI和MEG数据的创新方法，用于理解视听言语感知。</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6738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7453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引言与背景</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3739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实验设计与方法</a:t>
            </a:r>
            <a:endParaRPr lang="en-US" sz="1200" dirty="0"/>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5" y="20026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行为与神经影像数据分析</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26312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结果解析</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32599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讨论与结论</a:t>
            </a:r>
            <a:endParaRPr lang="en-US" sz="120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06</a:t>
            </a:r>
            <a:endParaRPr lang="en-US" sz="1875" dirty="0"/>
          </a:p>
        </p:txBody>
      </p:sp>
      <p:sp>
        <p:nvSpPr>
          <p:cNvPr id="22" name="Text 19"/>
          <p:cNvSpPr/>
          <p:nvPr/>
        </p:nvSpPr>
        <p:spPr>
          <a:xfrm>
            <a:off x="3990975" y="38885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参考文献与致谢</a:t>
            </a:r>
            <a:endParaRPr lang="en-US" sz="120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项目资助与贡献者</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4429125"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资金支持</a:t>
            </a:r>
            <a:endParaRPr lang="en-US" sz="1200" dirty="0"/>
          </a:p>
        </p:txBody>
      </p:sp>
      <p:sp>
        <p:nvSpPr>
          <p:cNvPr id="8" name="Text 4"/>
          <p:cNvSpPr/>
          <p:nvPr/>
        </p:nvSpPr>
        <p:spPr>
          <a:xfrm>
            <a:off x="4429125" y="1200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本研究获英国生物技术和生物科学研究委员会、法国医学研究基金会及ANR等机构资助。</a:t>
            </a:r>
            <a:endParaRPr lang="en-US" sz="1050" dirty="0"/>
          </a:p>
        </p:txBody>
      </p:sp>
      <p:sp>
        <p:nvSpPr>
          <p:cNvPr id="9" name="Text 5"/>
          <p:cNvSpPr/>
          <p:nvPr/>
        </p:nvSpPr>
        <p:spPr>
          <a:xfrm>
            <a:off x="4429125" y="1809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作者贡献</a:t>
            </a:r>
            <a:endParaRPr lang="en-US" sz="1200" dirty="0"/>
          </a:p>
        </p:txBody>
      </p:sp>
      <p:sp>
        <p:nvSpPr>
          <p:cNvPr id="10" name="Text 6"/>
          <p:cNvSpPr/>
          <p:nvPr/>
        </p:nvSpPr>
        <p:spPr>
          <a:xfrm>
            <a:off x="4429125" y="2057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Giordano等人负责概念化、方法论、软件开发、验证、正式分析、数据收集与管理、写作与编辑工作。</a:t>
            </a:r>
            <a:endParaRPr lang="en-US" sz="1050" dirty="0"/>
          </a:p>
        </p:txBody>
      </p:sp>
      <p:sp>
        <p:nvSpPr>
          <p:cNvPr id="11" name="Text 7"/>
          <p:cNvSpPr/>
          <p:nvPr/>
        </p:nvSpPr>
        <p:spPr>
          <a:xfrm>
            <a:off x="4429125" y="26670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同行评审</a:t>
            </a:r>
            <a:endParaRPr lang="en-US" sz="1200" dirty="0"/>
          </a:p>
        </p:txBody>
      </p:sp>
      <p:sp>
        <p:nvSpPr>
          <p:cNvPr id="12" name="Text 8"/>
          <p:cNvSpPr/>
          <p:nvPr/>
        </p:nvSpPr>
        <p:spPr>
          <a:xfrm>
            <a:off x="4429125" y="2914650"/>
            <a:ext cx="4143375" cy="2095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感谢Behtash Babadi及其他匿名审稿人对本工作的贡献。</a:t>
            </a:r>
            <a:endParaRPr lang="en-US" sz="1050" dirty="0"/>
          </a:p>
        </p:txBody>
      </p:sp>
      <p:sp>
        <p:nvSpPr>
          <p:cNvPr id="13" name="Text 9"/>
          <p:cNvSpPr/>
          <p:nvPr/>
        </p:nvSpPr>
        <p:spPr>
          <a:xfrm>
            <a:off x="4429125" y="33147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通讯作者</a:t>
            </a:r>
            <a:endParaRPr lang="en-US" sz="1200" dirty="0"/>
          </a:p>
        </p:txBody>
      </p:sp>
      <p:sp>
        <p:nvSpPr>
          <p:cNvPr id="14" name="Text 10"/>
          <p:cNvSpPr/>
          <p:nvPr/>
        </p:nvSpPr>
        <p:spPr>
          <a:xfrm>
            <a:off x="4429125" y="3562350"/>
            <a:ext cx="4143375" cy="2095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如有疑问或需进一步资料，请联系Giordano、Gross或Belin。</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THANKS</a:t>
            </a:r>
            <a:endParaRPr lang="en-US" sz="3750" dirty="0"/>
          </a:p>
        </p:txBody>
      </p:sp>
      <p:sp>
        <p:nvSpPr>
          <p:cNvPr id="4" name="Shape 1"/>
          <p:cNvSpPr/>
          <p:nvPr/>
        </p:nvSpPr>
        <p:spPr>
          <a:xfrm>
            <a:off x="571500" y="3014663"/>
            <a:ext cx="604838" cy="114300"/>
          </a:xfrm>
          <a:prstGeom prst="rect">
            <a:avLst/>
          </a:prstGeom>
          <a:solidFill>
            <a:srgbClr val="000000"/>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引言与背景</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情感科学理论争议</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基本情感分类论</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传统观点认为，情感可归类为几个基本类别，如恐惧、快乐或愤怒，这些类别是人类共通的情感基础。</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连续维度理论</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对立观点主张情感应视为连续维度，如愉悦度和唤醒度，而非离散的类别。这反映了情感体验的复杂性和连续性。</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理论争议的核心</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长久以来，情感科学领域对情感的本质存在争议，焦点在于情感是更适合作为离散的类别理解，还是作为连续的维度来把握。</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神经影像学研究现状</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190625" y="2095500"/>
            <a:ext cx="476250" cy="476250"/>
          </a:xfrm>
          <a:prstGeom prst="rect">
            <a:avLst/>
          </a:prstGeom>
        </p:spPr>
      </p:pic>
      <p:sp>
        <p:nvSpPr>
          <p:cNvPr id="7" name="Text 3"/>
          <p:cNvSpPr/>
          <p:nvPr/>
        </p:nvSpPr>
        <p:spPr>
          <a:xfrm>
            <a:off x="5715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神经影像技术</a:t>
            </a:r>
            <a:endParaRPr lang="en-US" sz="1200" dirty="0"/>
          </a:p>
        </p:txBody>
      </p:sp>
      <p:sp>
        <p:nvSpPr>
          <p:cNvPr id="8" name="Text 4"/>
          <p:cNvSpPr/>
          <p:nvPr/>
        </p:nvSpPr>
        <p:spPr>
          <a:xfrm>
            <a:off x="571500" y="293370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神经影像学利用fMRI和MEG等技术，揭示大脑对情绪刺激的反应。</a:t>
            </a:r>
            <a:endParaRPr lang="en-US" sz="1050" dirty="0"/>
          </a:p>
        </p:txBody>
      </p:sp>
      <p:pic>
        <p:nvPicPr>
          <p:cNvPr id="9" name="Image 2" descr="preencoded.png"/>
          <p:cNvPicPr>
            <a:picLocks noChangeAspect="1"/>
          </p:cNvPicPr>
          <p:nvPr/>
        </p:nvPicPr>
        <p:blipFill>
          <a:blip r:embed="rId3"/>
          <a:srcRect/>
          <a:stretch>
            <a:fillRect/>
          </a:stretch>
        </p:blipFill>
        <p:spPr>
          <a:xfrm>
            <a:off x="3286125" y="2095500"/>
            <a:ext cx="476250" cy="476250"/>
          </a:xfrm>
          <a:prstGeom prst="rect">
            <a:avLst/>
          </a:prstGeom>
        </p:spPr>
      </p:pic>
      <p:sp>
        <p:nvSpPr>
          <p:cNvPr id="10" name="Text 5"/>
          <p:cNvSpPr/>
          <p:nvPr/>
        </p:nvSpPr>
        <p:spPr>
          <a:xfrm>
            <a:off x="26670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元分析支持</a:t>
            </a:r>
            <a:endParaRPr lang="en-US" sz="1200" dirty="0"/>
          </a:p>
        </p:txBody>
      </p:sp>
      <p:sp>
        <p:nvSpPr>
          <p:cNvPr id="11" name="Text 6"/>
          <p:cNvSpPr/>
          <p:nvPr/>
        </p:nvSpPr>
        <p:spPr>
          <a:xfrm>
            <a:off x="2667000" y="293370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元分析显示，大脑特定区域与基本情绪类别相关，支持分类理论。</a:t>
            </a:r>
            <a:endParaRPr lang="en-US" sz="1050" dirty="0"/>
          </a:p>
        </p:txBody>
      </p:sp>
      <p:pic>
        <p:nvPicPr>
          <p:cNvPr id="12" name="Image 3" descr="preencoded.png"/>
          <p:cNvPicPr>
            <a:picLocks noChangeAspect="1"/>
          </p:cNvPicPr>
          <p:nvPr/>
        </p:nvPicPr>
        <p:blipFill>
          <a:blip r:embed="rId4"/>
          <a:srcRect/>
          <a:stretch>
            <a:fillRect/>
          </a:stretch>
        </p:blipFill>
        <p:spPr>
          <a:xfrm>
            <a:off x="5381625" y="2095500"/>
            <a:ext cx="476250" cy="476250"/>
          </a:xfrm>
          <a:prstGeom prst="rect">
            <a:avLst/>
          </a:prstGeom>
        </p:spPr>
      </p:pic>
      <p:sp>
        <p:nvSpPr>
          <p:cNvPr id="13" name="Text 7"/>
          <p:cNvSpPr/>
          <p:nvPr/>
        </p:nvSpPr>
        <p:spPr>
          <a:xfrm>
            <a:off x="47625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维度属性网络</a:t>
            </a:r>
            <a:endParaRPr lang="en-US" sz="1200" dirty="0"/>
          </a:p>
        </p:txBody>
      </p:sp>
      <p:sp>
        <p:nvSpPr>
          <p:cNvPr id="14" name="Text 8"/>
          <p:cNvSpPr/>
          <p:nvPr/>
        </p:nvSpPr>
        <p:spPr>
          <a:xfrm>
            <a:off x="4762500" y="293370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研究发现，大脑大规模网络编码情绪的维度属性，如愉悦度和唤醒度。</a:t>
            </a:r>
            <a:endParaRPr lang="en-US" sz="1050" dirty="0"/>
          </a:p>
        </p:txBody>
      </p:sp>
      <p:pic>
        <p:nvPicPr>
          <p:cNvPr id="15" name="Image 4" descr="preencoded.png"/>
          <p:cNvPicPr>
            <a:picLocks noChangeAspect="1"/>
          </p:cNvPicPr>
          <p:nvPr/>
        </p:nvPicPr>
        <p:blipFill>
          <a:blip r:embed="rId5"/>
          <a:srcRect/>
          <a:stretch>
            <a:fillRect/>
          </a:stretch>
        </p:blipFill>
        <p:spPr>
          <a:xfrm>
            <a:off x="7477125" y="2095500"/>
            <a:ext cx="476250" cy="476250"/>
          </a:xfrm>
          <a:prstGeom prst="rect">
            <a:avLst/>
          </a:prstGeom>
        </p:spPr>
      </p:pic>
      <p:sp>
        <p:nvSpPr>
          <p:cNvPr id="16" name="Text 9"/>
          <p:cNvSpPr/>
          <p:nvPr/>
        </p:nvSpPr>
        <p:spPr>
          <a:xfrm>
            <a:off x="68580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动态过程探索</a:t>
            </a:r>
            <a:endParaRPr lang="en-US" sz="1200" dirty="0"/>
          </a:p>
        </p:txBody>
      </p:sp>
      <p:sp>
        <p:nvSpPr>
          <p:cNvPr id="17" name="Text 10"/>
          <p:cNvSpPr/>
          <p:nvPr/>
        </p:nvSpPr>
        <p:spPr>
          <a:xfrm>
            <a:off x="6858000" y="293370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时间敏感方法如MEG揭示情绪处理的复杂动态，但细节尚待完善。</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实验设计与方法</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参与者信息</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样本特征</a:t>
            </a:r>
            <a:endParaRPr lang="en-US" sz="1200" dirty="0"/>
          </a:p>
        </p:txBody>
      </p:sp>
      <p:sp>
        <p:nvSpPr>
          <p:cNvPr id="8" name="Text 5"/>
          <p:cNvSpPr/>
          <p:nvPr/>
        </p:nvSpPr>
        <p:spPr>
          <a:xfrm>
            <a:off x="571500" y="2671763"/>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招募了10名右利手健康成人(5名女性)，年龄介于19至38岁之间，平均年龄为25.1岁。所有参与者均通过听力测试确认听力正常。</a:t>
            </a:r>
            <a:endParaRPr lang="en-US" sz="1050" dirty="0"/>
          </a:p>
        </p:txBody>
      </p:sp>
      <p:sp>
        <p:nvSpPr>
          <p:cNvPr id="9" name="Text 6"/>
          <p:cNvSpPr/>
          <p:nvPr/>
        </p:nvSpPr>
        <p:spPr>
          <a:xfrm>
            <a:off x="3365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3365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招募过程</a:t>
            </a:r>
            <a:endParaRPr lang="en-US" sz="1200" dirty="0"/>
          </a:p>
        </p:txBody>
      </p:sp>
      <p:sp>
        <p:nvSpPr>
          <p:cNvPr id="11" name="Text 8"/>
          <p:cNvSpPr/>
          <p:nvPr/>
        </p:nvSpPr>
        <p:spPr>
          <a:xfrm>
            <a:off x="3365500" y="2671763"/>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参与者从当地数据库中筛选，该数据库包含对脑成像实验感兴趣的年轻健康成年人。通过实验者发送的电子邮件邀请，他们回应并参与了实验。</a:t>
            </a:r>
            <a:endParaRPr lang="en-US" sz="1050" dirty="0"/>
          </a:p>
        </p:txBody>
      </p:sp>
      <p:sp>
        <p:nvSpPr>
          <p:cNvPr id="12" name="Text 9"/>
          <p:cNvSpPr/>
          <p:nvPr/>
        </p:nvSpPr>
        <p:spPr>
          <a:xfrm>
            <a:off x="6159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6159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伦理审查</a:t>
            </a:r>
            <a:endParaRPr lang="en-US" sz="1200" dirty="0"/>
          </a:p>
        </p:txBody>
      </p:sp>
      <p:sp>
        <p:nvSpPr>
          <p:cNvPr id="14" name="Text 11"/>
          <p:cNvSpPr/>
          <p:nvPr/>
        </p:nvSpPr>
        <p:spPr>
          <a:xfrm>
            <a:off x="6159500" y="2671763"/>
            <a:ext cx="24130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本研究遵循赫尔辛基宣言(2013版)的规定，并获得了格拉斯哥大学科学与工程学院伦理委员会的批准。</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刺激材料与实验流程</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合成语音样本</a:t>
            </a:r>
            <a:endParaRPr lang="en-US" sz="1200" dirty="0"/>
          </a:p>
        </p:txBody>
      </p:sp>
      <p:sp>
        <p:nvSpPr>
          <p:cNvPr id="7" name="Text 4"/>
          <p:cNvSpPr/>
          <p:nvPr/>
        </p:nvSpPr>
        <p:spPr>
          <a:xfrm>
            <a:off x="571500" y="2343150"/>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实验采用合成语音，通过蒙特利尔情感语音数据库中的短暂情感爆发录音进行形态学混合，涵盖愤怒、厌恶、恐惧、愉悦及中性表达。</a:t>
            </a:r>
            <a:endParaRPr lang="en-US" sz="1050" dirty="0"/>
          </a:p>
        </p:txBody>
      </p:sp>
      <p:sp>
        <p:nvSpPr>
          <p:cNvPr id="8" name="Text 5"/>
          <p:cNvSpPr/>
          <p:nvPr/>
        </p:nvSpPr>
        <p:spPr>
          <a:xfrm>
            <a:off x="3365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实验流程</a:t>
            </a:r>
            <a:endParaRPr lang="en-US" sz="1200" dirty="0"/>
          </a:p>
        </p:txBody>
      </p:sp>
      <p:sp>
        <p:nvSpPr>
          <p:cNvPr id="9" name="Text 6"/>
          <p:cNvSpPr/>
          <p:nvPr/>
        </p:nvSpPr>
        <p:spPr>
          <a:xfrm>
            <a:off x="3365500" y="2343150"/>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参与者在八个交替的fMRI和MEG会话中聆听情感爆发，执行一个回溯任务，同时进行后续的行为评估，包括情感属性评分和分类。</a:t>
            </a:r>
            <a:endParaRPr lang="en-US" sz="1050" dirty="0"/>
          </a:p>
        </p:txBody>
      </p:sp>
      <p:sp>
        <p:nvSpPr>
          <p:cNvPr id="10" name="Text 7"/>
          <p:cNvSpPr/>
          <p:nvPr/>
        </p:nvSpPr>
        <p:spPr>
          <a:xfrm>
            <a:off x="6159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多模态成像</a:t>
            </a:r>
            <a:endParaRPr lang="en-US" sz="1200" dirty="0"/>
          </a:p>
        </p:txBody>
      </p:sp>
      <p:sp>
        <p:nvSpPr>
          <p:cNvPr id="11" name="Text 8"/>
          <p:cNvSpPr/>
          <p:nvPr/>
        </p:nvSpPr>
        <p:spPr>
          <a:xfrm>
            <a:off x="6159500" y="2343150"/>
            <a:ext cx="24130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结合高空间分辨率的fMRI和高时间分辨率的MEG，收集每位参与者大量数据，以精确分析情感类别和维度的时空动态。</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95345"/>
            <a:ext cx="5435600" cy="776605"/>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行为与神经影像数据分析</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2497</Words>
  <Application>WPS Presentation</Application>
  <PresentationFormat>On-screen Show (16:9)</PresentationFormat>
  <Paragraphs>264</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Microsoft YaHei</vt:lpstr>
      <vt:lpstr>Droid Sans Fallback</vt:lpstr>
      <vt:lpstr>Microsoft YaHei</vt:lpstr>
      <vt:lpstr>Microsoft YaHei</vt:lpstr>
      <vt:lpstr>Calibri</vt:lpstr>
      <vt:lpstr>Trebuchet MS</vt:lpstr>
      <vt:lpstr>Microsoft YaHei</vt:lpstr>
      <vt:lpstr>Arial Unicode MS</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shenc</cp:lastModifiedBy>
  <cp:revision>5</cp:revision>
  <dcterms:created xsi:type="dcterms:W3CDTF">2024-11-05T14:20:15Z</dcterms:created>
  <dcterms:modified xsi:type="dcterms:W3CDTF">2024-11-05T14:20:15Z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1033-11.1.0.11720</vt:lpwstr>
  </property>
</Properties>
</file>