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71" r:id="rId5"/>
    <p:sldId id="270" r:id="rId6"/>
    <p:sldId id="266" r:id="rId7"/>
    <p:sldId id="268" r:id="rId8"/>
    <p:sldId id="269" r:id="rId9"/>
    <p:sldId id="267" r:id="rId10"/>
    <p:sldId id="272" r:id="rId11"/>
    <p:sldId id="261" r:id="rId12"/>
    <p:sldId id="273" r:id="rId13"/>
    <p:sldId id="259" r:id="rId14"/>
    <p:sldId id="260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士祥 陈" initials="士祥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23"/>
  </p:normalViewPr>
  <p:slideViewPr>
    <p:cSldViewPr snapToGrid="0">
      <p:cViewPr varScale="1">
        <p:scale>
          <a:sx n="78" d="100"/>
          <a:sy n="78" d="100"/>
        </p:scale>
        <p:origin x="52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2.mathworks.cn/help/matlab/matlab_prog/techniques-for-improving-performance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7290" y="982345"/>
            <a:ext cx="9839960" cy="130365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i="0" dirty="0">
                <a:solidFill>
                  <a:schemeClr val="accent1"/>
                </a:solidFill>
                <a:effectLst/>
                <a:latin typeface="Söhne"/>
              </a:rPr>
              <a:t> Overview of Logistic Regression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US" altLang="zh-CN" b="1" i="0" dirty="0">
                    <a:solidFill>
                      <a:srgbClr val="374151"/>
                    </a:solidFill>
                    <a:effectLst/>
                    <a:latin typeface="Söhne"/>
                  </a:rPr>
                  <a:t>What is Logistic Regression loss?</a:t>
                </a:r>
                <a:endParaRPr lang="en-US" altLang="zh-CN" b="0" i="0" dirty="0">
                  <a:solidFill>
                    <a:srgbClr val="374151"/>
                  </a:solidFill>
                  <a:effectLst/>
                  <a:latin typeface="Söhne"/>
                </a:endParaRPr>
              </a:p>
              <a:p>
                <a:pPr algn="l">
                  <a:buFont typeface="Arial" panose="02080604020202020204" pitchFamily="34" charset="0"/>
                  <a:buChar char="•"/>
                </a:pPr>
                <a:endParaRPr lang="en-US" altLang="zh-CN" b="1" i="0" dirty="0">
                  <a:solidFill>
                    <a:srgbClr val="374151"/>
                  </a:solidFill>
                  <a:effectLst/>
                  <a:latin typeface="Söhne"/>
                </a:endParaRPr>
              </a:p>
              <a:p>
                <a:pPr algn="l">
                  <a:buFont typeface="Arial" panose="02080604020202020204" pitchFamily="34" charset="0"/>
                  <a:buChar char="•"/>
                </a:pPr>
                <a:endParaRPr lang="en-US" altLang="zh-CN" b="1" dirty="0">
                  <a:solidFill>
                    <a:srgbClr val="374151"/>
                  </a:solidFill>
                  <a:latin typeface="Söhne"/>
                </a:endParaRPr>
              </a:p>
              <a:p>
                <a:pPr algn="l">
                  <a:buFont typeface="Wingdings" panose="05000000000000000000" pitchFamily="2" charset="2"/>
                  <a:buChar char="Ø"/>
                </a:pPr>
                <a:r>
                  <a:rPr lang="zh-CN" altLang="en-US" sz="1600" b="1" dirty="0">
                    <a:solidFill>
                      <a:srgbClr val="37415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其中，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,+</m:t>
                        </m:r>
                        <m: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600" b="1" i="1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1600" b="1" i="0" dirty="0">
                    <a:solidFill>
                      <a:srgbClr val="37415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给定的数据，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1600" b="1" i="1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b="1" i="1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1600" b="1" i="0" dirty="0">
                    <a:solidFill>
                      <a:srgbClr val="37415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1600" b="1" i="0" dirty="0">
                    <a:solidFill>
                      <a:srgbClr val="37415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是给定的正数。</a:t>
                </a:r>
                <a:endParaRPr lang="en-US" altLang="zh-CN" sz="1600" b="1" i="0" dirty="0">
                  <a:solidFill>
                    <a:srgbClr val="37415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 algn="l">
                  <a:buNone/>
                </a:pPr>
                <a:endParaRPr lang="en-US" altLang="zh-CN" b="1" i="0" dirty="0">
                  <a:solidFill>
                    <a:srgbClr val="374151"/>
                  </a:solidFill>
                  <a:effectLst/>
                  <a:latin typeface="Söhne"/>
                </a:endParaRPr>
              </a:p>
              <a:p>
                <a:pPr marL="0" indent="0" algn="l">
                  <a:buNone/>
                </a:pPr>
                <a:r>
                  <a:rPr lang="en-US" altLang="zh-CN" b="1" i="0" dirty="0">
                    <a:solidFill>
                      <a:srgbClr val="374151"/>
                    </a:solidFill>
                    <a:effectLst/>
                    <a:latin typeface="Söhne"/>
                  </a:rPr>
                  <a:t>Application</a:t>
                </a:r>
                <a:endParaRPr lang="en-US" altLang="zh-CN" b="0" i="0" dirty="0">
                  <a:solidFill>
                    <a:srgbClr val="374151"/>
                  </a:solidFill>
                  <a:effectLst/>
                  <a:latin typeface="Söhne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400" dirty="0"/>
                  <a:t>应用于二分类问题。</a:t>
                </a:r>
                <a:endParaRPr lang="zh-CN" altLang="en-US" sz="1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34" r="7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753033" y="2850895"/>
                <a:ext cx="609600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 b="0" i="0" smtClean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(−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))+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func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033" y="2850895"/>
                <a:ext cx="6096000" cy="848566"/>
              </a:xfrm>
              <a:prstGeom prst="rect">
                <a:avLst/>
              </a:prstGeom>
              <a:blipFill rotWithShape="1">
                <a:blip r:embed="rId2"/>
                <a:stretch>
                  <a:fillRect l="-5" t="-45" r="5" b="6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effectLst/>
                <a:latin typeface="Söhne"/>
              </a:rPr>
              <a:t>BFGS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80604020202020204" pitchFamily="34" charset="0"/>
              <a:buChar char="•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Algorithm Steps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 Break down the BFGS algorithm into clear, sequential steps.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80604020202020204" pitchFamily="34" charset="0"/>
              <a:buChar char="•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Updating Rules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 Clearly implement the BFGS updating rules for the approximate Hessian matrix and the solution vector.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80604020202020204" pitchFamily="34" charset="0"/>
              <a:buChar char="•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Convergence Criteria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 Set and explain the criteria for convergence to stop the algorithm.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要求可辩别收敛速率：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semilogy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作图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图片清晰，文字、线条可以达到打印清晰可见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一些工程技巧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线搜索中，每步初始步长可以延续上一个步骤的步长。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初始迭代步时，可以非精确求解。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3</a:t>
            </a:r>
            <a:r>
              <a:rPr lang="zh-CN" altLang="en-US"/>
              <a:t>实验报告要求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总分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代码规范性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分：包括命名规范和函数模块化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正确性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实验报告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简要说明相关量的计算方法，和你采用的加速技巧。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报告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a9a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的收敛速度图像，包括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函数值和最优值的差的收敛速度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梯度大小的收敛速度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报告 线搜索参数和收敛速度的简要关系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Project1</a:t>
            </a:r>
            <a:r>
              <a:rPr kumimoji="1" lang="zh-CN" altLang="en-US" dirty="0"/>
              <a:t> 线性规划要求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zh-CN" altLang="en-US" dirty="0"/>
              <a:t>可以假设输入的线性规划必须是标准形式</a:t>
            </a:r>
            <a:endParaRPr kumimoji="1" lang="en-US" altLang="zh-CN" dirty="0"/>
          </a:p>
          <a:p>
            <a:pPr marL="0" indent="0"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总分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代码规范性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分（包括命名规范和函数模块化）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正确性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kumimoji="1" lang="zh-CN" altLang="en-US" dirty="0"/>
              <a:t>模块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 检查</a:t>
            </a:r>
            <a:r>
              <a:rPr kumimoji="1" lang="en-US" altLang="zh-CN" dirty="0"/>
              <a:t>A</a:t>
            </a:r>
            <a:r>
              <a:rPr kumimoji="1" lang="zh-CN" altLang="en-US" dirty="0"/>
              <a:t>是否行慢秩，如果非满秩，移除多余的约束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模块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 初始化可行基解：大</a:t>
            </a:r>
            <a:r>
              <a:rPr kumimoji="1" lang="en-US" altLang="zh-CN" dirty="0"/>
              <a:t>M</a:t>
            </a:r>
            <a:r>
              <a:rPr kumimoji="1" lang="zh-CN" altLang="en-US" dirty="0"/>
              <a:t>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模块</a:t>
            </a:r>
            <a:r>
              <a:rPr kumimoji="1" lang="en-US" altLang="zh-CN" dirty="0"/>
              <a:t>3</a:t>
            </a:r>
            <a:r>
              <a:rPr kumimoji="1" lang="zh-CN" altLang="en-US" dirty="0"/>
              <a:t>：单纯形法的迭代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正确性还包括避免退化解循环，需要验证并写入报告。</a:t>
            </a:r>
            <a:endParaRPr kumimoji="1" lang="en-US" altLang="zh-CN" dirty="0"/>
          </a:p>
          <a:p>
            <a:pPr>
              <a:buFont typeface="Arial" panose="02080604020202020204" pitchFamily="34" charset="0"/>
              <a:buChar char="•"/>
            </a:pPr>
            <a:r>
              <a:rPr kumimoji="1" lang="zh-CN" altLang="en-US" dirty="0"/>
              <a:t>实验报告</a:t>
            </a:r>
            <a:r>
              <a:rPr kumimoji="1" lang="en-US" altLang="zh-CN" dirty="0"/>
              <a:t>4</a:t>
            </a:r>
            <a:r>
              <a:rPr kumimoji="1" lang="zh-CN" altLang="en-US" dirty="0"/>
              <a:t>分</a:t>
            </a:r>
            <a:endParaRPr kumimoji="1" lang="en-US" altLang="zh-CN" dirty="0"/>
          </a:p>
          <a:p>
            <a:pPr lvl="1">
              <a:buFont typeface="Arial" panose="02080604020202020204" pitchFamily="34" charset="0"/>
              <a:buChar char="•"/>
            </a:pPr>
            <a:r>
              <a:rPr kumimoji="1" lang="zh-CN" altLang="en-US" dirty="0"/>
              <a:t>说明各个模块中，是如何处理的，可以结合讲义。</a:t>
            </a:r>
            <a:endParaRPr kumimoji="1" lang="en-US" altLang="zh-CN" dirty="0"/>
          </a:p>
          <a:p>
            <a:pPr lvl="1">
              <a:buFont typeface="Arial" panose="02080604020202020204" pitchFamily="34" charset="0"/>
              <a:buChar char="•"/>
            </a:pPr>
            <a:r>
              <a:rPr kumimoji="1" lang="zh-CN" altLang="en-US" dirty="0"/>
              <a:t>随机生成测试案例，报告求解时间随着问题规模的变化图像。每个规模的时间，需要对随机的</a:t>
            </a:r>
            <a:r>
              <a:rPr kumimoji="1" lang="en-US" altLang="zh-CN" dirty="0"/>
              <a:t>20</a:t>
            </a:r>
            <a:r>
              <a:rPr kumimoji="1" lang="zh-CN" altLang="en-US" dirty="0"/>
              <a:t>个测试案例取均值，</a:t>
            </a:r>
            <a:r>
              <a:rPr kumimoji="1" lang="zh-CN" altLang="en-US"/>
              <a:t>以及计算标准差。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10609383" cy="1303867"/>
          </a:xfrm>
        </p:spPr>
        <p:txBody>
          <a:bodyPr>
            <a:normAutofit/>
          </a:bodyPr>
          <a:lstStyle/>
          <a:p>
            <a:pPr algn="l"/>
            <a:r>
              <a:rPr lang="en-US" altLang="zh-CN" b="1" i="0" dirty="0">
                <a:effectLst/>
                <a:latin typeface="Söhne"/>
              </a:rPr>
              <a:t> The Mathematics Behind Logistic Regression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0000" lnSpcReduction="20000"/>
              </a:bodyPr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计算函数值：</a:t>
                </a:r>
                <a:endParaRPr lang="en-US" altLang="zh-CN" sz="29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900" dirty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令 </a:t>
                </a:r>
                <a:r>
                  <a:rPr lang="en-US" altLang="zh-CN" sz="2900" dirty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9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9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9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9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sz="29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9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9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9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num>
                          <m:den>
                            <m:eqArr>
                              <m:eqArrPr>
                                <m:ctrlPr>
                                  <a:rPr lang="en-US" altLang="zh-CN" sz="29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Sup>
                                  <m:sSubSupPr>
                                    <m:ctrlP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9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eqArr>
                          </m:den>
                        </m:f>
                      </m:e>
                    </m:d>
                  </m:oMath>
                </a14:m>
                <a:r>
                  <a:rPr lang="en-US" altLang="zh-CN" sz="2900" dirty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9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29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9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9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9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9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9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eqArr>
                              <m:eqArrPr>
                                <m:ctrlPr>
                                  <a:rPr lang="en-US" altLang="zh-CN" sz="29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9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eqArr>
                          </m:den>
                        </m:f>
                      </m:e>
                    </m:d>
                  </m:oMath>
                </a14:m>
                <a:endParaRPr lang="en-US" altLang="zh-CN" sz="2900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先计算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9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 </a:t>
                </a:r>
                <a:r>
                  <a:rPr lang="zh-CN" altLang="en-US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再计算 </a:t>
                </a:r>
                <a14:m>
                  <m:oMath xmlns:m="http://schemas.openxmlformats.org/officeDocument/2006/math"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.∗</m:t>
                    </m:r>
                    <m:d>
                      <m:dPr>
                        <m:ctrlP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</m:e>
                    </m:d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得到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9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9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sz="2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9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9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altLang="zh-CN" sz="2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en-US" altLang="zh-CN" sz="2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Sup>
                                  <m:sSubSupPr>
                                    <m:ctrlP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US" altLang="zh-CN" sz="2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9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zh-CN" sz="2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29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zh-CN" sz="2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eqArr>
                          </m:den>
                        </m:f>
                      </m:e>
                    </m:d>
                  </m:oMath>
                </a14:m>
                <a:endParaRPr lang="en-US" altLang="zh-CN" sz="29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MATLAB</a:t>
                </a:r>
                <a:r>
                  <a:rPr lang="zh-CN" altLang="en-US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中，</a:t>
                </a:r>
                <a:r>
                  <a:rPr lang="en-US" altLang="zh-CN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exp </a:t>
                </a:r>
                <a:r>
                  <a:rPr lang="zh-CN" altLang="en-US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函数变量为向量时，表示对每个分量分别求指数：</a:t>
                </a:r>
                <a:endParaRPr lang="en-US" altLang="zh-CN" sz="29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故</a:t>
                </a:r>
                <a:endParaRPr lang="en-US" altLang="zh-CN" sz="29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900" b="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unc>
                          <m:funcPr>
                            <m:ctrlPr>
                              <a:rPr lang="en-US" altLang="zh-CN" sz="29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9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9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9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CN" sz="2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9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r>
                                  <a:rPr lang="en-US" altLang="zh-CN" sz="2900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sSub>
                                  <m:sSubPr>
                                    <m:ctrlP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zh-CN" sz="2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func>
                      </m:e>
                    </m:nary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))=</m:t>
                    </m:r>
                    <m:f>
                      <m:fPr>
                        <m:ctrlP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9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sz="29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9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9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zh-CN" sz="29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zh-CN" sz="29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9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9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29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altLang="zh-CN" sz="29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eqArr>
                                      <m:eqArrPr>
                                        <m:ctrlPr>
                                          <a:rPr lang="en-US" altLang="zh-CN" sz="29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9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9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zh-CN" sz="29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9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29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e>
                                        <m:r>
                                          <a:rPr lang="en-US" altLang="zh-CN" sz="29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altLang="zh-CN" sz="29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29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eqArr>
                                  </m:den>
                                </m:f>
                              </m:e>
                            </m:d>
                            <m:r>
                              <a:rPr lang="en-US" altLang="zh-CN" sz="2900" b="0" i="1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func>
                      </m:e>
                    </m:func>
                  </m:oMath>
                </a14:m>
                <a:endParaRPr lang="zh-CN" altLang="en-US" sz="29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7" b="-2161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2861187" y="2378947"/>
                <a:ext cx="609600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 b="0" i="0" smtClean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(−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))+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func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187" y="2378947"/>
                <a:ext cx="6096000" cy="848566"/>
              </a:xfrm>
              <a:prstGeom prst="rect">
                <a:avLst/>
              </a:prstGeom>
              <a:blipFill rotWithShape="1">
                <a:blip r:embed="rId2"/>
                <a:stretch>
                  <a:fillRect l="-8" t="-28" r="8" b="5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00548" y="1029213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3200" dirty="0">
                    <a:latin typeface="Arial" panose="02080604020202020204" pitchFamily="34" charset="0"/>
                    <a:cs typeface="Arial" panose="02080604020202020204" pitchFamily="34" charset="0"/>
                  </a:rPr>
                  <a:t>计算梯度</a:t>
                </a:r>
                <a:endParaRPr lang="en-US" altLang="zh-CN" sz="2000" dirty="0">
                  <a:latin typeface="Arial" panose="02080604020202020204" pitchFamily="34" charset="0"/>
                  <a:cs typeface="Arial" panose="02080604020202020204" pitchFamily="34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Arial" panose="02080604020202020204" pitchFamily="34" charset="0"/>
                  <a:cs typeface="Arial" panose="02080604020202020204" pitchFamily="34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latin typeface="Arial" panose="02080604020202020204" pitchFamily="34" charset="0"/>
                    <a:cs typeface="Arial" panose="02080604020202020204" pitchFamily="34" charset="0"/>
                  </a:rPr>
                  <a:t>令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eqArr>
                                  <m:eqArrPr>
                                    <m:ctrlP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0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eqAr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zh-CN" altLang="en-US" sz="2000" dirty="0">
                  <a:latin typeface="Arial" panose="02080604020202020204" pitchFamily="34" charset="0"/>
                  <a:cs typeface="Arial" panose="0208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0548" y="1029213"/>
                <a:ext cx="10515600" cy="4351338"/>
              </a:xfrm>
              <a:blipFill rotWithShape="1">
                <a:blip r:embed="rId1"/>
                <a:stretch>
                  <a:fillRect l="-1" t="-12" r="1" b="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172497" y="3792510"/>
                <a:ext cx="7135762" cy="2164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0" dirty="0">
                    <a:latin typeface="Arial" panose="02080604020202020204" pitchFamily="34" charset="0"/>
                    <a:cs typeface="Arial" panose="0208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000" b="0" i="1" dirty="0">
                  <a:latin typeface="Arial" panose="02080604020202020204" pitchFamily="34" charset="0"/>
                  <a:cs typeface="Arial" panose="02080604020202020204" pitchFamily="34" charset="0"/>
                </a:endParaRPr>
              </a:p>
              <a:p>
                <a:r>
                  <a:rPr lang="en-US" altLang="zh-CN" sz="2000" b="0" dirty="0">
                    <a:latin typeface="Arial" panose="02080604020202020204" pitchFamily="34" charset="0"/>
                    <a:cs typeface="Arial" panose="02080604020202020204" pitchFamily="34" charset="0"/>
                  </a:rPr>
                  <a:t>           =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000" dirty="0">
                  <a:latin typeface="Arial" panose="02080604020202020204" pitchFamily="34" charset="0"/>
                  <a:cs typeface="Arial" panose="02080604020202020204" pitchFamily="34" charset="0"/>
                </a:endParaRPr>
              </a:p>
              <a:p>
                <a:r>
                  <a:rPr lang="en-US" altLang="zh-CN" sz="2000" dirty="0">
                    <a:latin typeface="Arial" panose="02080604020202020204" pitchFamily="34" charset="0"/>
                    <a:cs typeface="Arial" panose="02080604020202020204" pitchFamily="34" charset="0"/>
                  </a:rPr>
                  <a:t>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altLang="zh-CN" sz="20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20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</m:den>
                            </m:f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000" dirty="0">
                  <a:latin typeface="Arial" panose="02080604020202020204" pitchFamily="34" charset="0"/>
                  <a:cs typeface="Arial" panose="02080604020202020204" pitchFamily="34" charset="0"/>
                </a:endParaRPr>
              </a:p>
              <a:p>
                <a:r>
                  <a:rPr lang="en-US" altLang="zh-CN" sz="2000" dirty="0">
                    <a:latin typeface="Arial" panose="02080604020202020204" pitchFamily="34" charset="0"/>
                    <a:cs typeface="Arial" panose="02080604020202020204" pitchFamily="34" charset="0"/>
                  </a:rPr>
                  <a:t>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➗</m:t>
                        </m:r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000" dirty="0">
                  <a:latin typeface="Arial" panose="02080604020202020204" pitchFamily="34" charset="0"/>
                  <a:cs typeface="Arial" panose="02080604020202020204" pitchFamily="3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497" y="3792510"/>
                <a:ext cx="7135762" cy="2164823"/>
              </a:xfrm>
              <a:prstGeom prst="rect">
                <a:avLst/>
              </a:prstGeom>
              <a:blipFill rotWithShape="1">
                <a:blip r:embed="rId2"/>
                <a:stretch>
                  <a:fillRect l="-4" t="-13" r="8" b="-499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7079226" y="3580656"/>
            <a:ext cx="3224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向量化计算，不写</a:t>
            </a:r>
            <a:r>
              <a:rPr lang="en-US" altLang="zh-CN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for </a:t>
            </a:r>
            <a:r>
              <a:rPr lang="zh-CN" altLang="en-US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循环</a:t>
            </a:r>
            <a:endParaRPr lang="en-US" altLang="zh-CN" dirty="0">
              <a:highlight>
                <a:srgbClr val="00FFFF"/>
              </a:highligh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不重复计算，</a:t>
            </a:r>
            <a:r>
              <a:rPr lang="zh-CN" altLang="en-US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保存需要再使用的</a:t>
            </a:r>
            <a:r>
              <a:rPr lang="zh-CN" altLang="en-US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变量</a:t>
            </a:r>
            <a:endParaRPr lang="zh-CN" altLang="en-US" dirty="0">
              <a:highlight>
                <a:srgbClr val="00FFFF"/>
              </a:highligh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Backtracking </a:t>
            </a:r>
            <a:r>
              <a:rPr lang="en-US" altLang="zh-CN" dirty="0" err="1"/>
              <a:t>linesearch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7492182" y="2998839"/>
                <a:ext cx="32249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highlight>
                      <a:srgbClr val="00FFFF"/>
                    </a:highlight>
                    <a:latin typeface="楷体" panose="02010609060101010101" pitchFamily="49" charset="-122"/>
                    <a:ea typeface="楷体" panose="02010609060101010101" pitchFamily="49" charset="-122"/>
                  </a:rPr>
                  <a:t>手动调整参数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𝛾</m:t>
                    </m:r>
                    <m:r>
                      <a:rPr lang="zh-CN" altLang="en-US" i="1"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en-US" altLang="zh-CN" dirty="0">
                    <a:highlight>
                      <a:srgbClr val="00FFFF"/>
                    </a:highlight>
                    <a:latin typeface="楷体" panose="02010609060101010101" pitchFamily="49" charset="-122"/>
                    <a:ea typeface="楷体" panose="02010609060101010101" pitchFamily="49" charset="-122"/>
                  </a:rPr>
                  <a:t>c,</a:t>
                </a:r>
                <a:r>
                  <a:rPr lang="zh-CN" altLang="en-US" dirty="0">
                    <a:highlight>
                      <a:srgbClr val="00FFFF"/>
                    </a:highlight>
                    <a:latin typeface="楷体" panose="02010609060101010101" pitchFamily="49" charset="-122"/>
                    <a:ea typeface="楷体" panose="02010609060101010101" pitchFamily="49" charset="-122"/>
                  </a:rPr>
                  <a:t>估计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>
                  <a:highlight>
                    <a:srgbClr val="00FFFF"/>
                  </a:highligh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highlight>
                      <a:srgbClr val="00FFFF"/>
                    </a:highlight>
                    <a:latin typeface="楷体" panose="02010609060101010101" pitchFamily="49" charset="-122"/>
                    <a:ea typeface="楷体" panose="02010609060101010101" pitchFamily="49" charset="-122"/>
                  </a:rPr>
                  <a:t>设置步长搜索下界</a:t>
                </a:r>
                <a:endParaRPr lang="en-US" altLang="zh-CN" dirty="0">
                  <a:highlight>
                    <a:srgbClr val="00FFFF"/>
                  </a:highligh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182" y="2998839"/>
                <a:ext cx="3224980" cy="646331"/>
              </a:xfrm>
              <a:prstGeom prst="rect">
                <a:avLst/>
              </a:prstGeom>
              <a:blipFill rotWithShape="1">
                <a:blip r:embed="rId1"/>
                <a:stretch>
                  <a:fillRect l="-14" t="-57" r="8" b="4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700982" y="2721839"/>
                <a:ext cx="57912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选取初始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步长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b="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buAutoNum type="arabicPeriod"/>
                </a:pPr>
                <a:endParaRPr lang="en-US" altLang="zh-CN" b="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buAutoNum type="arabicPeriod"/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找到最小的正数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使得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b="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b="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3.  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更新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982" y="2721839"/>
                <a:ext cx="5791200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8" t="-13" r="8" b="-546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代码规范要求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80604020202020204" pitchFamily="34" charset="0"/>
              <a:buChar char="•"/>
            </a:pPr>
            <a:r>
              <a:rPr lang="zh-CN" altLang="en-US" i="0" dirty="0">
                <a:solidFill>
                  <a:srgbClr val="37415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注释</a:t>
            </a:r>
            <a:r>
              <a:rPr lang="en-US" altLang="zh-CN" i="0" dirty="0">
                <a:solidFill>
                  <a:srgbClr val="37415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: </a:t>
            </a:r>
            <a:endParaRPr lang="en-US" altLang="zh-CN" i="0" dirty="0">
              <a:solidFill>
                <a:srgbClr val="374151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lvl="1">
              <a:buFont typeface="Arial" panose="02080604020202020204" pitchFamily="34" charset="0"/>
              <a:buChar char="•"/>
            </a:pPr>
            <a:r>
              <a:rPr lang="zh-CN" altLang="en-US" sz="1400" i="0" dirty="0">
                <a:solidFill>
                  <a:srgbClr val="37415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通过注释解释每块代码的意义。</a:t>
            </a:r>
            <a:r>
              <a:rPr lang="zh-CN" altLang="en-US" sz="1400" i="0" dirty="0">
                <a:solidFill>
                  <a:srgbClr val="40404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分别从做什么、为什么、怎么做 来进行注释。结构体和函数一定要写注释，而且要写得尽可能全面、详细，而函数内部的注释要相对少一些，一般都是靠好的命名、提炼函数、解释性变量、总结性注释来提高代码可读性。</a:t>
            </a:r>
            <a:endParaRPr lang="en-US" altLang="zh-CN" sz="1400" i="0" dirty="0">
              <a:solidFill>
                <a:srgbClr val="37415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buFont typeface="Arial" panose="02080604020202020204" pitchFamily="34" charset="0"/>
              <a:buChar char="•"/>
            </a:pPr>
            <a:r>
              <a:rPr lang="zh-CN" altLang="en-US" i="0" dirty="0">
                <a:solidFill>
                  <a:srgbClr val="37415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可读性</a:t>
            </a:r>
            <a:r>
              <a:rPr lang="en-US" altLang="zh-CN" i="0" dirty="0">
                <a:solidFill>
                  <a:srgbClr val="37415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: </a:t>
            </a:r>
            <a:endParaRPr lang="en-US" altLang="zh-CN" i="0" dirty="0">
              <a:solidFill>
                <a:srgbClr val="374151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lvl="1">
              <a:buFont typeface="Arial" panose="02080604020202020204" pitchFamily="34" charset="0"/>
              <a:buChar char="•"/>
            </a:pPr>
            <a:r>
              <a:rPr lang="zh-CN" altLang="en-US" sz="1400" i="0" dirty="0">
                <a:solidFill>
                  <a:srgbClr val="37415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使用规范的文件名、函数名、变量名增加代码的可读性</a:t>
            </a:r>
            <a:endParaRPr lang="en-US" altLang="zh-CN" sz="1400" i="0" dirty="0">
              <a:solidFill>
                <a:srgbClr val="37415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buFont typeface="Arial" panose="02080604020202020204" pitchFamily="34" charset="0"/>
              <a:buChar char="•"/>
            </a:pPr>
            <a:r>
              <a:rPr lang="zh-CN" altLang="en-US" dirty="0">
                <a:solidFill>
                  <a:srgbClr val="37415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格式要求：</a:t>
            </a:r>
            <a:endParaRPr lang="en-US" altLang="zh-CN" dirty="0">
              <a:solidFill>
                <a:srgbClr val="37415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lvl="1">
              <a:buFont typeface="Arial" panose="02080604020202020204" pitchFamily="34" charset="0"/>
              <a:buChar char="•"/>
            </a:pPr>
            <a:r>
              <a:rPr lang="zh-CN" altLang="en-US" sz="1400" dirty="0">
                <a:solidFill>
                  <a:srgbClr val="37415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注意缩进、对齐等；一行只做一件事。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代码结构和组织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2" y="2328781"/>
            <a:ext cx="9773509" cy="3109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模块化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: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zh-CN" altLang="en-US" sz="1400" b="0" i="0" dirty="0">
                <a:solidFill>
                  <a:srgbClr val="40404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善于将代码中的模块进行抽象，能够方便我们的阅读</a:t>
            </a:r>
            <a:r>
              <a:rPr lang="zh-CN" altLang="zh-CN" sz="1400" dirty="0">
                <a:solidFill>
                  <a:srgbClr val="37415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(e.g., objective function, gradient calculation, BFGS update).</a:t>
            </a:r>
            <a:endParaRPr lang="en-US" altLang="zh-CN" sz="1400" dirty="0">
              <a:solidFill>
                <a:srgbClr val="37415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zh-CN" altLang="en-US" sz="1400" dirty="0">
                <a:solidFill>
                  <a:srgbClr val="37415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函数职责需要单一，</a:t>
            </a:r>
            <a:r>
              <a:rPr lang="zh-CN" altLang="en-US" sz="1400" dirty="0">
                <a:solidFill>
                  <a:srgbClr val="40404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避免设计一个大而全的函数，避免函数或方法参数过多</a:t>
            </a:r>
            <a:endParaRPr lang="zh-CN" altLang="en-US" sz="1400" dirty="0">
              <a:solidFill>
                <a:srgbClr val="40404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zh-CN" sz="1400" dirty="0">
              <a:solidFill>
                <a:srgbClr val="37415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命名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: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zh-CN" sz="1400" dirty="0">
              <a:solidFill>
                <a:srgbClr val="37415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zh-CN" altLang="en-US" sz="1400" b="0" i="0" dirty="0">
                <a:solidFill>
                  <a:srgbClr val="40404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关于命名长度，在能够表达含义的额情况下，命名当然是越短越好。</a:t>
            </a:r>
            <a:endParaRPr lang="en-US" altLang="zh-CN" sz="1400" b="0" i="0" dirty="0">
              <a:solidFill>
                <a:srgbClr val="40404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通用的缩写要统一，例如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var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obj</a:t>
            </a:r>
            <a:endParaRPr lang="en-US" altLang="zh-CN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多个单词连在一起，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可以采用驼峰命名：例如 </a:t>
            </a:r>
            <a:r>
              <a:rPr lang="en-US" altLang="zh-CN" sz="1400" b="0" i="0" dirty="0">
                <a:solidFill>
                  <a:srgbClr val="20212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FirstName</a:t>
            </a:r>
            <a:endParaRPr lang="en-US" altLang="zh-CN" sz="1400" b="0" i="0" dirty="0">
              <a:solidFill>
                <a:srgbClr val="202122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140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避免使用易混淆的字符：如</a:t>
            </a:r>
            <a:r>
              <a:rPr lang="en-US" altLang="zh-CN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O(</a:t>
            </a:r>
            <a:r>
              <a:rPr lang="zh-CN" altLang="en-US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</a:t>
            </a:r>
            <a:r>
              <a:rPr lang="en-US" altLang="zh-CN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r>
              <a:rPr lang="zh-CN" altLang="en-US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）和</a:t>
            </a:r>
            <a:r>
              <a:rPr lang="en-US" altLang="zh-CN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（数字</a:t>
            </a:r>
            <a:r>
              <a:rPr lang="en-US" altLang="zh-CN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），</a:t>
            </a:r>
            <a:r>
              <a:rPr lang="en-US" altLang="zh-CN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zh-CN" altLang="en-US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（小写</a:t>
            </a:r>
            <a:r>
              <a:rPr lang="en-US" altLang="zh-CN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zh-CN" altLang="en-US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）和</a:t>
            </a:r>
            <a:r>
              <a:rPr lang="en-US" altLang="zh-CN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大写（</a:t>
            </a:r>
            <a:r>
              <a:rPr lang="en-US" altLang="zh-CN" sz="1400" dirty="0" err="1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6832" y="4227437"/>
            <a:ext cx="3649766" cy="7010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提高效率的一些方法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向量化      例： 勿使用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for loop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计算可向量化的值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勿重复计算  例：梯度和函数值中重复出现的中间值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稀疏矩阵乘法 ：稀疏矩阵可以加速计算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/>
              <a:t>一些优化代码的建议：</a:t>
            </a:r>
            <a:r>
              <a:rPr lang="en-US" altLang="zh-CN" dirty="0">
                <a:hlinkClick r:id="rId1"/>
              </a:rPr>
              <a:t>https://ww2.mathworks.cn/help/matlab/matlab_prog/techniques-for-improving-performance.html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effectLst/>
                <a:latin typeface="Söhne"/>
              </a:rPr>
              <a:t>测试和调试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80604020202020204" pitchFamily="34" charset="0"/>
              <a:buChar char="•"/>
            </a:pPr>
            <a:r>
              <a:rPr lang="zh-CN" altLang="en-US" b="1" i="0" dirty="0">
                <a:solidFill>
                  <a:srgbClr val="37415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测试：可以针对局部模块进行简单测试</a:t>
            </a:r>
            <a:endParaRPr lang="en-US" altLang="zh-CN" b="1" i="0" dirty="0">
              <a:solidFill>
                <a:srgbClr val="37415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buFont typeface="Arial" panose="02080604020202020204" pitchFamily="34" charset="0"/>
              <a:buChar char="•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Debugging Tips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善于应用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Debugging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Profiling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牛顿法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Hessian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矩阵如下：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altLang="zh-CN" b="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可以估计梯度的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Lipschitz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常数为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求解线性方程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 algn="ctr">
                  <a:buNone/>
                </a:pP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606" r="7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3063</Words>
  <Application>WPS Presentation</Application>
  <PresentationFormat>宽屏</PresentationFormat>
  <Paragraphs>138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5" baseType="lpstr">
      <vt:lpstr>Arial</vt:lpstr>
      <vt:lpstr>SimSun</vt:lpstr>
      <vt:lpstr>Wingdings</vt:lpstr>
      <vt:lpstr>Arial</vt:lpstr>
      <vt:lpstr>DejaVu Sans</vt:lpstr>
      <vt:lpstr>Söhne</vt:lpstr>
      <vt:lpstr>Gubbi</vt:lpstr>
      <vt:lpstr>楷体</vt:lpstr>
      <vt:lpstr>Cambria Math</vt:lpstr>
      <vt:lpstr>Droid Sans Fallback</vt:lpstr>
      <vt:lpstr>华文宋体</vt:lpstr>
      <vt:lpstr>Garamond</vt:lpstr>
      <vt:lpstr>OpenSymbol</vt:lpstr>
      <vt:lpstr>DejaVu Math TeX Gyre</vt:lpstr>
      <vt:lpstr>方正舒体</vt:lpstr>
      <vt:lpstr>SimSun</vt:lpstr>
      <vt:lpstr>Microsoft YaHei</vt:lpstr>
      <vt:lpstr>Arial Unicode MS</vt:lpstr>
      <vt:lpstr>Calibri</vt:lpstr>
      <vt:lpstr>FreeSerif</vt:lpstr>
      <vt:lpstr>环保</vt:lpstr>
      <vt:lpstr> Overview of Logistic Regression</vt:lpstr>
      <vt:lpstr> The Mathematics Behind Logistic Regression</vt:lpstr>
      <vt:lpstr>PowerPoint 演示文稿</vt:lpstr>
      <vt:lpstr>Backtracking linesearch</vt:lpstr>
      <vt:lpstr>代码规范要求</vt:lpstr>
      <vt:lpstr>代码结构和组织</vt:lpstr>
      <vt:lpstr>提高效率的一些方法</vt:lpstr>
      <vt:lpstr>测试和调试</vt:lpstr>
      <vt:lpstr>牛顿法</vt:lpstr>
      <vt:lpstr>BFGS Algorithm</vt:lpstr>
      <vt:lpstr>作图</vt:lpstr>
      <vt:lpstr>一些工程技巧</vt:lpstr>
      <vt:lpstr>Project 3实验报告要求</vt:lpstr>
      <vt:lpstr>Project1 线性规划要求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士祥 陈</dc:creator>
  <cp:lastModifiedBy>shenc</cp:lastModifiedBy>
  <cp:revision>213</cp:revision>
  <dcterms:created xsi:type="dcterms:W3CDTF">2025-01-08T12:35:53Z</dcterms:created>
  <dcterms:modified xsi:type="dcterms:W3CDTF">2025-01-08T12:35:53Z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1033-11.1.0.11698</vt:lpwstr>
  </property>
</Properties>
</file>