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71" r:id="rId5"/>
    <p:sldId id="270" r:id="rId6"/>
    <p:sldId id="266" r:id="rId7"/>
    <p:sldId id="268" r:id="rId8"/>
    <p:sldId id="269" r:id="rId9"/>
    <p:sldId id="267" r:id="rId10"/>
    <p:sldId id="272" r:id="rId11"/>
    <p:sldId id="261" r:id="rId12"/>
    <p:sldId id="273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祥 陈" initials="士祥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3"/>
  </p:normalViewPr>
  <p:slideViewPr>
    <p:cSldViewPr snapToGrid="0">
      <p:cViewPr varScale="1">
        <p:scale>
          <a:sx n="78" d="100"/>
          <a:sy n="78" d="100"/>
        </p:scale>
        <p:origin x="5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2.mathworks.cn/help/matlab/matlab_prog/techniques-for-improving-performanc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290" y="982345"/>
            <a:ext cx="9839960" cy="1303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i="0" dirty="0">
                <a:solidFill>
                  <a:schemeClr val="accent1"/>
                </a:solidFill>
                <a:effectLst/>
                <a:latin typeface="Söhne"/>
              </a:rPr>
              <a:t> Overview of Logistic Regression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What is Logistic Regression loss?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b="1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b="1" dirty="0">
                  <a:solidFill>
                    <a:srgbClr val="374151"/>
                  </a:solidFill>
                  <a:latin typeface="Söhne"/>
                </a:endParaRP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zh-CN" altLang="en-US" sz="1600" b="1" dirty="0">
                    <a:solidFill>
                      <a:srgbClr val="37415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其中，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b="1" i="1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给定的数据，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是给定的正数。</a:t>
                </a:r>
                <a:endParaRPr lang="en-US" altLang="zh-CN" sz="1600" b="1" i="0" dirty="0">
                  <a:solidFill>
                    <a:srgbClr val="37415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l">
                  <a:buNone/>
                </a:pPr>
                <a:endParaRPr lang="en-US" altLang="zh-CN" b="1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marL="0" indent="0" algn="l">
                  <a:buNone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Application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400" dirty="0"/>
                  <a:t>应用于二分类问题。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38" r="7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53033" y="2850895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))+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33" y="2850895"/>
                <a:ext cx="6096000" cy="848566"/>
              </a:xfrm>
              <a:prstGeom prst="rect">
                <a:avLst/>
              </a:prstGeom>
              <a:blipFill rotWithShape="1">
                <a:blip r:embed="rId2"/>
                <a:stretch>
                  <a:fillRect l="-5" t="-45" r="5" b="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Söhne"/>
              </a:rPr>
              <a:t>BFGS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Algorithm Steps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Break down the BFGS algorithm into clear, sequential steps.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Updating Rules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Clearly implement the BFGS updating rules for the approximate Hessian matrix and the solution vector.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Convergence Criteria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Set and explain the criteria for convergence to stop the algorithm.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要求可辩别收敛速率：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semilogy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作图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图片清晰，文字、线条可以达到打印清晰可见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一些工程技巧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线搜索中，每步初始步长可以延续上一个步骤的步长。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初始迭代步时，可以非精确求解。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3</a:t>
            </a:r>
            <a:r>
              <a:rPr lang="zh-CN" altLang="en-US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代码规范性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分：包括命名规范和函数模块化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正确性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简要说明相关量的计算方法，和你采用的加速技巧。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a9a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的收敛速度图像，包括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函数值和最优值的差的收敛速度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梯度大小的收敛速度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报告 线搜索参数和收敛速度的简要关系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10609383" cy="1303867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 The Mathematics Behind Logistic Regression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计算函数值：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 </a:t>
                </a:r>
                <a:r>
                  <a:rPr lang="en-US" altLang="zh-CN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altLang="zh-CN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altLang="zh-CN" sz="29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再计算 </a:t>
                </a:r>
                <a14:m>
                  <m:oMath xmlns:m="http://schemas.openxmlformats.org/officeDocument/2006/math"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.∗</m:t>
                    </m:r>
                    <m:d>
                      <m:d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MATLAB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中，</a:t>
                </a:r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exp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函数变量为向量时，表示对每个分量分别求指数：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900" b="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9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nary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9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29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eqArr>
                                  </m:den>
                                </m:f>
                              </m:e>
                            </m:d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zh-CN" altLang="en-US" sz="29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7" b="-216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861187" y="2378947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))+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187" y="2378947"/>
                <a:ext cx="6096000" cy="848566"/>
              </a:xfrm>
              <a:prstGeom prst="rect">
                <a:avLst/>
              </a:prstGeom>
              <a:blipFill rotWithShape="1">
                <a:blip r:embed="rId2"/>
                <a:stretch>
                  <a:fillRect l="-8" t="-28" r="8" b="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0548" y="10292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计算梯度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548" y="1029213"/>
                <a:ext cx="10515600" cy="4351338"/>
              </a:xfrm>
              <a:blipFill rotWithShape="1">
                <a:blip r:embed="rId1"/>
                <a:stretch>
                  <a:fillRect l="-1" t="-12" r="1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172497" y="3792510"/>
                <a:ext cx="7135762" cy="2164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➗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97" y="3792510"/>
                <a:ext cx="7135762" cy="2164823"/>
              </a:xfrm>
              <a:prstGeom prst="rect">
                <a:avLst/>
              </a:prstGeom>
              <a:blipFill rotWithShape="1">
                <a:blip r:embed="rId2"/>
                <a:stretch>
                  <a:fillRect l="-4" t="-13" r="8" b="-49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079226" y="3580656"/>
            <a:ext cx="322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向量化计算，不写</a:t>
            </a:r>
            <a:r>
              <a:rPr lang="en-US" altLang="zh-CN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for </a:t>
            </a:r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endParaRPr lang="en-US" altLang="zh-CN" dirty="0">
              <a:highlight>
                <a:srgbClr val="00FFFF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不重复计算，</a:t>
            </a:r>
            <a:r>
              <a:rPr lang="zh-CN" altLang="en-US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保存需要再使用的</a:t>
            </a:r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endParaRPr lang="zh-CN" altLang="en-US" dirty="0">
              <a:highlight>
                <a:srgbClr val="00FFFF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Backtracking </a:t>
            </a:r>
            <a:r>
              <a:rPr lang="en-US" altLang="zh-CN" dirty="0" err="1"/>
              <a:t>linesearch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492182" y="2998839"/>
                <a:ext cx="3224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手动调整参数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c,</a:t>
                </a:r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highlight>
                    <a:srgbClr val="00FFFF"/>
                  </a:highligh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设置步长搜索下界</a:t>
                </a:r>
                <a:endParaRPr lang="en-US" altLang="zh-CN" dirty="0">
                  <a:highlight>
                    <a:srgbClr val="00FFFF"/>
                  </a:highligh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82" y="2998839"/>
                <a:ext cx="3224980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14" t="-57" r="8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00982" y="2721839"/>
                <a:ext cx="57912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选取初始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步长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找到最小的正数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3.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更新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82" y="2721839"/>
                <a:ext cx="579120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8" t="-13" r="8" b="-54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77052"/>
            <a:ext cx="9601196" cy="1303867"/>
          </a:xfrm>
        </p:spPr>
        <p:txBody>
          <a:bodyPr/>
          <a:lstStyle/>
          <a:p>
            <a:r>
              <a:rPr lang="zh-CN" altLang="en-US" dirty="0"/>
              <a:t>代码规范要求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注释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endParaRPr lang="en-US" altLang="zh-CN" i="0" dirty="0"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通过注释解释每块代码的意义。</a:t>
            </a:r>
            <a:r>
              <a:rPr lang="zh-CN" altLang="en-US" sz="140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分别从做什么、为什么、怎么做 来进行注释。结构体和函数一定要写注释，而且要写得尽可能全面、详细，而函数内部的注释要相对少一些，一般都是靠好的命名、提炼函数、解释性变量、总结性注释来提高代码可读性。</a:t>
            </a:r>
            <a:endParaRPr lang="en-US" altLang="zh-CN" sz="140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可读性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endParaRPr lang="en-US" altLang="zh-CN" i="0" dirty="0"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使用规范的文件名、函数名、变量名增加代码的可读性</a:t>
            </a:r>
            <a:endParaRPr lang="en-US" altLang="zh-CN" sz="140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格式要求：</a:t>
            </a:r>
            <a:endParaRPr lang="en-US" altLang="zh-CN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注意缩进、对齐等；一行只做一件事。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代码结构和组织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328781"/>
            <a:ext cx="9773509" cy="310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模块化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b="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善于将代码中的模块进行抽象，能够方便我们的阅读</a:t>
            </a:r>
            <a:r>
              <a:rPr lang="zh-CN" altLang="zh-CN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(e.g., objective function, gradient calculation, BFGS update).</a:t>
            </a:r>
            <a:endParaRPr lang="en-US" altLang="zh-CN" sz="1400" dirty="0">
              <a:solidFill>
                <a:srgbClr val="37415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函数职责需要单一，</a:t>
            </a:r>
            <a:r>
              <a:rPr lang="zh-CN" altLang="en-US" sz="1400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避免设计一个大而全的函数，避免函数或方法参数过多</a:t>
            </a:r>
            <a:endParaRPr lang="zh-CN" altLang="en-US" sz="1400" dirty="0">
              <a:solidFill>
                <a:srgbClr val="40404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400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命名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400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b="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关于命名长度，在能够表达含义的额情况下，命名当然是越短越好。</a:t>
            </a:r>
            <a:endParaRPr lang="en-US" altLang="zh-CN" sz="1400" b="0" i="0" dirty="0">
              <a:solidFill>
                <a:srgbClr val="40404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通用的缩写要统一，例如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var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多个单词连在一起，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可以采用驼峰命名：例如 </a:t>
            </a:r>
            <a:r>
              <a:rPr lang="en-US" altLang="zh-CN" sz="1400" b="0" i="0" dirty="0">
                <a:solidFill>
                  <a:srgbClr val="20212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FirstName</a:t>
            </a:r>
            <a:endParaRPr lang="en-US" altLang="zh-CN" sz="1400" b="0" i="0" dirty="0">
              <a:solidFill>
                <a:srgbClr val="202122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40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避免使用易混淆的字符：如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（数字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（小写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大写（</a:t>
            </a:r>
            <a:r>
              <a:rPr lang="en-US" altLang="zh-CN" sz="1400" dirty="0" err="1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6832" y="4227437"/>
            <a:ext cx="3649766" cy="701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提高效率的一些方法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向量化      例： 勿使用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for loop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计算可向量化的值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勿重复计算  例：梯度和函数值中重复出现的中间值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稀疏矩阵乘法 ：稀疏矩阵可以加速计算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一些优化代码的建议：</a:t>
            </a:r>
            <a:r>
              <a:rPr lang="en-US" altLang="zh-CN" dirty="0">
                <a:hlinkClick r:id="rId1"/>
              </a:rPr>
              <a:t>https://ww2.mathworks.cn/help/matlab/matlab_prog/techniques-for-improving-performance.html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Söhne"/>
              </a:rPr>
              <a:t>测试和调试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测试：可以针对局部模块进行简单测试</a:t>
            </a:r>
            <a:endParaRPr lang="en-US" altLang="zh-CN" b="1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Debugging Tips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善于应用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Debugging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Profiling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Hessian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矩阵如下：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可以估计梯度的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Lipschitz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常数为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求解线性方程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76" r="7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2831</Words>
  <Application>WPS Presentation</Application>
  <PresentationFormat>宽屏</PresentationFormat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Arial</vt:lpstr>
      <vt:lpstr>Söhne</vt:lpstr>
      <vt:lpstr>Gubbi</vt:lpstr>
      <vt:lpstr>楷体</vt:lpstr>
      <vt:lpstr>Cambria Math</vt:lpstr>
      <vt:lpstr>DejaVu Math TeX Gyre</vt:lpstr>
      <vt:lpstr>Droid Sans Fallback</vt:lpstr>
      <vt:lpstr>华文宋体</vt:lpstr>
      <vt:lpstr>Garamond</vt:lpstr>
      <vt:lpstr>OpenSymbol</vt:lpstr>
      <vt:lpstr>方正舒体</vt:lpstr>
      <vt:lpstr>SimSun</vt:lpstr>
      <vt:lpstr>Microsoft YaHei</vt:lpstr>
      <vt:lpstr>Arial Unicode MS</vt:lpstr>
      <vt:lpstr>Calibri</vt:lpstr>
      <vt:lpstr>Trebuchet MS</vt:lpstr>
      <vt:lpstr>FreeSerif</vt:lpstr>
      <vt:lpstr>环保</vt:lpstr>
      <vt:lpstr> Overview of Logistic Regression</vt:lpstr>
      <vt:lpstr> The Mathematics Behind Logistic Regression</vt:lpstr>
      <vt:lpstr>PowerPoint 演示文稿</vt:lpstr>
      <vt:lpstr>Backtracking linesearch</vt:lpstr>
      <vt:lpstr>代码规范要求</vt:lpstr>
      <vt:lpstr>代码结构和组织</vt:lpstr>
      <vt:lpstr>提高效率的一些方法</vt:lpstr>
      <vt:lpstr>测试和调试</vt:lpstr>
      <vt:lpstr>牛顿法</vt:lpstr>
      <vt:lpstr>BFGS Algorithm</vt:lpstr>
      <vt:lpstr>作图</vt:lpstr>
      <vt:lpstr>一些工程技巧</vt:lpstr>
      <vt:lpstr>Project 3实验报告要求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士祥 陈</dc:creator>
  <cp:lastModifiedBy>shenc</cp:lastModifiedBy>
  <cp:revision>215</cp:revision>
  <dcterms:created xsi:type="dcterms:W3CDTF">2025-01-08T15:28:10Z</dcterms:created>
  <dcterms:modified xsi:type="dcterms:W3CDTF">2025-01-08T15:28:10Z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1033-11.1.0.11720</vt:lpwstr>
  </property>
</Properties>
</file>