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3" r:id="rId3"/>
    <p:sldId id="284" r:id="rId4"/>
    <p:sldId id="372" r:id="rId5"/>
    <p:sldId id="369" r:id="rId6"/>
    <p:sldId id="370" r:id="rId7"/>
    <p:sldId id="371" r:id="rId8"/>
    <p:sldId id="375" r:id="rId9"/>
    <p:sldId id="374" r:id="rId10"/>
    <p:sldId id="373" r:id="rId11"/>
    <p:sldId id="363" r:id="rId12"/>
    <p:sldId id="389" r:id="rId13"/>
    <p:sldId id="354" r:id="rId14"/>
    <p:sldId id="365" r:id="rId15"/>
    <p:sldId id="367" r:id="rId16"/>
    <p:sldId id="387" r:id="rId17"/>
    <p:sldId id="388" r:id="rId18"/>
    <p:sldId id="390" r:id="rId19"/>
    <p:sldId id="391" r:id="rId20"/>
    <p:sldId id="376" r:id="rId21"/>
    <p:sldId id="292" r:id="rId22"/>
    <p:sldId id="38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03" r:id="rId33"/>
    <p:sldId id="304" r:id="rId34"/>
    <p:sldId id="305" r:id="rId35"/>
    <p:sldId id="306" r:id="rId36"/>
    <p:sldId id="307" r:id="rId37"/>
    <p:sldId id="308" r:id="rId38"/>
    <p:sldId id="310" r:id="rId39"/>
    <p:sldId id="392" r:id="rId40"/>
    <p:sldId id="393" r:id="rId41"/>
    <p:sldId id="395" r:id="rId42"/>
    <p:sldId id="394" r:id="rId43"/>
    <p:sldId id="287" r:id="rId44"/>
    <p:sldId id="28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1E7"/>
    <a:srgbClr val="FDCD5F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9826" autoAdjust="0"/>
  </p:normalViewPr>
  <p:slideViewPr>
    <p:cSldViewPr snapToGrid="0">
      <p:cViewPr varScale="1">
        <p:scale>
          <a:sx n="80" d="100"/>
          <a:sy n="80" d="100"/>
        </p:scale>
        <p:origin x="1368" y="96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4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4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4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40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4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9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当将文档声明</a:t>
            </a:r>
            <a:r>
              <a:rPr lang="en-US" altLang="zh-CN" b="1" dirty="0">
                <a:latin typeface="宋体" charset="-122"/>
                <a:ea typeface="宋体" charset="-122"/>
              </a:rPr>
              <a:t>DOCTYPE</a:t>
            </a:r>
            <a:r>
              <a:rPr lang="zh-CN" altLang="en-US" b="1" dirty="0">
                <a:latin typeface="宋体" charset="-122"/>
                <a:ea typeface="宋体" charset="-122"/>
              </a:rPr>
              <a:t>删除后，</a:t>
            </a:r>
            <a:r>
              <a:rPr lang="en-US" altLang="zh-CN" b="1" dirty="0">
                <a:latin typeface="宋体" charset="-122"/>
                <a:ea typeface="宋体" charset="-122"/>
              </a:rPr>
              <a:t>IE 6</a:t>
            </a:r>
            <a:r>
              <a:rPr lang="zh-CN" altLang="en-US" b="1" dirty="0">
                <a:latin typeface="宋体" charset="-122"/>
                <a:ea typeface="宋体" charset="-122"/>
              </a:rPr>
              <a:t>对网页的解释会进入</a:t>
            </a:r>
            <a:r>
              <a:rPr lang="en-US" altLang="zh-CN" b="1" dirty="0">
                <a:latin typeface="宋体" charset="-122"/>
                <a:ea typeface="宋体" charset="-122"/>
              </a:rPr>
              <a:t>quirk</a:t>
            </a:r>
            <a:r>
              <a:rPr lang="zh-CN" altLang="en-US" b="1" dirty="0">
                <a:latin typeface="宋体" charset="-122"/>
                <a:ea typeface="宋体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左边界＋宽度＋右边界</a:t>
            </a:r>
          </a:p>
          <a:p>
            <a:endParaRPr lang="zh-CN" altLang="en-US" b="1" dirty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DOCTYPE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6" y="3433574"/>
            <a:ext cx="466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哪些元素</a:t>
            </a:r>
            <a:r>
              <a:rPr kumimoji="1" lang="zh-CN" altLang="en-US" dirty="0">
                <a:solidFill>
                  <a:srgbClr val="FF0000"/>
                </a:solidFill>
              </a:rPr>
              <a:t>具有</a:t>
            </a:r>
            <a:r>
              <a:rPr kumimoji="1" lang="zh-CN" altLang="en-US" dirty="0"/>
              <a:t>盒子模型的特征？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&lt;</a:t>
            </a:r>
            <a:r>
              <a:rPr kumimoji="1" lang="en-US" altLang="zh-CN" dirty="0"/>
              <a:t>p&gt;</a:t>
            </a:r>
            <a:r>
              <a:rPr kumimoji="1" lang="zh-CN" altLang="en-US" dirty="0"/>
              <a:t>&lt;</a:t>
            </a:r>
            <a:r>
              <a:rPr kumimoji="1" lang="en-US" altLang="zh-CN" dirty="0"/>
              <a:t>/p&gt;</a:t>
            </a:r>
          </a:p>
          <a:p>
            <a:pPr lvl="1"/>
            <a:r>
              <a:rPr kumimoji="1" lang="zh-CN" altLang="zh-CN" dirty="0"/>
              <a:t>&lt;</a:t>
            </a:r>
            <a:r>
              <a:rPr kumimoji="1" lang="en-US" altLang="zh-CN" dirty="0" err="1"/>
              <a:t>ul</a:t>
            </a:r>
            <a:r>
              <a:rPr kumimoji="1" lang="en-US" altLang="zh-CN" dirty="0"/>
              <a:t>&gt;&lt;/</a:t>
            </a:r>
            <a:r>
              <a:rPr kumimoji="1" lang="en-US" altLang="zh-CN" dirty="0" err="1"/>
              <a:t>ul</a:t>
            </a:r>
            <a:r>
              <a:rPr kumimoji="1" lang="zh-CN" altLang="zh-CN" dirty="0"/>
              <a:t>&gt;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哪些元素</a:t>
            </a:r>
            <a:r>
              <a:rPr kumimoji="1" lang="zh-CN" altLang="en-US" dirty="0">
                <a:solidFill>
                  <a:srgbClr val="FF0000"/>
                </a:solidFill>
              </a:rPr>
              <a:t>不具有</a:t>
            </a:r>
            <a:r>
              <a:rPr kumimoji="1" lang="zh-CN" altLang="en-US" dirty="0"/>
              <a:t>盒子模型的特征？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&lt;</a:t>
            </a:r>
            <a:r>
              <a:rPr kumimoji="1" lang="en-US" altLang="zh-CN" dirty="0"/>
              <a:t>a&gt;&lt;/a&gt;</a:t>
            </a:r>
          </a:p>
          <a:p>
            <a:pPr lvl="1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7849" y="573956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demo10-1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9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HTML</a:t>
            </a:r>
            <a:r>
              <a:rPr lang="zh-CN" altLang="en-US" dirty="0">
                <a:latin typeface="Arial" charset="0"/>
                <a:cs typeface="Arial" charset="0"/>
              </a:rPr>
              <a:t>的块级元素与行内元素</a:t>
            </a:r>
            <a:endParaRPr dirty="0">
              <a:latin typeface="Arial" charset="0"/>
              <a:cs typeface="Arial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HTML</a:t>
            </a:r>
            <a:r>
              <a:rPr lang="zh-CN" altLang="en-US" dirty="0"/>
              <a:t>元素的显示特征，可分为：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块级元素</a:t>
            </a:r>
            <a:r>
              <a:rPr lang="zh-CN" altLang="en-US" dirty="0"/>
              <a:t>（</a:t>
            </a:r>
            <a:r>
              <a:rPr lang="en-US" altLang="zh-CN" dirty="0"/>
              <a:t>block level 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元素在显示时会</a:t>
            </a:r>
            <a:r>
              <a:rPr lang="zh-CN" altLang="en-US" dirty="0">
                <a:solidFill>
                  <a:srgbClr val="FF0000"/>
                </a:solidFill>
              </a:rPr>
              <a:t>独占一行</a:t>
            </a:r>
            <a:r>
              <a:rPr lang="zh-CN" altLang="en-US" dirty="0"/>
              <a:t>，并同时具有宽、高、内外边距特征。</a:t>
            </a:r>
            <a:endParaRPr lang="en-US" altLang="zh-CN" dirty="0"/>
          </a:p>
          <a:p>
            <a:pPr lvl="2"/>
            <a:r>
              <a:rPr lang="zh-CN" altLang="en-US" dirty="0"/>
              <a:t>举例：</a:t>
            </a:r>
            <a:r>
              <a:rPr lang="en-US" altLang="zh-CN" dirty="0"/>
              <a:t>&lt;p&gt;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行内元素</a:t>
            </a:r>
            <a:r>
              <a:rPr lang="zh-CN" altLang="en-US" dirty="0"/>
              <a:t>（</a:t>
            </a:r>
            <a:r>
              <a:rPr lang="en-US" altLang="zh-CN" dirty="0"/>
              <a:t>inline 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在显示时通常不会以新行开始，</a:t>
            </a:r>
            <a:r>
              <a:rPr lang="zh-CN" altLang="en-US" dirty="0">
                <a:solidFill>
                  <a:srgbClr val="FF0000"/>
                </a:solidFill>
              </a:rPr>
              <a:t>横向排列</a:t>
            </a:r>
            <a:r>
              <a:rPr lang="zh-CN" altLang="en-US" dirty="0"/>
              <a:t>，到最右端自动折行。</a:t>
            </a:r>
            <a:endParaRPr lang="en-US" altLang="zh-CN" dirty="0"/>
          </a:p>
          <a:p>
            <a:pPr lvl="2"/>
            <a:r>
              <a:rPr lang="zh-CN" altLang="en-US" dirty="0"/>
              <a:t>举例：</a:t>
            </a:r>
            <a:r>
              <a:rPr lang="en-US" altLang="zh-CN" dirty="0"/>
              <a:t>&lt;a&gt;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0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HTML</a:t>
            </a:r>
            <a:r>
              <a:rPr lang="zh-CN" altLang="en-US" dirty="0">
                <a:latin typeface="Arial" charset="0"/>
                <a:cs typeface="Arial" charset="0"/>
              </a:rPr>
              <a:t>的块级元素与行内元素</a:t>
            </a:r>
            <a:endParaRPr dirty="0">
              <a:latin typeface="Arial" charset="0"/>
              <a:cs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51297"/>
            <a:ext cx="6382800" cy="38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2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608" y="889718"/>
            <a:ext cx="3944680" cy="4873963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常见的</a:t>
            </a:r>
            <a:r>
              <a:rPr lang="zh-CN" altLang="en-US" sz="3000" dirty="0">
                <a:solidFill>
                  <a:srgbClr val="FF0000"/>
                </a:solidFill>
              </a:rPr>
              <a:t>块</a:t>
            </a:r>
            <a:r>
              <a:rPr lang="zh-CN" altLang="en-US" sz="3000" dirty="0"/>
              <a:t>级元素：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form – </a:t>
            </a:r>
            <a:r>
              <a:rPr lang="zh-CN" altLang="en-US" dirty="0"/>
              <a:t>交互表单</a:t>
            </a:r>
            <a:endParaRPr lang="en-US" altLang="zh-CN" dirty="0"/>
          </a:p>
          <a:p>
            <a:pPr lvl="1"/>
            <a:r>
              <a:rPr lang="en-US" altLang="zh-CN" dirty="0"/>
              <a:t>h1 – 1</a:t>
            </a:r>
            <a:r>
              <a:rPr lang="zh-CN" altLang="en-US" dirty="0"/>
              <a:t>级标题</a:t>
            </a:r>
            <a:endParaRPr lang="en-US" altLang="zh-CN" dirty="0"/>
          </a:p>
          <a:p>
            <a:pPr lvl="1"/>
            <a:r>
              <a:rPr lang="en-US" altLang="zh-CN" dirty="0" err="1"/>
              <a:t>hr</a:t>
            </a:r>
            <a:r>
              <a:rPr lang="en-US" altLang="zh-CN" dirty="0"/>
              <a:t> – </a:t>
            </a:r>
            <a:r>
              <a:rPr lang="zh-CN" altLang="en-US" dirty="0"/>
              <a:t>水平分隔线</a:t>
            </a:r>
            <a:endParaRPr lang="en-US" altLang="zh-CN" dirty="0"/>
          </a:p>
          <a:p>
            <a:pPr lvl="1"/>
            <a:r>
              <a:rPr lang="en-US" altLang="zh-CN" dirty="0"/>
              <a:t>p – </a:t>
            </a:r>
            <a:r>
              <a:rPr lang="zh-CN" altLang="en-US" dirty="0"/>
              <a:t>段落</a:t>
            </a:r>
            <a:endParaRPr lang="en-US" altLang="zh-CN" dirty="0"/>
          </a:p>
          <a:p>
            <a:pPr lvl="1"/>
            <a:r>
              <a:rPr lang="en-US" altLang="zh-CN" dirty="0"/>
              <a:t>table – </a:t>
            </a:r>
            <a:r>
              <a:rPr lang="zh-CN" altLang="en-US" dirty="0"/>
              <a:t>表格</a:t>
            </a:r>
            <a:endParaRPr lang="en-US" altLang="zh-CN" dirty="0"/>
          </a:p>
          <a:p>
            <a:pPr lvl="1"/>
            <a:r>
              <a:rPr lang="en-US" altLang="zh-CN" dirty="0" err="1"/>
              <a:t>ul</a:t>
            </a:r>
            <a:r>
              <a:rPr lang="en-US" altLang="zh-CN" dirty="0"/>
              <a:t> – </a:t>
            </a:r>
            <a:r>
              <a:rPr lang="zh-CN" altLang="en-US" dirty="0"/>
              <a:t>无序列表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827949" y="942699"/>
            <a:ext cx="4220357" cy="5272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常见的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 – </a:t>
            </a:r>
            <a:r>
              <a:rPr lang="zh-CN" altLang="en-US" sz="2000" dirty="0"/>
              <a:t>链接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 err="1"/>
              <a:t>img</a:t>
            </a:r>
            <a:r>
              <a:rPr lang="en-US" altLang="zh-CN" sz="2000" dirty="0"/>
              <a:t> – </a:t>
            </a:r>
            <a:r>
              <a:rPr lang="zh-CN" altLang="en-US" sz="2000" dirty="0"/>
              <a:t>图片 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input – </a:t>
            </a:r>
            <a:r>
              <a:rPr lang="zh-CN" altLang="en-US" sz="2000" dirty="0"/>
              <a:t>输入框 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select – </a:t>
            </a:r>
            <a:r>
              <a:rPr lang="zh-CN" altLang="en-US" sz="2000" dirty="0"/>
              <a:t>项目选择 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font – </a:t>
            </a:r>
            <a:r>
              <a:rPr lang="zh-CN" altLang="en-US" sz="2000" dirty="0"/>
              <a:t>字体设定</a:t>
            </a:r>
            <a:r>
              <a:rPr lang="en-US" altLang="zh-CN" sz="2000" dirty="0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b – </a:t>
            </a:r>
            <a:r>
              <a:rPr lang="zh-CN" altLang="en-US" sz="2000" dirty="0"/>
              <a:t>粗体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 err="1"/>
              <a:t>i</a:t>
            </a:r>
            <a:r>
              <a:rPr lang="en-US" altLang="zh-CN" sz="2000" dirty="0"/>
              <a:t> – </a:t>
            </a:r>
            <a:r>
              <a:rPr lang="zh-CN" altLang="en-US" sz="2000" dirty="0"/>
              <a:t>斜体 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strong – </a:t>
            </a:r>
            <a:r>
              <a:rPr lang="zh-CN" altLang="en-US" sz="2000" dirty="0"/>
              <a:t>粗体强调 </a:t>
            </a:r>
          </a:p>
        </p:txBody>
      </p:sp>
    </p:spTree>
    <p:extLst>
      <p:ext uri="{BB962C8B-B14F-4D97-AF65-F5344CB8AC3E}">
        <p14:creationId xmlns:p14="http://schemas.microsoft.com/office/powerpoint/2010/main" val="125776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容器元素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&lt;div&gt;&lt;/div&gt;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块级元素</a:t>
            </a:r>
            <a:endParaRPr lang="en-US" altLang="zh-CN" dirty="0"/>
          </a:p>
          <a:p>
            <a:pPr lvl="1"/>
            <a:r>
              <a:rPr lang="zh-CN" altLang="en-US" dirty="0"/>
              <a:t>作为内容或其他元素的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控制元素的大小、边框、位置等</a:t>
            </a:r>
            <a:endParaRPr lang="en-US" altLang="zh-CN" dirty="0"/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87979" y="589501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demo10-2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63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容器元素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&lt;span&gt;&lt;/span&gt;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行内元素</a:t>
            </a:r>
            <a:endParaRPr lang="en-US" altLang="zh-CN" dirty="0"/>
          </a:p>
          <a:p>
            <a:pPr lvl="1"/>
            <a:r>
              <a:rPr lang="zh-CN" altLang="en-US" dirty="0"/>
              <a:t>作为内容或其他元素的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87979" y="569824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demo10-3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5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cs typeface="Arial" charset="0"/>
              </a:rPr>
              <a:t>CSS</a:t>
            </a:r>
            <a:r>
              <a:rPr lang="zh-CN" altLang="en-US" dirty="0">
                <a:latin typeface="Arial" charset="0"/>
                <a:cs typeface="Arial" charset="0"/>
              </a:rPr>
              <a:t>的</a:t>
            </a:r>
            <a:r>
              <a:rPr lang="en-US" dirty="0" err="1">
                <a:latin typeface="Arial" charset="0"/>
                <a:cs typeface="Arial" charset="0"/>
              </a:rPr>
              <a:t>display</a:t>
            </a:r>
            <a:r>
              <a:rPr dirty="0" err="1">
                <a:latin typeface="Arial" charset="0"/>
                <a:cs typeface="Arial" charset="0"/>
              </a:rPr>
              <a:t>属性</a:t>
            </a:r>
            <a:endParaRPr dirty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cs typeface="Arial" charset="0"/>
              </a:rPr>
              <a:t>display</a:t>
            </a:r>
            <a:r>
              <a:rPr lang="zh-CN" altLang="en-US" dirty="0">
                <a:latin typeface="Arial" charset="0"/>
                <a:cs typeface="Arial" charset="0"/>
              </a:rPr>
              <a:t>属性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cs typeface="Arial" charset="0"/>
              </a:rPr>
              <a:t>用于指定</a:t>
            </a:r>
            <a:r>
              <a:rPr lang="en-US" altLang="zh-CN" dirty="0">
                <a:latin typeface="Arial" charset="0"/>
                <a:cs typeface="Arial" charset="0"/>
              </a:rPr>
              <a:t>HTML</a:t>
            </a:r>
            <a:r>
              <a:rPr lang="zh-CN" altLang="en-US" dirty="0">
                <a:latin typeface="Arial" charset="0"/>
                <a:cs typeface="Arial" charset="0"/>
              </a:rPr>
              <a:t>标签的显示方式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cs typeface="Arial" charset="0"/>
              </a:rPr>
              <a:t>属性值：关键字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zh-CN" altLang="en-US" dirty="0">
                <a:latin typeface="Arial" charset="0"/>
                <a:cs typeface="Arial" charset="0"/>
              </a:rPr>
              <a:t>常用的有</a:t>
            </a:r>
            <a:r>
              <a:rPr lang="en-US" altLang="zh-CN" dirty="0">
                <a:latin typeface="Arial" charset="0"/>
                <a:cs typeface="Arial" charset="0"/>
              </a:rPr>
              <a:t>3</a:t>
            </a:r>
            <a:r>
              <a:rPr lang="zh-CN" altLang="en-US" dirty="0">
                <a:latin typeface="Arial" charset="0"/>
                <a:cs typeface="Arial" charset="0"/>
              </a:rPr>
              <a:t>个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46434"/>
              </p:ext>
            </p:extLst>
          </p:nvPr>
        </p:nvGraphicFramePr>
        <p:xfrm>
          <a:off x="1000125" y="3143250"/>
          <a:ext cx="7286625" cy="2349500"/>
        </p:xfrm>
        <a:graphic>
          <a:graphicData uri="http://schemas.openxmlformats.org/drawingml/2006/table">
            <a:tbl>
              <a:tblPr/>
              <a:tblGrid>
                <a:gridCol w="147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属性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常用可能值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说  明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3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display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block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将元素显示为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块级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元素，该元素前后会带有换行符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inline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默认。元素会被显示为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行内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元素，该元素前后没有换行符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8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none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该元素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不会被显示</a:t>
                      </a:r>
                    </a:p>
                  </a:txBody>
                  <a:tcPr marL="79339" marR="79339" marT="39672" marB="39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3" y="1311274"/>
            <a:ext cx="379476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9" y="813116"/>
            <a:ext cx="742896" cy="238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2814954"/>
            <a:ext cx="3070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123" y="2516347"/>
            <a:ext cx="2895917" cy="182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4073843" y="2276474"/>
            <a:ext cx="1859280" cy="538480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行</a:t>
            </a:r>
            <a:r>
              <a:rPr lang="en-US" altLang="zh-CN" sz="2800" b="1" dirty="0">
                <a:solidFill>
                  <a:schemeClr val="bg1"/>
                </a:solidFill>
              </a:rPr>
              <a:t>-&gt;</a:t>
            </a:r>
            <a:r>
              <a:rPr lang="zh-CN" altLang="en-US" sz="2800" b="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2" name="五边形 11"/>
          <p:cNvSpPr/>
          <p:nvPr/>
        </p:nvSpPr>
        <p:spPr>
          <a:xfrm>
            <a:off x="2910523" y="4531360"/>
            <a:ext cx="1859280" cy="538480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块</a:t>
            </a:r>
            <a:r>
              <a:rPr lang="en-US" altLang="zh-CN" sz="2800" b="1" dirty="0">
                <a:solidFill>
                  <a:schemeClr val="bg1"/>
                </a:solidFill>
              </a:rPr>
              <a:t>-&gt;</a:t>
            </a:r>
            <a:r>
              <a:rPr lang="zh-CN" altLang="en-US" sz="2800" b="1" dirty="0">
                <a:solidFill>
                  <a:schemeClr val="bg1"/>
                </a:solidFill>
              </a:rPr>
              <a:t>行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1" y="3850640"/>
            <a:ext cx="1588012" cy="23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83" y="4543902"/>
            <a:ext cx="3825557" cy="41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933123" y="581004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demo10-4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98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块级元素与行内元素的嵌套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85875"/>
            <a:ext cx="8458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块级元素与行内元素的嵌套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2" y="1448522"/>
            <a:ext cx="6753784" cy="39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49" y="1085640"/>
            <a:ext cx="5086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266383"/>
            <a:ext cx="504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的概念并掌握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属性的用法。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35845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861306"/>
            <a:ext cx="508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修饰元素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3953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5249139"/>
            <a:ext cx="508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修饰元素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内边距和外边距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89959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807529"/>
            <a:ext cx="510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4530872"/>
            <a:ext cx="371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46229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17150" y="3151442"/>
            <a:ext cx="50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3230237" y="3243509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52538"/>
            <a:ext cx="84201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06778" y="3111500"/>
            <a:ext cx="1546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内容区域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547813" y="1844675"/>
            <a:ext cx="6170612" cy="3198813"/>
            <a:chOff x="1547664" y="1844824"/>
            <a:chExt cx="6170622" cy="3197969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547664" y="3009146"/>
              <a:ext cx="55399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左边框</a:t>
              </a: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164288" y="2924944"/>
              <a:ext cx="55399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右边框</a:t>
              </a: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上边框</a:t>
              </a: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下边框</a:t>
              </a:r>
            </a:p>
          </p:txBody>
        </p:sp>
      </p:grp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195510" y="2349500"/>
            <a:ext cx="4802190" cy="2117731"/>
            <a:chOff x="2195700" y="2348880"/>
            <a:chExt cx="4802506" cy="2117882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415865" cy="46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上内边距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415865" cy="46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下内边距</a:t>
              </a: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195700" y="2759435"/>
              <a:ext cx="554034" cy="1323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左内边距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444172" y="2746806"/>
              <a:ext cx="554034" cy="1323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右内边距</a:t>
              </a:r>
            </a:p>
          </p:txBody>
        </p:sp>
      </p:grpSp>
      <p:grpSp>
        <p:nvGrpSpPr>
          <p:cNvPr id="4" name="组合 34"/>
          <p:cNvGrpSpPr>
            <a:grpSpLocks/>
          </p:cNvGrpSpPr>
          <p:nvPr/>
        </p:nvGrpSpPr>
        <p:grpSpPr bwMode="auto">
          <a:xfrm>
            <a:off x="611229" y="1268413"/>
            <a:ext cx="7899359" cy="4349787"/>
            <a:chOff x="611601" y="1268760"/>
            <a:chExt cx="7898773" cy="4350134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611601" y="2996952"/>
              <a:ext cx="553957" cy="1323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左外边距</a:t>
              </a: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7956417" y="2924944"/>
              <a:ext cx="553957" cy="1323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右外边距</a:t>
              </a: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415667" cy="46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上外边距</a:t>
              </a: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415667" cy="46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下外边距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10487" y="36585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宽度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05326" y="3175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高度</a:t>
            </a:r>
          </a:p>
        </p:txBody>
      </p:sp>
    </p:spTree>
    <p:extLst>
      <p:ext uri="{BB962C8B-B14F-4D97-AF65-F5344CB8AC3E}">
        <p14:creationId xmlns:p14="http://schemas.microsoft.com/office/powerpoint/2010/main" val="6315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430053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>
            <a:grpSpLocks/>
          </p:cNvGrpSpPr>
          <p:nvPr/>
        </p:nvGrpSpPr>
        <p:grpSpPr bwMode="auto">
          <a:xfrm>
            <a:off x="3276600" y="2060575"/>
            <a:ext cx="5183188" cy="1689100"/>
            <a:chOff x="3275856" y="2060848"/>
            <a:chExt cx="5184576" cy="1689052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275856" y="2997446"/>
              <a:ext cx="201666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364088" y="2060848"/>
              <a:ext cx="3096344" cy="1689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</a:rPr>
                <a:t>页面元素，可以是表格、段落、列表、图片、文字、媒体等。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</a:t>
            </a:r>
          </a:p>
        </p:txBody>
      </p:sp>
      <p:sp>
        <p:nvSpPr>
          <p:cNvPr id="7" name="Freeform 23"/>
          <p:cNvSpPr>
            <a:spLocks/>
          </p:cNvSpPr>
          <p:nvPr/>
        </p:nvSpPr>
        <p:spPr bwMode="auto">
          <a:xfrm>
            <a:off x="1911234" y="3208308"/>
            <a:ext cx="16790" cy="1863784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4"/>
          <p:cNvSpPr>
            <a:spLocks/>
          </p:cNvSpPr>
          <p:nvPr/>
        </p:nvSpPr>
        <p:spPr bwMode="auto">
          <a:xfrm>
            <a:off x="3717607" y="3214320"/>
            <a:ext cx="1866" cy="185777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5"/>
          <p:cNvSpPr>
            <a:spLocks/>
          </p:cNvSpPr>
          <p:nvPr/>
        </p:nvSpPr>
        <p:spPr bwMode="auto">
          <a:xfrm>
            <a:off x="1919629" y="5017982"/>
            <a:ext cx="448672" cy="108220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2259859" y="4764158"/>
            <a:ext cx="1016741" cy="36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width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2965938" y="5017982"/>
            <a:ext cx="7535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6"/>
          <p:cNvSpPr>
            <a:spLocks/>
          </p:cNvSpPr>
          <p:nvPr/>
        </p:nvSpPr>
        <p:spPr bwMode="auto">
          <a:xfrm>
            <a:off x="376531" y="2689005"/>
            <a:ext cx="2121165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376530" y="3345503"/>
            <a:ext cx="2121165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25378" y="2713089"/>
            <a:ext cx="492443" cy="74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height</a:t>
            </a:r>
          </a:p>
        </p:txBody>
      </p:sp>
      <p:sp>
        <p:nvSpPr>
          <p:cNvPr id="16" name="Freeform 31"/>
          <p:cNvSpPr>
            <a:spLocks/>
          </p:cNvSpPr>
          <p:nvPr/>
        </p:nvSpPr>
        <p:spPr bwMode="auto">
          <a:xfrm>
            <a:off x="459501" y="2724663"/>
            <a:ext cx="45719" cy="199439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32"/>
          <p:cNvSpPr>
            <a:spLocks/>
          </p:cNvSpPr>
          <p:nvPr/>
        </p:nvSpPr>
        <p:spPr bwMode="auto">
          <a:xfrm>
            <a:off x="451196" y="3108043"/>
            <a:ext cx="45719" cy="222016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87979" y="582556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demo10-5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9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8929"/>
            <a:ext cx="430053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>
            <a:grpSpLocks/>
          </p:cNvGrpSpPr>
          <p:nvPr/>
        </p:nvGrpSpPr>
        <p:grpSpPr bwMode="auto">
          <a:xfrm>
            <a:off x="4284663" y="1916129"/>
            <a:ext cx="4175125" cy="1200150"/>
            <a:chOff x="4283968" y="2372687"/>
            <a:chExt cx="4176464" cy="1200329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</a:rPr>
                <a:t>边框：</a:t>
              </a: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border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用于限定盒子的外围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5650" y="3692541"/>
            <a:ext cx="28797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border-top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上边框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border-right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右边框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border-bottom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下边框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border-left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左边框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</p:spTree>
    <p:extLst>
      <p:ext uri="{BB962C8B-B14F-4D97-AF65-F5344CB8AC3E}">
        <p14:creationId xmlns:p14="http://schemas.microsoft.com/office/powerpoint/2010/main" val="21997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14"/>
          <p:cNvSpPr txBox="1">
            <a:spLocks noChangeArrowheads="1"/>
          </p:cNvSpPr>
          <p:nvPr/>
        </p:nvSpPr>
        <p:spPr bwMode="auto">
          <a:xfrm>
            <a:off x="539750" y="1196975"/>
            <a:ext cx="28797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border-top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上边框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border-right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右边框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border-bottom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下边框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border-left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左边框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3419475" y="1290638"/>
            <a:ext cx="5257800" cy="3362325"/>
            <a:chOff x="3419873" y="1290553"/>
            <a:chExt cx="5257005" cy="3362584"/>
          </a:xfrm>
        </p:grpSpPr>
        <p:pic>
          <p:nvPicPr>
            <p:cNvPr id="133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3" y="1340769"/>
              <a:ext cx="2538676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1290553"/>
              <a:ext cx="2520702" cy="1634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3105311"/>
              <a:ext cx="2520280" cy="15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684213" y="4005263"/>
            <a:ext cx="4608512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边框的宽度：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边框的颜色：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边框的样式：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33700" y="4108450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border-width</a:t>
            </a:r>
            <a:endParaRPr lang="zh-CN" altLang="en-US">
              <a:ea typeface="宋体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33700" y="4541838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border-color</a:t>
            </a:r>
            <a:endParaRPr lang="zh-CN" altLang="en-US">
              <a:ea typeface="宋体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62275" y="5013325"/>
            <a:ext cx="153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border-style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边框相关的</a:t>
            </a:r>
            <a:r>
              <a:rPr lang="en-US" altLang="zh-CN" dirty="0"/>
              <a:t>CSS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6898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9"/>
          <p:cNvSpPr txBox="1">
            <a:spLocks noChangeArrowheads="1"/>
          </p:cNvSpPr>
          <p:nvPr/>
        </p:nvSpPr>
        <p:spPr bwMode="auto">
          <a:xfrm>
            <a:off x="642938" y="1196975"/>
            <a:ext cx="2200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设置边框宽度：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1341438"/>
            <a:ext cx="2906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charset="-122"/>
              </a:rPr>
              <a:t>border-width: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宽度值</a:t>
            </a:r>
            <a:endParaRPr lang="zh-CN" altLang="en-US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900113" y="2420938"/>
            <a:ext cx="3743325" cy="2663825"/>
            <a:chOff x="899592" y="2420888"/>
            <a:chExt cx="3744416" cy="2664296"/>
          </a:xfrm>
        </p:grpSpPr>
        <p:sp>
          <p:nvSpPr>
            <p:cNvPr id="14" name="TextBox 13"/>
            <p:cNvSpPr txBox="1"/>
            <p:nvPr/>
          </p:nvSpPr>
          <p:spPr>
            <a:xfrm>
              <a:off x="899592" y="3146503"/>
              <a:ext cx="3744416" cy="19386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border-top-width:1px;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border-right-width:1px;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border-bottom-width:1px;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border-left-width:1px;</a:t>
              </a:r>
              <a:endParaRPr lang="zh-CN" altLang="en-US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</p:grp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435768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16113"/>
            <a:ext cx="2905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420938"/>
            <a:ext cx="29051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952750"/>
            <a:ext cx="2914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73463"/>
            <a:ext cx="29337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4075113" y="4941888"/>
            <a:ext cx="1649412" cy="1066800"/>
            <a:chOff x="4074748" y="4941168"/>
            <a:chExt cx="1649380" cy="1067926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349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972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4000" b="1">
                  <a:ea typeface="宋体" charset="-122"/>
                </a:rPr>
                <a:t>?</a:t>
              </a:r>
              <a:endParaRPr lang="zh-CN" altLang="en-US" sz="4000" b="1">
                <a:ea typeface="宋体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边框宽度</a:t>
            </a:r>
          </a:p>
        </p:txBody>
      </p:sp>
    </p:spTree>
    <p:extLst>
      <p:ext uri="{BB962C8B-B14F-4D97-AF65-F5344CB8AC3E}">
        <p14:creationId xmlns:p14="http://schemas.microsoft.com/office/powerpoint/2010/main" val="9294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642938" y="1196975"/>
            <a:ext cx="2200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设置边框颜色：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1341438"/>
            <a:ext cx="2547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charset="-122"/>
              </a:rPr>
              <a:t>border-color: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zh-CN" altLang="en-US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45450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900113" y="2420938"/>
            <a:ext cx="3743325" cy="2663825"/>
            <a:chOff x="899592" y="2420888"/>
            <a:chExt cx="3744416" cy="2664296"/>
          </a:xfrm>
        </p:grpSpPr>
        <p:sp>
          <p:nvSpPr>
            <p:cNvPr id="14" name="TextBox 13"/>
            <p:cNvSpPr txBox="1"/>
            <p:nvPr/>
          </p:nvSpPr>
          <p:spPr>
            <a:xfrm>
              <a:off x="899592" y="3146503"/>
              <a:ext cx="3744416" cy="19386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border-top-color:#</a:t>
              </a: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cccccc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border-right-color:#</a:t>
              </a: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cccccc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border-bottom-color:#</a:t>
              </a: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cccccc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border-left-color:#</a:t>
              </a: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cccccc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  <a:endParaRPr lang="zh-CN" altLang="en-US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</p:grp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844675"/>
            <a:ext cx="2895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420938"/>
            <a:ext cx="2943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9432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644900"/>
            <a:ext cx="3009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4075113" y="4941888"/>
            <a:ext cx="1649412" cy="1066800"/>
            <a:chOff x="4074748" y="4941168"/>
            <a:chExt cx="1649380" cy="1067926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373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972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4000" b="1">
                  <a:ea typeface="宋体" charset="-122"/>
                </a:rPr>
                <a:t>?</a:t>
              </a:r>
              <a:endParaRPr lang="zh-CN" altLang="en-US" sz="4000" b="1">
                <a:ea typeface="宋体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边框颜色</a:t>
            </a:r>
          </a:p>
        </p:txBody>
      </p:sp>
    </p:spTree>
    <p:extLst>
      <p:ext uri="{BB962C8B-B14F-4D97-AF65-F5344CB8AC3E}">
        <p14:creationId xmlns:p14="http://schemas.microsoft.com/office/powerpoint/2010/main" val="167410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9"/>
          <p:cNvSpPr txBox="1">
            <a:spLocks noChangeArrowheads="1"/>
          </p:cNvSpPr>
          <p:nvPr/>
        </p:nvSpPr>
        <p:spPr bwMode="auto">
          <a:xfrm>
            <a:off x="642938" y="1196975"/>
            <a:ext cx="2200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设置边框样式：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1341438"/>
            <a:ext cx="3435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charset="-122"/>
              </a:rPr>
              <a:t>border-style: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样式关键字</a:t>
            </a:r>
            <a:endParaRPr lang="zh-CN" altLang="en-US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900113" y="2420938"/>
            <a:ext cx="3743325" cy="2663825"/>
            <a:chOff x="899592" y="2420888"/>
            <a:chExt cx="3744416" cy="2664296"/>
          </a:xfrm>
        </p:grpSpPr>
        <p:sp>
          <p:nvSpPr>
            <p:cNvPr id="14" name="TextBox 13"/>
            <p:cNvSpPr txBox="1"/>
            <p:nvPr/>
          </p:nvSpPr>
          <p:spPr>
            <a:xfrm>
              <a:off x="899592" y="3146503"/>
              <a:ext cx="3744416" cy="19386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border-top-style:solid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border-right-style:solid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border-bottom-style:solid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ea typeface="宋体" pitchFamily="2" charset="-122"/>
                </a:rPr>
                <a:t>border-left-style:solid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;</a:t>
              </a:r>
              <a:endParaRPr lang="zh-CN" altLang="en-US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</p:grp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464343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16113"/>
            <a:ext cx="2914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565400"/>
            <a:ext cx="2933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41663"/>
            <a:ext cx="2914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70313"/>
            <a:ext cx="29241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075113" y="4941888"/>
            <a:ext cx="1649412" cy="1066800"/>
            <a:chOff x="4074748" y="4941168"/>
            <a:chExt cx="1649380" cy="1067926"/>
          </a:xfrm>
        </p:grpSpPr>
        <p:cxnSp>
          <p:nvCxnSpPr>
            <p:cNvPr id="18" name="直接箭头连接符 1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397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972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4000" b="1">
                  <a:ea typeface="宋体" charset="-122"/>
                </a:rPr>
                <a:t>?</a:t>
              </a:r>
              <a:endParaRPr lang="zh-CN" altLang="en-US" sz="4000" b="1">
                <a:ea typeface="宋体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</a:t>
            </a:r>
          </a:p>
        </p:txBody>
      </p:sp>
    </p:spTree>
    <p:extLst>
      <p:ext uri="{BB962C8B-B14F-4D97-AF65-F5344CB8AC3E}">
        <p14:creationId xmlns:p14="http://schemas.microsoft.com/office/powerpoint/2010/main" val="27476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04853"/>
            <a:ext cx="80772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</a:p>
        </p:txBody>
      </p:sp>
    </p:spTree>
    <p:extLst>
      <p:ext uri="{BB962C8B-B14F-4D97-AF65-F5344CB8AC3E}">
        <p14:creationId xmlns:p14="http://schemas.microsoft.com/office/powerpoint/2010/main" val="1841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755650" y="1452826"/>
            <a:ext cx="2663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border-top-width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border-right-width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border-bottom-width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border-left-width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4284663" y="3895988"/>
            <a:ext cx="1800225" cy="865188"/>
            <a:chOff x="6948371" y="1772627"/>
            <a:chExt cx="1801270" cy="866171"/>
          </a:xfrm>
        </p:grpSpPr>
        <p:sp>
          <p:nvSpPr>
            <p:cNvPr id="23" name="椭圆形标注 22"/>
            <p:cNvSpPr/>
            <p:nvPr/>
          </p:nvSpPr>
          <p:spPr bwMode="auto">
            <a:xfrm flipH="1" flipV="1">
              <a:off x="6948371" y="1772627"/>
              <a:ext cx="1801270" cy="866171"/>
            </a:xfrm>
            <a:prstGeom prst="wedgeEllipse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8455" name="TextBox 14"/>
            <p:cNvSpPr txBox="1">
              <a:spLocks noChangeArrowheads="1"/>
            </p:cNvSpPr>
            <p:nvPr/>
          </p:nvSpPr>
          <p:spPr bwMode="auto">
            <a:xfrm>
              <a:off x="7308517" y="1989877"/>
              <a:ext cx="1108639" cy="46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顺时针</a:t>
              </a:r>
            </a:p>
          </p:txBody>
        </p:sp>
      </p:grpSp>
      <p:grpSp>
        <p:nvGrpSpPr>
          <p:cNvPr id="3" name="组合 31"/>
          <p:cNvGrpSpPr>
            <a:grpSpLocks/>
          </p:cNvGrpSpPr>
          <p:nvPr/>
        </p:nvGrpSpPr>
        <p:grpSpPr bwMode="auto">
          <a:xfrm>
            <a:off x="5580063" y="2930788"/>
            <a:ext cx="2736850" cy="749300"/>
            <a:chOff x="5004048" y="2060848"/>
            <a:chExt cx="2736392" cy="749942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04048" y="2348880"/>
              <a:ext cx="2695446" cy="46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     右    下     左</a:t>
              </a: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76056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24128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44208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164376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" name="组合 34"/>
          <p:cNvGrpSpPr>
            <a:grpSpLocks/>
          </p:cNvGrpSpPr>
          <p:nvPr/>
        </p:nvGrpSpPr>
        <p:grpSpPr bwMode="auto">
          <a:xfrm>
            <a:off x="5508625" y="2024326"/>
            <a:ext cx="1689100" cy="792162"/>
            <a:chOff x="6122474" y="3789040"/>
            <a:chExt cx="1689886" cy="792088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122474" y="4119463"/>
              <a:ext cx="1689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上下   左右</a:t>
              </a: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184" y="3789040"/>
              <a:ext cx="720080" cy="79208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7020272" y="3789040"/>
              <a:ext cx="720080" cy="79208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组合 43"/>
          <p:cNvGrpSpPr>
            <a:grpSpLocks/>
          </p:cNvGrpSpPr>
          <p:nvPr/>
        </p:nvGrpSpPr>
        <p:grpSpPr bwMode="auto">
          <a:xfrm>
            <a:off x="3479166" y="1468627"/>
            <a:ext cx="5072543" cy="3784600"/>
            <a:chOff x="3424238" y="313664"/>
            <a:chExt cx="5072739" cy="3785652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959726" y="313664"/>
              <a:ext cx="4537251" cy="3785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C00000"/>
                  </a:solidFill>
                  <a:ea typeface="宋体" charset="-122"/>
                </a:rPr>
                <a:t>border-width: 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20px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C00000"/>
                  </a:solidFill>
                  <a:ea typeface="宋体" charset="-122"/>
                </a:rPr>
                <a:t>border-width: 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20px   10px  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C00000"/>
                  </a:solidFill>
                  <a:ea typeface="宋体" charset="-122"/>
                </a:rPr>
                <a:t>border-width: 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20px  10px  20px  10px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  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424238" y="2149222"/>
              <a:ext cx="500081" cy="1567299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755650" y="3468951"/>
            <a:ext cx="3311525" cy="1722437"/>
            <a:chOff x="755576" y="4005064"/>
            <a:chExt cx="3312195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55576" y="4365426"/>
              <a:ext cx="1847354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border-color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border-style</a:t>
              </a:r>
              <a:endParaRPr lang="zh-CN" altLang="en-US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</a:t>
            </a:r>
          </a:p>
        </p:txBody>
      </p:sp>
    </p:spTree>
    <p:extLst>
      <p:ext uri="{BB962C8B-B14F-4D97-AF65-F5344CB8AC3E}">
        <p14:creationId xmlns:p14="http://schemas.microsoft.com/office/powerpoint/2010/main" val="27369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89959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807529"/>
            <a:ext cx="510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4530872"/>
            <a:ext cx="371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46229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17150" y="3151442"/>
            <a:ext cx="50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3230237" y="3243509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9"/>
          <p:cNvSpPr txBox="1">
            <a:spLocks noChangeArrowheads="1"/>
          </p:cNvSpPr>
          <p:nvPr/>
        </p:nvSpPr>
        <p:spPr bwMode="auto">
          <a:xfrm>
            <a:off x="642938" y="1196975"/>
            <a:ext cx="2200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复合（二）：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39975" y="1341438"/>
            <a:ext cx="3862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charset="-122"/>
              </a:rPr>
              <a:t>border : </a:t>
            </a:r>
            <a:r>
              <a:rPr lang="en-US" altLang="zh-CN" sz="2400" dirty="0">
                <a:solidFill>
                  <a:schemeClr val="accent4"/>
                </a:solidFill>
                <a:ea typeface="宋体" charset="-122"/>
              </a:rPr>
              <a:t>width / style / color</a:t>
            </a:r>
            <a:endParaRPr lang="zh-CN" altLang="en-US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900113" y="2420938"/>
            <a:ext cx="2879725" cy="2202816"/>
            <a:chOff x="899592" y="2420888"/>
            <a:chExt cx="2880320" cy="2203586"/>
          </a:xfrm>
        </p:grpSpPr>
        <p:sp>
          <p:nvSpPr>
            <p:cNvPr id="14" name="TextBox 13"/>
            <p:cNvSpPr txBox="1"/>
            <p:nvPr/>
          </p:nvSpPr>
          <p:spPr>
            <a:xfrm>
              <a:off x="899592" y="3146629"/>
              <a:ext cx="2880320" cy="14778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border-width:3px;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000" dirty="0" err="1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border-style:dotted</a:t>
              </a:r>
              <a:r>
                <a:rPr lang="en-US" altLang="zh-CN" sz="2000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border-color:#ff9900;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</p:grp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46561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</a:t>
            </a:r>
          </a:p>
        </p:txBody>
      </p:sp>
    </p:spTree>
    <p:extLst>
      <p:ext uri="{BB962C8B-B14F-4D97-AF65-F5344CB8AC3E}">
        <p14:creationId xmlns:p14="http://schemas.microsoft.com/office/powerpoint/2010/main" val="11432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36568"/>
            <a:ext cx="29654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779838" y="3241331"/>
            <a:ext cx="4572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border-bottom: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3px dotted #FF9900;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border-left: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5px solid #66CC33;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border-right: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3px double #FF66FF;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border-top: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5px dashed #0099FF;</a:t>
            </a:r>
            <a:endParaRPr lang="zh-CN" altLang="en-US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96656"/>
            <a:ext cx="28797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813175" y="1941168"/>
            <a:ext cx="299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border: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1px solid #cccccc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5150" y="5815101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demo10-6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22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06177"/>
            <a:ext cx="430053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>
            <a:grpSpLocks/>
          </p:cNvGrpSpPr>
          <p:nvPr/>
        </p:nvGrpSpPr>
        <p:grpSpPr bwMode="auto">
          <a:xfrm>
            <a:off x="3924300" y="1623663"/>
            <a:ext cx="4535488" cy="1754326"/>
            <a:chOff x="3923928" y="2132856"/>
            <a:chExt cx="4536504" cy="175446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175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内边距：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padding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用于控制内容部分与边框的间距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5650" y="3639789"/>
            <a:ext cx="28797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padding-top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上间距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padding-right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右间距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padding-bottom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下间距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padding-left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左间距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</p:spTree>
    <p:extLst>
      <p:ext uri="{BB962C8B-B14F-4D97-AF65-F5344CB8AC3E}">
        <p14:creationId xmlns:p14="http://schemas.microsoft.com/office/powerpoint/2010/main" val="10784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9" y="959582"/>
            <a:ext cx="7083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386263"/>
            <a:ext cx="88677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</p:spTree>
    <p:extLst>
      <p:ext uri="{BB962C8B-B14F-4D97-AF65-F5344CB8AC3E}">
        <p14:creationId xmlns:p14="http://schemas.microsoft.com/office/powerpoint/2010/main" val="32052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77485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5288" y="2133600"/>
            <a:ext cx="2016125" cy="863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987675" y="1633538"/>
            <a:ext cx="4081463" cy="1651000"/>
            <a:chOff x="2987824" y="1632794"/>
            <a:chExt cx="4081825" cy="1652190"/>
          </a:xfrm>
        </p:grpSpPr>
        <p:grpSp>
          <p:nvGrpSpPr>
            <p:cNvPr id="23563" name="组合 8"/>
            <p:cNvGrpSpPr>
              <a:grpSpLocks/>
            </p:cNvGrpSpPr>
            <p:nvPr/>
          </p:nvGrpSpPr>
          <p:grpSpPr bwMode="auto">
            <a:xfrm>
              <a:off x="2987824" y="1632794"/>
              <a:ext cx="4081825" cy="1652190"/>
              <a:chOff x="2987824" y="1272754"/>
              <a:chExt cx="4081825" cy="1652190"/>
            </a:xfrm>
          </p:grpSpPr>
          <p:pic>
            <p:nvPicPr>
              <p:cNvPr id="23565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8355" y="1272754"/>
                <a:ext cx="3131294" cy="1652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2987824" y="2124267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987824" y="2276777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3923928" y="2708920"/>
              <a:ext cx="3024336" cy="28803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4787900" y="1844675"/>
            <a:ext cx="3455988" cy="1614488"/>
            <a:chOff x="4788024" y="1844824"/>
            <a:chExt cx="3456384" cy="1613793"/>
          </a:xfrm>
        </p:grpSpPr>
        <p:sp>
          <p:nvSpPr>
            <p:cNvPr id="23560" name="TextBox 12"/>
            <p:cNvSpPr txBox="1">
              <a:spLocks noChangeArrowheads="1"/>
            </p:cNvSpPr>
            <p:nvPr/>
          </p:nvSpPr>
          <p:spPr bwMode="auto">
            <a:xfrm>
              <a:off x="4788024" y="2996952"/>
              <a:ext cx="20553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  右   下  左</a:t>
              </a:r>
            </a:p>
          </p:txBody>
        </p:sp>
        <p:sp>
          <p:nvSpPr>
            <p:cNvPr id="14" name="椭圆形标注 13"/>
            <p:cNvSpPr/>
            <p:nvPr/>
          </p:nvSpPr>
          <p:spPr bwMode="auto">
            <a:xfrm>
              <a:off x="6372531" y="1844824"/>
              <a:ext cx="1871877" cy="720415"/>
            </a:xfrm>
            <a:prstGeom prst="wedgeEllipse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23562" name="TextBox 14"/>
            <p:cNvSpPr txBox="1">
              <a:spLocks noChangeArrowheads="1"/>
            </p:cNvSpPr>
            <p:nvPr/>
          </p:nvSpPr>
          <p:spPr bwMode="auto">
            <a:xfrm>
              <a:off x="6776372" y="1959223"/>
              <a:ext cx="1108123" cy="46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顺时针</a:t>
              </a:r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170363"/>
            <a:ext cx="8867775" cy="141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</a:p>
        </p:txBody>
      </p:sp>
    </p:spTree>
    <p:extLst>
      <p:ext uri="{BB962C8B-B14F-4D97-AF65-F5344CB8AC3E}">
        <p14:creationId xmlns:p14="http://schemas.microsoft.com/office/powerpoint/2010/main" val="21395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06177"/>
            <a:ext cx="430053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>
            <a:grpSpLocks/>
          </p:cNvGrpSpPr>
          <p:nvPr/>
        </p:nvGrpSpPr>
        <p:grpSpPr bwMode="auto">
          <a:xfrm>
            <a:off x="4643438" y="1863377"/>
            <a:ext cx="3816350" cy="1754187"/>
            <a:chOff x="4644008" y="2372687"/>
            <a:chExt cx="3816424" cy="1754326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外边距：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margin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用于控制盒子之间的间距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5650" y="3639789"/>
            <a:ext cx="28797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margin-top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上间隔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margin-right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右间隔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margin-bottom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下间隔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margin-left  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左间隔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</a:p>
        </p:txBody>
      </p:sp>
    </p:spTree>
    <p:extLst>
      <p:ext uri="{BB962C8B-B14F-4D97-AF65-F5344CB8AC3E}">
        <p14:creationId xmlns:p14="http://schemas.microsoft.com/office/powerpoint/2010/main" val="17730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3024187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3851275" y="1052513"/>
            <a:ext cx="4392613" cy="1873250"/>
            <a:chOff x="3851920" y="1124744"/>
            <a:chExt cx="4392488" cy="1872570"/>
          </a:xfrm>
        </p:grpSpPr>
        <p:pic>
          <p:nvPicPr>
            <p:cNvPr id="256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124744"/>
              <a:ext cx="3240360" cy="18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右箭头 20"/>
            <p:cNvSpPr/>
            <p:nvPr/>
          </p:nvSpPr>
          <p:spPr bwMode="auto">
            <a:xfrm>
              <a:off x="3851920" y="1845207"/>
              <a:ext cx="720704" cy="360231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</p:grp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4221163"/>
            <a:ext cx="88487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2781300"/>
            <a:ext cx="8867775" cy="141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003800" y="2349500"/>
            <a:ext cx="316865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</p:spTree>
    <p:extLst>
      <p:ext uri="{BB962C8B-B14F-4D97-AF65-F5344CB8AC3E}">
        <p14:creationId xmlns:p14="http://schemas.microsoft.com/office/powerpoint/2010/main" val="22881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611188" y="3938588"/>
            <a:ext cx="4824412" cy="1938337"/>
            <a:chOff x="611560" y="3938280"/>
            <a:chExt cx="4824536" cy="1938992"/>
          </a:xfrm>
        </p:grpSpPr>
        <p:pic>
          <p:nvPicPr>
            <p:cNvPr id="2664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010721"/>
              <a:ext cx="1224136" cy="172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611560" y="3938280"/>
              <a:ext cx="2879799" cy="19389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C00000"/>
                  </a:solidFill>
                </a:rPr>
                <a:t>margin-top:</a:t>
              </a:r>
              <a:r>
                <a:rPr lang="en-US" altLang="zh-CN" dirty="0">
                  <a:solidFill>
                    <a:schemeClr val="accent4"/>
                  </a:solidFill>
                </a:rPr>
                <a:t>20px</a:t>
              </a:r>
              <a:endPara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C00000"/>
                  </a:solidFill>
                </a:rPr>
                <a:t>margin-right :</a:t>
              </a:r>
              <a:r>
                <a:rPr lang="en-US" altLang="zh-CN" dirty="0">
                  <a:solidFill>
                    <a:schemeClr val="accent4"/>
                  </a:solidFill>
                </a:rPr>
                <a:t>10px</a:t>
              </a:r>
              <a:endPara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C00000"/>
                  </a:solidFill>
                </a:rPr>
                <a:t>margin-bottom :</a:t>
              </a:r>
              <a:r>
                <a:rPr lang="en-US" altLang="zh-CN" dirty="0">
                  <a:solidFill>
                    <a:schemeClr val="accent4"/>
                  </a:solidFill>
                </a:rPr>
                <a:t>20px</a:t>
              </a:r>
              <a:endPara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C00000"/>
                  </a:solidFill>
                </a:rPr>
                <a:t>margin-left :</a:t>
              </a:r>
              <a:r>
                <a:rPr lang="en-US" altLang="zh-CN" dirty="0">
                  <a:solidFill>
                    <a:schemeClr val="accent4"/>
                  </a:solidFill>
                </a:rPr>
                <a:t>10px</a:t>
              </a:r>
              <a:endPara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423094" y="4149488"/>
              <a:ext cx="500076" cy="1567392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" name="组合 32"/>
          <p:cNvGrpSpPr>
            <a:grpSpLocks/>
          </p:cNvGrpSpPr>
          <p:nvPr/>
        </p:nvGrpSpPr>
        <p:grpSpPr bwMode="auto">
          <a:xfrm>
            <a:off x="6588125" y="3644900"/>
            <a:ext cx="1871663" cy="647700"/>
            <a:chOff x="6588224" y="1916832"/>
            <a:chExt cx="1872208" cy="648921"/>
          </a:xfrm>
        </p:grpSpPr>
        <p:sp>
          <p:nvSpPr>
            <p:cNvPr id="14" name="椭圆形标注 13"/>
            <p:cNvSpPr/>
            <p:nvPr/>
          </p:nvSpPr>
          <p:spPr bwMode="auto">
            <a:xfrm flipV="1">
              <a:off x="6588224" y="1916832"/>
              <a:ext cx="1872208" cy="648921"/>
            </a:xfrm>
            <a:prstGeom prst="wedgeEllipse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26644" name="TextBox 14"/>
            <p:cNvSpPr txBox="1">
              <a:spLocks noChangeArrowheads="1"/>
            </p:cNvSpPr>
            <p:nvPr/>
          </p:nvSpPr>
          <p:spPr bwMode="auto">
            <a:xfrm>
              <a:off x="6992396" y="1988941"/>
              <a:ext cx="1108318" cy="46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顺时针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188" y="1196975"/>
            <a:ext cx="2881312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padding-top:</a:t>
            </a:r>
            <a:r>
              <a:rPr lang="en-US" altLang="zh-CN" dirty="0">
                <a:solidFill>
                  <a:schemeClr val="accent4"/>
                </a:solidFill>
              </a:rPr>
              <a:t>20px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padding-right :</a:t>
            </a:r>
            <a:r>
              <a:rPr lang="en-US" altLang="zh-CN" dirty="0">
                <a:solidFill>
                  <a:schemeClr val="accent4"/>
                </a:solidFill>
              </a:rPr>
              <a:t>10px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padding-bottom :</a:t>
            </a:r>
            <a:r>
              <a:rPr lang="en-US" altLang="zh-CN" dirty="0">
                <a:solidFill>
                  <a:schemeClr val="accent4"/>
                </a:solidFill>
              </a:rPr>
              <a:t>20px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padding-left :</a:t>
            </a:r>
            <a:r>
              <a:rPr lang="en-US" altLang="zh-CN" dirty="0">
                <a:solidFill>
                  <a:schemeClr val="accent4"/>
                </a:solidFill>
              </a:rPr>
              <a:t>10px</a:t>
            </a:r>
            <a:endParaRPr lang="zh-CN" altLang="en-US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大括号 17"/>
          <p:cNvSpPr/>
          <p:nvPr/>
        </p:nvSpPr>
        <p:spPr bwMode="auto">
          <a:xfrm>
            <a:off x="3424238" y="1428750"/>
            <a:ext cx="500062" cy="156845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33837" y="1243806"/>
            <a:ext cx="4537075" cy="378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padding: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20px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padding: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20px   10px  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padding: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20px  10px  20px  10px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 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5076825" y="2751138"/>
            <a:ext cx="2663825" cy="749300"/>
            <a:chOff x="5004048" y="2060848"/>
            <a:chExt cx="2664296" cy="749697"/>
          </a:xfrm>
        </p:grpSpPr>
        <p:sp>
          <p:nvSpPr>
            <p:cNvPr id="26636" name="TextBox 12"/>
            <p:cNvSpPr txBox="1">
              <a:spLocks noChangeArrowheads="1"/>
            </p:cNvSpPr>
            <p:nvPr/>
          </p:nvSpPr>
          <p:spPr bwMode="auto">
            <a:xfrm>
              <a:off x="5004048" y="2348880"/>
              <a:ext cx="2603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     右    下    左</a:t>
              </a:r>
            </a:p>
          </p:txBody>
        </p:sp>
        <p:sp>
          <p:nvSpPr>
            <p:cNvPr id="26637" name="矩形 24"/>
            <p:cNvSpPr>
              <a:spLocks noChangeArrowheads="1"/>
            </p:cNvSpPr>
            <p:nvPr/>
          </p:nvSpPr>
          <p:spPr bwMode="auto">
            <a:xfrm>
              <a:off x="5076056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6638" name="矩形 25"/>
            <p:cNvSpPr>
              <a:spLocks noChangeArrowheads="1"/>
            </p:cNvSpPr>
            <p:nvPr/>
          </p:nvSpPr>
          <p:spPr bwMode="auto">
            <a:xfrm>
              <a:off x="5724128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6639" name="矩形 26"/>
            <p:cNvSpPr>
              <a:spLocks noChangeArrowheads="1"/>
            </p:cNvSpPr>
            <p:nvPr/>
          </p:nvSpPr>
          <p:spPr bwMode="auto">
            <a:xfrm>
              <a:off x="6444208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6640" name="矩形 27"/>
            <p:cNvSpPr>
              <a:spLocks noChangeArrowheads="1"/>
            </p:cNvSpPr>
            <p:nvPr/>
          </p:nvSpPr>
          <p:spPr bwMode="auto">
            <a:xfrm>
              <a:off x="7092280" y="2060848"/>
              <a:ext cx="576064" cy="72008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4932363" y="1844675"/>
            <a:ext cx="1689100" cy="792163"/>
            <a:chOff x="6122474" y="3789040"/>
            <a:chExt cx="1689886" cy="792088"/>
          </a:xfrm>
        </p:grpSpPr>
        <p:sp>
          <p:nvSpPr>
            <p:cNvPr id="26633" name="TextBox 23"/>
            <p:cNvSpPr txBox="1">
              <a:spLocks noChangeArrowheads="1"/>
            </p:cNvSpPr>
            <p:nvPr/>
          </p:nvSpPr>
          <p:spPr bwMode="auto">
            <a:xfrm>
              <a:off x="6122474" y="4119463"/>
              <a:ext cx="1689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上下   左右</a:t>
              </a:r>
            </a:p>
          </p:txBody>
        </p:sp>
        <p:sp>
          <p:nvSpPr>
            <p:cNvPr id="26634" name="矩形 28"/>
            <p:cNvSpPr>
              <a:spLocks noChangeArrowheads="1"/>
            </p:cNvSpPr>
            <p:nvPr/>
          </p:nvSpPr>
          <p:spPr bwMode="auto">
            <a:xfrm>
              <a:off x="6228184" y="3789040"/>
              <a:ext cx="720080" cy="79208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6635" name="矩形 29"/>
            <p:cNvSpPr>
              <a:spLocks noChangeArrowheads="1"/>
            </p:cNvSpPr>
            <p:nvPr/>
          </p:nvSpPr>
          <p:spPr bwMode="auto">
            <a:xfrm>
              <a:off x="7020272" y="3789040"/>
              <a:ext cx="720080" cy="79208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</a:t>
            </a:r>
          </a:p>
        </p:txBody>
      </p:sp>
    </p:spTree>
    <p:extLst>
      <p:ext uri="{BB962C8B-B14F-4D97-AF65-F5344CB8AC3E}">
        <p14:creationId xmlns:p14="http://schemas.microsoft.com/office/powerpoint/2010/main" val="33349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76375" y="1196975"/>
            <a:ext cx="6911975" cy="5048250"/>
            <a:chOff x="1080" y="1446"/>
            <a:chExt cx="3705" cy="2519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" name="Group 5"/>
              <p:cNvGrpSpPr>
                <a:grpSpLocks/>
              </p:cNvGrpSpPr>
              <p:nvPr/>
            </p:nvGrpSpPr>
            <p:grpSpPr bwMode="auto">
              <a:xfrm>
                <a:off x="2981" y="2525"/>
                <a:ext cx="5760" cy="4284"/>
                <a:chOff x="2951" y="2525"/>
                <a:chExt cx="5760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endParaRPr lang="zh-CN" altLang="zh-CN">
                    <a:latin typeface="Tahoma" pitchFamily="34" charset="0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altLang="zh-CN" sz="2800">
                      <a:latin typeface="Times New Roman" pitchFamily="18" charset="0"/>
                      <a:cs typeface="Times New Roman" pitchFamily="18" charset="0"/>
                    </a:rPr>
                    <a:t>content</a:t>
                  </a:r>
                  <a:endParaRPr lang="en-US" altLang="zh-CN" sz="2800">
                    <a:latin typeface="Tahoma" pitchFamily="34" charset="0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59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latin typeface="Times New Roman" pitchFamily="18" charset="0"/>
                      <a:cs typeface="Times New Roman" pitchFamily="18" charset="0"/>
                    </a:rPr>
                    <a:t>padding-top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latin typeface="Times New Roman" pitchFamily="18" charset="0"/>
                      <a:cs typeface="Times New Roman" pitchFamily="18" charset="0"/>
                    </a:rPr>
                    <a:t>padding-bottom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004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 sz="2200" dirty="0">
                      <a:latin typeface="Times New Roman" pitchFamily="18" charset="0"/>
                      <a:cs typeface="Times New Roman" pitchFamily="18" charset="0"/>
                    </a:rPr>
                    <a:t>padding-left</a:t>
                  </a:r>
                  <a:endParaRPr lang="en-US" altLang="zh-CN" sz="2200" dirty="0">
                    <a:latin typeface="Tahoma" pitchFamily="34" charset="0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 dirty="0">
                      <a:latin typeface="Times New Roman" pitchFamily="18" charset="0"/>
                      <a:cs typeface="Times New Roman" pitchFamily="18" charset="0"/>
                    </a:rPr>
                    <a:t>padding-right</a:t>
                  </a:r>
                  <a:endParaRPr lang="en-US" altLang="zh-CN" dirty="0">
                    <a:latin typeface="Tahoma" pitchFamily="34" charset="0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21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border-top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17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border-bottom</a:t>
                  </a:r>
                  <a:endParaRPr lang="en-US" altLang="zh-CN" dirty="0">
                    <a:latin typeface="Tahoma" pitchFamily="34" charset="0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34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border-right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84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border-left</a:t>
                  </a:r>
                  <a:endParaRPr lang="en-US" altLang="zh-CN" sz="2000">
                    <a:latin typeface="Tahoma" pitchFamily="34" charset="0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949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latin typeface="Times New Roman" pitchFamily="18" charset="0"/>
                      <a:cs typeface="Times New Roman" pitchFamily="18" charset="0"/>
                    </a:rPr>
                    <a:t>margin-right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14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latin typeface="Times New Roman" pitchFamily="18" charset="0"/>
                      <a:cs typeface="Times New Roman" pitchFamily="18" charset="0"/>
                    </a:rPr>
                    <a:t>margin-left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latin typeface="Times New Roman" pitchFamily="18" charset="0"/>
                      <a:cs typeface="Times New Roman" pitchFamily="18" charset="0"/>
                    </a:rPr>
                    <a:t>margin-top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en-US" altLang="zh-CN">
                      <a:latin typeface="Times New Roman" pitchFamily="18" charset="0"/>
                      <a:cs typeface="Times New Roman" pitchFamily="18" charset="0"/>
                    </a:rPr>
                    <a:t>margin-bottom</a:t>
                  </a:r>
                  <a:endParaRPr lang="en-US" altLang="zh-CN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6" name="Freeform 23"/>
            <p:cNvSpPr>
              <a:spLocks/>
            </p:cNvSpPr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width</a:t>
              </a: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23" y="2478"/>
              <a:ext cx="262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height</a:t>
              </a:r>
            </a:p>
          </p:txBody>
        </p:sp>
        <p:sp>
          <p:nvSpPr>
            <p:cNvPr id="14" name="Freeform 31"/>
            <p:cNvSpPr>
              <a:spLocks/>
            </p:cNvSpPr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74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02" y="1117379"/>
            <a:ext cx="5206559" cy="48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盒子：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一个容器，内部装入各类物品（</a:t>
            </a:r>
            <a:r>
              <a:rPr kumimoji="1" lang="zh-CN" altLang="en-US" dirty="0">
                <a:solidFill>
                  <a:srgbClr val="FF0000"/>
                </a:solidFill>
              </a:rPr>
              <a:t>内容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要展示的物品（</a:t>
            </a:r>
            <a:r>
              <a:rPr kumimoji="1" lang="zh-CN" altLang="en-US" dirty="0">
                <a:solidFill>
                  <a:srgbClr val="FF0000"/>
                </a:solidFill>
              </a:rPr>
              <a:t>内容</a:t>
            </a:r>
            <a:r>
              <a:rPr kumimoji="1" lang="zh-CN" altLang="en-US" dirty="0"/>
              <a:t>）较多时，盒子与盒子</a:t>
            </a:r>
            <a:r>
              <a:rPr kumimoji="1" lang="zh-CN" altLang="en-US" dirty="0">
                <a:solidFill>
                  <a:srgbClr val="FF0000"/>
                </a:solidFill>
              </a:rPr>
              <a:t>嵌套</a:t>
            </a:r>
            <a:r>
              <a:rPr kumimoji="1" lang="zh-CN" altLang="en-US" dirty="0"/>
              <a:t>或</a:t>
            </a:r>
            <a:r>
              <a:rPr kumimoji="1" lang="zh-CN" altLang="en-US" dirty="0">
                <a:solidFill>
                  <a:srgbClr val="FF0000"/>
                </a:solidFill>
              </a:rPr>
              <a:t>堆叠</a:t>
            </a:r>
            <a:r>
              <a:rPr kumimoji="1" lang="zh-CN" altLang="en-US" dirty="0"/>
              <a:t>起来，共同展示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92" y="833151"/>
            <a:ext cx="2228039" cy="1757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75" y="4311590"/>
            <a:ext cx="2544257" cy="19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259" y="2811272"/>
            <a:ext cx="3578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元素框的最内部分是实际的内容，直接包围内容的是内边距。内边距呈现了元素的背景。内边距的边缘是边框。边框以外是外边距，外边距默认是透明的，因此不会遮挡其后的任何元素。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7469" y="121574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背景应用于由内容和内边距、边框组成的区域。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1894134"/>
            <a:ext cx="43624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03" y="1637516"/>
            <a:ext cx="6992501" cy="37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3766" y="2498755"/>
            <a:ext cx="3578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内边距、边框和外边距都是可选的，默认值是零。但是，许多元素将由用户代理样式表设置外边距和内边距。可以通过将元素的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设置为零来覆盖这些浏览器样式。这可以分别进行，也可以使用通用选择器对所有元素进行设置：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7469" y="12157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通用设置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85" y="3040306"/>
            <a:ext cx="3222163" cy="21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行内元素、块级元素</a:t>
            </a:r>
            <a:r>
              <a:rPr lang="zh-CN" altLang="en-US" sz="2400" dirty="0"/>
              <a:t>的概念及</a:t>
            </a:r>
            <a:r>
              <a:rPr lang="en-US" altLang="zh-CN" sz="2400" dirty="0">
                <a:solidFill>
                  <a:srgbClr val="FF0000"/>
                </a:solidFill>
              </a:rPr>
              <a:t>display</a:t>
            </a:r>
            <a:r>
              <a:rPr lang="zh-CN" altLang="en-US" sz="2400" dirty="0"/>
              <a:t>属性的用法。</a:t>
            </a:r>
          </a:p>
          <a:p>
            <a:r>
              <a:rPr lang="en-US" altLang="zh-CN" sz="2400" dirty="0"/>
              <a:t>CSS</a:t>
            </a:r>
            <a:r>
              <a:rPr lang="zh-CN" altLang="en-US" sz="2400" dirty="0">
                <a:solidFill>
                  <a:srgbClr val="FF0000"/>
                </a:solidFill>
              </a:rPr>
              <a:t>盒子模型</a:t>
            </a:r>
            <a:r>
              <a:rPr lang="zh-CN" altLang="en-US" sz="2400" dirty="0"/>
              <a:t>简介。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CSS</a:t>
            </a:r>
            <a:r>
              <a:rPr lang="zh-CN" altLang="en-US" sz="2400" dirty="0"/>
              <a:t>修饰元素</a:t>
            </a:r>
            <a:r>
              <a:rPr lang="zh-CN" altLang="en-US" sz="2400" dirty="0">
                <a:solidFill>
                  <a:srgbClr val="FF0000"/>
                </a:solidFill>
              </a:rPr>
              <a:t>边框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CSS</a:t>
            </a:r>
            <a:r>
              <a:rPr lang="zh-CN" altLang="en-US" sz="2400" dirty="0"/>
              <a:t>修饰元素</a:t>
            </a:r>
            <a:r>
              <a:rPr lang="zh-CN" altLang="en-US" sz="2400" dirty="0">
                <a:solidFill>
                  <a:srgbClr val="FF0000"/>
                </a:solidFill>
              </a:rPr>
              <a:t>内边距和外边距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25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1215" y="5011468"/>
            <a:ext cx="8159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Web</a:t>
            </a:r>
            <a:r>
              <a:rPr kumimoji="1" lang="zh-CN" altLang="en-US" sz="2400" dirty="0">
                <a:solidFill>
                  <a:srgbClr val="FF0000"/>
                </a:solidFill>
              </a:rPr>
              <a:t>中的盒子</a:t>
            </a:r>
            <a:r>
              <a:rPr kumimoji="1" lang="zh-CN" altLang="en-US" sz="2400" dirty="0"/>
              <a:t>：一个矩形区域，内容包裹在盒子中。盒子的</a:t>
            </a:r>
            <a:endParaRPr kumimoji="1" lang="en-US" altLang="zh-CN" sz="2400" dirty="0"/>
          </a:p>
          <a:p>
            <a:r>
              <a:rPr kumimoji="1" lang="zh-CN" altLang="en-US" sz="2400" dirty="0"/>
              <a:t>堆叠与嵌套形成整个页面的内容排布。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8" y="911052"/>
            <a:ext cx="7896385" cy="37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盒子在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中的作用：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内容</a:t>
            </a:r>
            <a:r>
              <a:rPr kumimoji="1" lang="zh-CN" altLang="en-US" dirty="0"/>
              <a:t>的容器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通过盒子与盒子的</a:t>
            </a:r>
            <a:r>
              <a:rPr kumimoji="1" lang="zh-CN" altLang="en-US" dirty="0">
                <a:solidFill>
                  <a:srgbClr val="FF0000"/>
                </a:solidFill>
              </a:rPr>
              <a:t>嵌套、堆叠</a:t>
            </a:r>
            <a:r>
              <a:rPr kumimoji="1" lang="zh-CN" altLang="en-US" dirty="0"/>
              <a:t>，控制页面内容的展示位置（</a:t>
            </a:r>
            <a:r>
              <a:rPr kumimoji="1" lang="zh-CN" altLang="en-US" dirty="0">
                <a:solidFill>
                  <a:srgbClr val="FF0000"/>
                </a:solidFill>
              </a:rPr>
              <a:t>布局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684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每个盒子具有的特征：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大小（</a:t>
            </a:r>
            <a:r>
              <a:rPr kumimoji="1" lang="en-US" altLang="zh-CN" dirty="0"/>
              <a:t>width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height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边框（</a:t>
            </a:r>
            <a:r>
              <a:rPr kumimoji="1" lang="en-US" altLang="zh-CN" dirty="0"/>
              <a:t>border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内边距（</a:t>
            </a:r>
            <a:r>
              <a:rPr kumimoji="1" lang="en-US" altLang="zh-CN" dirty="0"/>
              <a:t>padding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外边距（</a:t>
            </a:r>
            <a:r>
              <a:rPr kumimoji="1" lang="en-US" altLang="zh-CN" dirty="0"/>
              <a:t>margin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3638454"/>
            <a:ext cx="5346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r>
              <a:rPr kumimoji="1" lang="zh-CN" altLang="en-US" dirty="0">
                <a:sym typeface="Wingdings"/>
              </a:rPr>
              <a:t>：（宽、高、边框、内边距、外边距）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024"/>
            <a:ext cx="9144000" cy="3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89959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807529"/>
            <a:ext cx="510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4530872"/>
            <a:ext cx="371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4622939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17150" y="3151442"/>
            <a:ext cx="50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3230237" y="3243509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1285</Words>
  <Application>Microsoft Office PowerPoint</Application>
  <PresentationFormat>全屏显示(4:3)</PresentationFormat>
  <Paragraphs>290</Paragraphs>
  <Slides>44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Web中盒子模型</vt:lpstr>
      <vt:lpstr>盒子模型特征</vt:lpstr>
      <vt:lpstr>盒子模型特征</vt:lpstr>
      <vt:lpstr>PowerPoint 演示文稿</vt:lpstr>
      <vt:lpstr>块级元素与行内元素</vt:lpstr>
      <vt:lpstr>HTML的块级元素与行内元素</vt:lpstr>
      <vt:lpstr>HTML的块级元素与行内元素</vt:lpstr>
      <vt:lpstr>HTML常见的块级元素和行内元素</vt:lpstr>
      <vt:lpstr>HTML容器元素</vt:lpstr>
      <vt:lpstr>HTML容器元素</vt:lpstr>
      <vt:lpstr>CSS的display属性</vt:lpstr>
      <vt:lpstr>块级元素与行内元素的相互转换</vt:lpstr>
      <vt:lpstr>块级元素与行内元素的嵌套</vt:lpstr>
      <vt:lpstr>块级元素与行内元素的嵌套</vt:lpstr>
      <vt:lpstr>PowerPoint 演示文稿</vt:lpstr>
      <vt:lpstr>平面图</vt:lpstr>
      <vt:lpstr>大小</vt:lpstr>
      <vt:lpstr>边框</vt:lpstr>
      <vt:lpstr>边框相关的CSS元素</vt:lpstr>
      <vt:lpstr>边框宽度</vt:lpstr>
      <vt:lpstr>边框颜色</vt:lpstr>
      <vt:lpstr>边框样式</vt:lpstr>
      <vt:lpstr>边框样式关键字</vt:lpstr>
      <vt:lpstr>复合</vt:lpstr>
      <vt:lpstr>复合</vt:lpstr>
      <vt:lpstr>实例</vt:lpstr>
      <vt:lpstr>内边距</vt:lpstr>
      <vt:lpstr>举例说明</vt:lpstr>
      <vt:lpstr>添加内边距</vt:lpstr>
      <vt:lpstr>外边距</vt:lpstr>
      <vt:lpstr>举例说明</vt:lpstr>
      <vt:lpstr>复合</vt:lpstr>
      <vt:lpstr>总结</vt:lpstr>
      <vt:lpstr>补充</vt:lpstr>
      <vt:lpstr>补充</vt:lpstr>
      <vt:lpstr>补充</vt:lpstr>
      <vt:lpstr>补充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Air</cp:lastModifiedBy>
  <cp:revision>505</cp:revision>
  <dcterms:created xsi:type="dcterms:W3CDTF">2014-10-16T08:35:01Z</dcterms:created>
  <dcterms:modified xsi:type="dcterms:W3CDTF">2017-05-04T01:28:27Z</dcterms:modified>
</cp:coreProperties>
</file>