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83" r:id="rId3"/>
    <p:sldId id="284" r:id="rId4"/>
    <p:sldId id="320" r:id="rId5"/>
    <p:sldId id="347" r:id="rId6"/>
    <p:sldId id="348" r:id="rId7"/>
    <p:sldId id="286" r:id="rId8"/>
    <p:sldId id="350" r:id="rId9"/>
    <p:sldId id="349" r:id="rId10"/>
    <p:sldId id="351" r:id="rId11"/>
    <p:sldId id="290" r:id="rId12"/>
    <p:sldId id="327" r:id="rId13"/>
    <p:sldId id="293" r:id="rId14"/>
    <p:sldId id="328" r:id="rId15"/>
    <p:sldId id="329" r:id="rId16"/>
    <p:sldId id="335" r:id="rId17"/>
    <p:sldId id="336" r:id="rId18"/>
    <p:sldId id="331" r:id="rId19"/>
    <p:sldId id="294" r:id="rId20"/>
    <p:sldId id="332" r:id="rId21"/>
    <p:sldId id="334" r:id="rId22"/>
    <p:sldId id="337" r:id="rId23"/>
    <p:sldId id="338" r:id="rId24"/>
    <p:sldId id="339" r:id="rId25"/>
    <p:sldId id="343" r:id="rId26"/>
    <p:sldId id="344" r:id="rId27"/>
    <p:sldId id="345" r:id="rId28"/>
    <p:sldId id="340" r:id="rId29"/>
    <p:sldId id="341" r:id="rId30"/>
    <p:sldId id="346" r:id="rId31"/>
    <p:sldId id="288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6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D5F"/>
    <a:srgbClr val="55C1E7"/>
    <a:srgbClr val="93B784"/>
    <a:srgbClr val="1B90A2"/>
    <a:srgbClr val="A6A6A6"/>
    <a:srgbClr val="595E64"/>
    <a:srgbClr val="4FCCAC"/>
    <a:srgbClr val="A1D46F"/>
    <a:srgbClr val="D2D4D7"/>
    <a:srgbClr val="F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35" autoAdjust="0"/>
    <p:restoredTop sz="85072" autoAdjust="0"/>
  </p:normalViewPr>
  <p:slideViewPr>
    <p:cSldViewPr snapToGrid="0">
      <p:cViewPr varScale="1">
        <p:scale>
          <a:sx n="72" d="100"/>
          <a:sy n="72" d="100"/>
        </p:scale>
        <p:origin x="432" y="60"/>
      </p:cViewPr>
      <p:guideLst>
        <p:guide orient="horz" pos="1865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1147D5-B20A-4105-8AFD-D9CC8F581874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EBA27CC1-8BB5-425B-849B-C6E6F5BB9EAB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2400" b="1" dirty="0">
              <a:latin typeface="微软雅黑" pitchFamily="34" charset="-122"/>
              <a:ea typeface="微软雅黑" pitchFamily="34" charset="-122"/>
            </a:rPr>
            <a:t>1994</a:t>
          </a:r>
        </a:p>
        <a:p>
          <a:pPr>
            <a:spcAft>
              <a:spcPts val="0"/>
            </a:spcAft>
          </a:pPr>
          <a:r>
            <a:rPr lang="en-US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Netscape1</a:t>
          </a:r>
          <a:endParaRPr lang="zh-CN" altLang="en-US" sz="2400" b="1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47756F35-8722-4278-93B3-1BCE7FA6CA5A}" type="parTrans" cxnId="{73C75459-AA64-4DB1-8292-395070879851}">
      <dgm:prSet/>
      <dgm:spPr/>
      <dgm:t>
        <a:bodyPr/>
        <a:lstStyle/>
        <a:p>
          <a:endParaRPr lang="zh-CN" altLang="en-US"/>
        </a:p>
      </dgm:t>
    </dgm:pt>
    <dgm:pt modelId="{3984E06B-9071-41FD-B23D-24AE8A43D259}" type="sibTrans" cxnId="{73C75459-AA64-4DB1-8292-395070879851}">
      <dgm:prSet/>
      <dgm:spPr/>
      <dgm:t>
        <a:bodyPr/>
        <a:lstStyle/>
        <a:p>
          <a:endParaRPr lang="zh-CN" altLang="en-US"/>
        </a:p>
      </dgm:t>
    </dgm:pt>
    <dgm:pt modelId="{4326D8F1-9B02-4A61-A900-EE89224E527D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2400" b="1" dirty="0">
              <a:latin typeface="微软雅黑" pitchFamily="34" charset="-122"/>
              <a:ea typeface="微软雅黑" pitchFamily="34" charset="-122"/>
            </a:rPr>
            <a:t>1995</a:t>
          </a:r>
        </a:p>
        <a:p>
          <a:pPr>
            <a:spcAft>
              <a:spcPts val="0"/>
            </a:spcAft>
          </a:pPr>
          <a:r>
            <a:rPr lang="en-US" altLang="zh-CN" sz="2400" b="1" dirty="0">
              <a:latin typeface="微软雅黑" pitchFamily="34" charset="-122"/>
              <a:ea typeface="微软雅黑" pitchFamily="34" charset="-122"/>
            </a:rPr>
            <a:t>Netscape2</a:t>
          </a:r>
        </a:p>
        <a:p>
          <a:pPr>
            <a:spcAft>
              <a:spcPts val="0"/>
            </a:spcAft>
          </a:pPr>
          <a:r>
            <a:rPr lang="en-US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IE1</a:t>
          </a:r>
        </a:p>
        <a:p>
          <a:pPr>
            <a:spcAft>
              <a:spcPts val="0"/>
            </a:spcAft>
          </a:pPr>
          <a:r>
            <a:rPr lang="en-US" altLang="zh-CN" sz="2400" b="1" dirty="0">
              <a:latin typeface="微软雅黑" pitchFamily="34" charset="-122"/>
              <a:ea typeface="微软雅黑" pitchFamily="34" charset="-122"/>
            </a:rPr>
            <a:t>Opera1</a:t>
          </a:r>
          <a:endParaRPr lang="zh-CN" altLang="en-US" sz="2400" b="1" dirty="0">
            <a:latin typeface="微软雅黑" pitchFamily="34" charset="-122"/>
            <a:ea typeface="微软雅黑" pitchFamily="34" charset="-122"/>
          </a:endParaRPr>
        </a:p>
      </dgm:t>
    </dgm:pt>
    <dgm:pt modelId="{E4244105-4C92-4007-B473-E0455F8D51A1}" type="parTrans" cxnId="{A2851EF9-4059-4E37-A70B-0BA09553C2C0}">
      <dgm:prSet/>
      <dgm:spPr/>
      <dgm:t>
        <a:bodyPr/>
        <a:lstStyle/>
        <a:p>
          <a:endParaRPr lang="zh-CN" altLang="en-US"/>
        </a:p>
      </dgm:t>
    </dgm:pt>
    <dgm:pt modelId="{5A76FA76-3961-4388-AA06-39B342D701F1}" type="sibTrans" cxnId="{A2851EF9-4059-4E37-A70B-0BA09553C2C0}">
      <dgm:prSet/>
      <dgm:spPr/>
      <dgm:t>
        <a:bodyPr/>
        <a:lstStyle/>
        <a:p>
          <a:endParaRPr lang="zh-CN" altLang="en-US"/>
        </a:p>
      </dgm:t>
    </dgm:pt>
    <dgm:pt modelId="{D8B8B6A6-029D-44F2-86D3-AAD5B4BA9A75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2400" b="1" dirty="0">
              <a:latin typeface="微软雅黑" pitchFamily="34" charset="-122"/>
              <a:ea typeface="微软雅黑" pitchFamily="34" charset="-122"/>
            </a:rPr>
            <a:t>2004</a:t>
          </a:r>
          <a:br>
            <a:rPr lang="en-US" altLang="zh-CN" sz="2400" b="1" dirty="0">
              <a:latin typeface="微软雅黑" pitchFamily="34" charset="-122"/>
              <a:ea typeface="微软雅黑" pitchFamily="34" charset="-122"/>
            </a:rPr>
          </a:br>
          <a:r>
            <a:rPr lang="en-US" altLang="zh-CN" sz="2400" b="1" dirty="0">
              <a:latin typeface="微软雅黑" pitchFamily="34" charset="-122"/>
              <a:ea typeface="微软雅黑" pitchFamily="34" charset="-122"/>
            </a:rPr>
            <a:t>IE6</a:t>
          </a:r>
        </a:p>
        <a:p>
          <a:pPr>
            <a:spcAft>
              <a:spcPts val="0"/>
            </a:spcAft>
          </a:pPr>
          <a:r>
            <a:rPr lang="en-US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Firefox1</a:t>
          </a:r>
        </a:p>
        <a:p>
          <a:pPr>
            <a:spcAft>
              <a:spcPts val="0"/>
            </a:spcAft>
          </a:pPr>
          <a:r>
            <a:rPr lang="en-US" altLang="zh-CN" sz="2400" b="1" dirty="0">
              <a:latin typeface="微软雅黑" pitchFamily="34" charset="-122"/>
              <a:ea typeface="微软雅黑" pitchFamily="34" charset="-122"/>
            </a:rPr>
            <a:t>Opera7</a:t>
          </a:r>
          <a:endParaRPr lang="zh-CN" altLang="en-US" sz="2400" b="1" dirty="0">
            <a:latin typeface="微软雅黑" pitchFamily="34" charset="-122"/>
            <a:ea typeface="微软雅黑" pitchFamily="34" charset="-122"/>
          </a:endParaRPr>
        </a:p>
      </dgm:t>
    </dgm:pt>
    <dgm:pt modelId="{14C14209-0497-4500-A6BB-EA5F84F4FB2E}" type="parTrans" cxnId="{59460AA7-58BE-46A5-8A6B-01B361665A9B}">
      <dgm:prSet/>
      <dgm:spPr/>
      <dgm:t>
        <a:bodyPr/>
        <a:lstStyle/>
        <a:p>
          <a:endParaRPr lang="zh-CN" altLang="en-US"/>
        </a:p>
      </dgm:t>
    </dgm:pt>
    <dgm:pt modelId="{44CF2445-0B1D-49B2-BFF0-55F1B2A82ED8}" type="sibTrans" cxnId="{59460AA7-58BE-46A5-8A6B-01B361665A9B}">
      <dgm:prSet/>
      <dgm:spPr/>
      <dgm:t>
        <a:bodyPr/>
        <a:lstStyle/>
        <a:p>
          <a:endParaRPr lang="zh-CN" altLang="en-US"/>
        </a:p>
      </dgm:t>
    </dgm:pt>
    <dgm:pt modelId="{8E256C02-CDC3-42FD-864F-7AB3F1805F3A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2400" b="1" dirty="0">
              <a:latin typeface="微软雅黑" pitchFamily="34" charset="-122"/>
              <a:ea typeface="微软雅黑" pitchFamily="34" charset="-122"/>
            </a:rPr>
            <a:t>2011</a:t>
          </a:r>
          <a:br>
            <a:rPr lang="en-US" altLang="zh-CN" sz="2400" b="1" dirty="0">
              <a:latin typeface="微软雅黑" pitchFamily="34" charset="-122"/>
              <a:ea typeface="微软雅黑" pitchFamily="34" charset="-122"/>
            </a:rPr>
          </a:br>
          <a:r>
            <a:rPr lang="en-US" altLang="zh-CN" sz="2400" b="1" dirty="0">
              <a:latin typeface="微软雅黑" pitchFamily="34" charset="-122"/>
              <a:ea typeface="微软雅黑" pitchFamily="34" charset="-122"/>
            </a:rPr>
            <a:t>IE9</a:t>
          </a:r>
        </a:p>
        <a:p>
          <a:pPr>
            <a:spcAft>
              <a:spcPts val="0"/>
            </a:spcAft>
          </a:pPr>
          <a:r>
            <a:rPr lang="en-US" altLang="zh-CN" sz="2400" b="1" dirty="0">
              <a:latin typeface="微软雅黑" pitchFamily="34" charset="-122"/>
              <a:ea typeface="微软雅黑" pitchFamily="34" charset="-122"/>
            </a:rPr>
            <a:t>Firefox4</a:t>
          </a:r>
        </a:p>
        <a:p>
          <a:pPr>
            <a:spcAft>
              <a:spcPts val="0"/>
            </a:spcAft>
          </a:pPr>
          <a:r>
            <a:rPr lang="en-US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Chrome10</a:t>
          </a:r>
        </a:p>
        <a:p>
          <a:pPr>
            <a:spcAft>
              <a:spcPts val="0"/>
            </a:spcAft>
          </a:pPr>
          <a:r>
            <a:rPr lang="en-US" altLang="zh-CN" sz="2400" b="1" dirty="0">
              <a:latin typeface="微软雅黑" pitchFamily="34" charset="-122"/>
              <a:ea typeface="微软雅黑" pitchFamily="34" charset="-122"/>
            </a:rPr>
            <a:t>Opera11</a:t>
          </a:r>
        </a:p>
        <a:p>
          <a:pPr>
            <a:spcAft>
              <a:spcPts val="0"/>
            </a:spcAft>
          </a:pPr>
          <a:r>
            <a:rPr lang="en-US" altLang="zh-CN" sz="2400" b="1" dirty="0">
              <a:latin typeface="微软雅黑" pitchFamily="34" charset="-122"/>
              <a:ea typeface="微软雅黑" pitchFamily="34" charset="-122"/>
            </a:rPr>
            <a:t>Safire5</a:t>
          </a:r>
          <a:endParaRPr lang="zh-CN" altLang="en-US" sz="2400" b="1" dirty="0">
            <a:latin typeface="微软雅黑" pitchFamily="34" charset="-122"/>
            <a:ea typeface="微软雅黑" pitchFamily="34" charset="-122"/>
          </a:endParaRPr>
        </a:p>
      </dgm:t>
    </dgm:pt>
    <dgm:pt modelId="{AA9A4868-CA62-4C5C-8265-9F3AAD0E963E}" type="parTrans" cxnId="{AF7CF28C-444C-4AD5-9972-85B18448C50F}">
      <dgm:prSet/>
      <dgm:spPr/>
      <dgm:t>
        <a:bodyPr/>
        <a:lstStyle/>
        <a:p>
          <a:endParaRPr lang="zh-CN" altLang="en-US"/>
        </a:p>
      </dgm:t>
    </dgm:pt>
    <dgm:pt modelId="{430A73FC-7184-425A-BB48-CD09F04665C6}" type="sibTrans" cxnId="{AF7CF28C-444C-4AD5-9972-85B18448C50F}">
      <dgm:prSet/>
      <dgm:spPr/>
      <dgm:t>
        <a:bodyPr/>
        <a:lstStyle/>
        <a:p>
          <a:endParaRPr lang="zh-CN" altLang="en-US"/>
        </a:p>
      </dgm:t>
    </dgm:pt>
    <dgm:pt modelId="{254727D1-37DA-4EA7-ADCC-4E56567C22E9}" type="pres">
      <dgm:prSet presAssocID="{FE1147D5-B20A-4105-8AFD-D9CC8F581874}" presName="arrowDiagram" presStyleCnt="0">
        <dgm:presLayoutVars>
          <dgm:chMax val="5"/>
          <dgm:dir/>
          <dgm:resizeHandles val="exact"/>
        </dgm:presLayoutVars>
      </dgm:prSet>
      <dgm:spPr/>
    </dgm:pt>
    <dgm:pt modelId="{C91FBED2-08A7-4A62-BE05-35001B14414D}" type="pres">
      <dgm:prSet presAssocID="{FE1147D5-B20A-4105-8AFD-D9CC8F581874}" presName="arrow" presStyleLbl="bgShp" presStyleIdx="0" presStyleCnt="1"/>
      <dgm:spPr/>
    </dgm:pt>
    <dgm:pt modelId="{3617A4A3-BE82-4E8A-86EA-10F835417B44}" type="pres">
      <dgm:prSet presAssocID="{FE1147D5-B20A-4105-8AFD-D9CC8F581874}" presName="arrowDiagram4" presStyleCnt="0"/>
      <dgm:spPr/>
    </dgm:pt>
    <dgm:pt modelId="{B5338D66-03E3-4C28-A4E9-74DD3B229291}" type="pres">
      <dgm:prSet presAssocID="{EBA27CC1-8BB5-425B-849B-C6E6F5BB9EAB}" presName="bullet4a" presStyleLbl="node1" presStyleIdx="0" presStyleCnt="4"/>
      <dgm:spPr/>
    </dgm:pt>
    <dgm:pt modelId="{75717CBD-6A25-49B3-9060-E8F3E36ACDFD}" type="pres">
      <dgm:prSet presAssocID="{EBA27CC1-8BB5-425B-849B-C6E6F5BB9EAB}" presName="textBox4a" presStyleLbl="revTx" presStyleIdx="0" presStyleCnt="4" custScaleX="146799" custLinFactNeighborX="-56728" custLinFactNeighborY="-27623">
        <dgm:presLayoutVars>
          <dgm:bulletEnabled val="1"/>
        </dgm:presLayoutVars>
      </dgm:prSet>
      <dgm:spPr/>
    </dgm:pt>
    <dgm:pt modelId="{0B1926F7-DE69-47FE-9777-04346D0A2510}" type="pres">
      <dgm:prSet presAssocID="{4326D8F1-9B02-4A61-A900-EE89224E527D}" presName="bullet4b" presStyleLbl="node1" presStyleIdx="1" presStyleCnt="4"/>
      <dgm:spPr/>
    </dgm:pt>
    <dgm:pt modelId="{3F1FE4FC-2740-4990-9679-ECE75BB0F08B}" type="pres">
      <dgm:prSet presAssocID="{4326D8F1-9B02-4A61-A900-EE89224E527D}" presName="textBox4b" presStyleLbl="revTx" presStyleIdx="1" presStyleCnt="4" custScaleX="127512" custScaleY="88631" custLinFactNeighborX="-5071" custLinFactNeighborY="3164">
        <dgm:presLayoutVars>
          <dgm:bulletEnabled val="1"/>
        </dgm:presLayoutVars>
      </dgm:prSet>
      <dgm:spPr/>
    </dgm:pt>
    <dgm:pt modelId="{FE4A8F00-A54F-495A-8022-0952631E8E86}" type="pres">
      <dgm:prSet presAssocID="{D8B8B6A6-029D-44F2-86D3-AAD5B4BA9A75}" presName="bullet4c" presStyleLbl="node1" presStyleIdx="2" presStyleCnt="4" custLinFactNeighborX="72005"/>
      <dgm:spPr/>
    </dgm:pt>
    <dgm:pt modelId="{C0FAA0D0-3A57-47A9-BC26-EF6E96BFD19A}" type="pres">
      <dgm:prSet presAssocID="{D8B8B6A6-029D-44F2-86D3-AAD5B4BA9A75}" presName="textBox4c" presStyleLbl="revTx" presStyleIdx="2" presStyleCnt="4" custScaleX="122577" custScaleY="90507" custLinFactNeighborX="14206" custLinFactNeighborY="2339">
        <dgm:presLayoutVars>
          <dgm:bulletEnabled val="1"/>
        </dgm:presLayoutVars>
      </dgm:prSet>
      <dgm:spPr/>
    </dgm:pt>
    <dgm:pt modelId="{67AB0288-7430-40DF-99D4-639893A02ECB}" type="pres">
      <dgm:prSet presAssocID="{8E256C02-CDC3-42FD-864F-7AB3F1805F3A}" presName="bullet4d" presStyleLbl="node1" presStyleIdx="3" presStyleCnt="4" custLinFactNeighborX="74225"/>
      <dgm:spPr/>
    </dgm:pt>
    <dgm:pt modelId="{E99E1D1F-D737-496F-8C0F-2EF8F381FFC4}" type="pres">
      <dgm:prSet presAssocID="{8E256C02-CDC3-42FD-864F-7AB3F1805F3A}" presName="textBox4d" presStyleLbl="revTx" presStyleIdx="3" presStyleCnt="4" custScaleX="146226" custScaleY="86686" custLinFactNeighborX="18324" custLinFactNeighborY="-56">
        <dgm:presLayoutVars>
          <dgm:bulletEnabled val="1"/>
        </dgm:presLayoutVars>
      </dgm:prSet>
      <dgm:spPr/>
    </dgm:pt>
  </dgm:ptLst>
  <dgm:cxnLst>
    <dgm:cxn modelId="{C9B76D31-7A22-4628-A123-4BCAE60CFEDE}" type="presOf" srcId="{8E256C02-CDC3-42FD-864F-7AB3F1805F3A}" destId="{E99E1D1F-D737-496F-8C0F-2EF8F381FFC4}" srcOrd="0" destOrd="0" presId="urn:microsoft.com/office/officeart/2005/8/layout/arrow2"/>
    <dgm:cxn modelId="{9E88C936-A8ED-4443-AE76-A73C9376F8E3}" type="presOf" srcId="{D8B8B6A6-029D-44F2-86D3-AAD5B4BA9A75}" destId="{C0FAA0D0-3A57-47A9-BC26-EF6E96BFD19A}" srcOrd="0" destOrd="0" presId="urn:microsoft.com/office/officeart/2005/8/layout/arrow2"/>
    <dgm:cxn modelId="{73C75459-AA64-4DB1-8292-395070879851}" srcId="{FE1147D5-B20A-4105-8AFD-D9CC8F581874}" destId="{EBA27CC1-8BB5-425B-849B-C6E6F5BB9EAB}" srcOrd="0" destOrd="0" parTransId="{47756F35-8722-4278-93B3-1BCE7FA6CA5A}" sibTransId="{3984E06B-9071-41FD-B23D-24AE8A43D259}"/>
    <dgm:cxn modelId="{AF7CF28C-444C-4AD5-9972-85B18448C50F}" srcId="{FE1147D5-B20A-4105-8AFD-D9CC8F581874}" destId="{8E256C02-CDC3-42FD-864F-7AB3F1805F3A}" srcOrd="3" destOrd="0" parTransId="{AA9A4868-CA62-4C5C-8265-9F3AAD0E963E}" sibTransId="{430A73FC-7184-425A-BB48-CD09F04665C6}"/>
    <dgm:cxn modelId="{59460AA7-58BE-46A5-8A6B-01B361665A9B}" srcId="{FE1147D5-B20A-4105-8AFD-D9CC8F581874}" destId="{D8B8B6A6-029D-44F2-86D3-AAD5B4BA9A75}" srcOrd="2" destOrd="0" parTransId="{14C14209-0497-4500-A6BB-EA5F84F4FB2E}" sibTransId="{44CF2445-0B1D-49B2-BFF0-55F1B2A82ED8}"/>
    <dgm:cxn modelId="{ED676BAD-BBA3-4886-A846-3E833DA8FE13}" type="presOf" srcId="{4326D8F1-9B02-4A61-A900-EE89224E527D}" destId="{3F1FE4FC-2740-4990-9679-ECE75BB0F08B}" srcOrd="0" destOrd="0" presId="urn:microsoft.com/office/officeart/2005/8/layout/arrow2"/>
    <dgm:cxn modelId="{A91453C1-A06F-4B17-BE34-9F396170D06E}" type="presOf" srcId="{FE1147D5-B20A-4105-8AFD-D9CC8F581874}" destId="{254727D1-37DA-4EA7-ADCC-4E56567C22E9}" srcOrd="0" destOrd="0" presId="urn:microsoft.com/office/officeart/2005/8/layout/arrow2"/>
    <dgm:cxn modelId="{ADED07CB-4252-4B79-BA63-D6E5B71C296E}" type="presOf" srcId="{EBA27CC1-8BB5-425B-849B-C6E6F5BB9EAB}" destId="{75717CBD-6A25-49B3-9060-E8F3E36ACDFD}" srcOrd="0" destOrd="0" presId="urn:microsoft.com/office/officeart/2005/8/layout/arrow2"/>
    <dgm:cxn modelId="{A2851EF9-4059-4E37-A70B-0BA09553C2C0}" srcId="{FE1147D5-B20A-4105-8AFD-D9CC8F581874}" destId="{4326D8F1-9B02-4A61-A900-EE89224E527D}" srcOrd="1" destOrd="0" parTransId="{E4244105-4C92-4007-B473-E0455F8D51A1}" sibTransId="{5A76FA76-3961-4388-AA06-39B342D701F1}"/>
    <dgm:cxn modelId="{C7B1625A-A63C-47EC-8DBD-EA384E879B74}" type="presParOf" srcId="{254727D1-37DA-4EA7-ADCC-4E56567C22E9}" destId="{C91FBED2-08A7-4A62-BE05-35001B14414D}" srcOrd="0" destOrd="0" presId="urn:microsoft.com/office/officeart/2005/8/layout/arrow2"/>
    <dgm:cxn modelId="{868C28A3-84F5-4122-AA2D-3100D1002F08}" type="presParOf" srcId="{254727D1-37DA-4EA7-ADCC-4E56567C22E9}" destId="{3617A4A3-BE82-4E8A-86EA-10F835417B44}" srcOrd="1" destOrd="0" presId="urn:microsoft.com/office/officeart/2005/8/layout/arrow2"/>
    <dgm:cxn modelId="{4D6F3518-7CFA-41AB-9937-EDCFE5A68EEB}" type="presParOf" srcId="{3617A4A3-BE82-4E8A-86EA-10F835417B44}" destId="{B5338D66-03E3-4C28-A4E9-74DD3B229291}" srcOrd="0" destOrd="0" presId="urn:microsoft.com/office/officeart/2005/8/layout/arrow2"/>
    <dgm:cxn modelId="{51E48F56-8591-448A-ADBA-3210E30463BE}" type="presParOf" srcId="{3617A4A3-BE82-4E8A-86EA-10F835417B44}" destId="{75717CBD-6A25-49B3-9060-E8F3E36ACDFD}" srcOrd="1" destOrd="0" presId="urn:microsoft.com/office/officeart/2005/8/layout/arrow2"/>
    <dgm:cxn modelId="{1FB10B70-19A1-4BC1-A217-6C43CF391ECE}" type="presParOf" srcId="{3617A4A3-BE82-4E8A-86EA-10F835417B44}" destId="{0B1926F7-DE69-47FE-9777-04346D0A2510}" srcOrd="2" destOrd="0" presId="urn:microsoft.com/office/officeart/2005/8/layout/arrow2"/>
    <dgm:cxn modelId="{E8E80D56-6A36-438D-942A-A087C20F8149}" type="presParOf" srcId="{3617A4A3-BE82-4E8A-86EA-10F835417B44}" destId="{3F1FE4FC-2740-4990-9679-ECE75BB0F08B}" srcOrd="3" destOrd="0" presId="urn:microsoft.com/office/officeart/2005/8/layout/arrow2"/>
    <dgm:cxn modelId="{83DC0FA7-78A3-4ACB-9BBA-D4C3F13BFC81}" type="presParOf" srcId="{3617A4A3-BE82-4E8A-86EA-10F835417B44}" destId="{FE4A8F00-A54F-495A-8022-0952631E8E86}" srcOrd="4" destOrd="0" presId="urn:microsoft.com/office/officeart/2005/8/layout/arrow2"/>
    <dgm:cxn modelId="{5A7602F9-A65A-4D6D-BACC-8F811A3E671D}" type="presParOf" srcId="{3617A4A3-BE82-4E8A-86EA-10F835417B44}" destId="{C0FAA0D0-3A57-47A9-BC26-EF6E96BFD19A}" srcOrd="5" destOrd="0" presId="urn:microsoft.com/office/officeart/2005/8/layout/arrow2"/>
    <dgm:cxn modelId="{66FC3DAA-ED7E-437B-9525-A33BB3A75D1A}" type="presParOf" srcId="{3617A4A3-BE82-4E8A-86EA-10F835417B44}" destId="{67AB0288-7430-40DF-99D4-639893A02ECB}" srcOrd="6" destOrd="0" presId="urn:microsoft.com/office/officeart/2005/8/layout/arrow2"/>
    <dgm:cxn modelId="{48DCBD89-E5EC-4EB9-8D1D-7C51D2CF5458}" type="presParOf" srcId="{3617A4A3-BE82-4E8A-86EA-10F835417B44}" destId="{E99E1D1F-D737-496F-8C0F-2EF8F381FFC4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FBED2-08A7-4A62-BE05-35001B14414D}">
      <dsp:nvSpPr>
        <dsp:cNvPr id="0" name=""/>
        <dsp:cNvSpPr/>
      </dsp:nvSpPr>
      <dsp:spPr>
        <a:xfrm>
          <a:off x="494029" y="0"/>
          <a:ext cx="7241540" cy="4525963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338D66-03E3-4C28-A4E9-74DD3B229291}">
      <dsp:nvSpPr>
        <dsp:cNvPr id="0" name=""/>
        <dsp:cNvSpPr/>
      </dsp:nvSpPr>
      <dsp:spPr>
        <a:xfrm>
          <a:off x="1207321" y="3365506"/>
          <a:ext cx="166555" cy="1665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17CBD-6A25-49B3-9060-E8F3E36ACDFD}">
      <dsp:nvSpPr>
        <dsp:cNvPr id="0" name=""/>
        <dsp:cNvSpPr/>
      </dsp:nvSpPr>
      <dsp:spPr>
        <a:xfrm>
          <a:off x="298377" y="3151234"/>
          <a:ext cx="1817817" cy="1077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54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400" b="1" kern="1200" dirty="0">
              <a:latin typeface="微软雅黑" pitchFamily="34" charset="-122"/>
              <a:ea typeface="微软雅黑" pitchFamily="34" charset="-122"/>
            </a:rPr>
            <a:t>1994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400" b="1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Netscape1</a:t>
          </a:r>
          <a:endParaRPr lang="zh-CN" altLang="en-US" sz="2400" b="1" kern="1200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98377" y="3151234"/>
        <a:ext cx="1817817" cy="1077179"/>
      </dsp:txXfrm>
    </dsp:sp>
    <dsp:sp modelId="{0B1926F7-DE69-47FE-9777-04346D0A2510}">
      <dsp:nvSpPr>
        <dsp:cNvPr id="0" name=""/>
        <dsp:cNvSpPr/>
      </dsp:nvSpPr>
      <dsp:spPr>
        <a:xfrm>
          <a:off x="2384071" y="2312767"/>
          <a:ext cx="289661" cy="289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FE4FC-2740-4990-9679-ECE75BB0F08B}">
      <dsp:nvSpPr>
        <dsp:cNvPr id="0" name=""/>
        <dsp:cNvSpPr/>
      </dsp:nvSpPr>
      <dsp:spPr>
        <a:xfrm>
          <a:off x="2242595" y="2640617"/>
          <a:ext cx="1939105" cy="183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486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400" b="1" kern="1200" dirty="0">
              <a:latin typeface="微软雅黑" pitchFamily="34" charset="-122"/>
              <a:ea typeface="微软雅黑" pitchFamily="34" charset="-122"/>
            </a:rPr>
            <a:t>1995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400" b="1" kern="1200" dirty="0">
              <a:latin typeface="微软雅黑" pitchFamily="34" charset="-122"/>
              <a:ea typeface="微软雅黑" pitchFamily="34" charset="-122"/>
            </a:rPr>
            <a:t>Netscape2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400" b="1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IE1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400" b="1" kern="1200" dirty="0">
              <a:latin typeface="微软雅黑" pitchFamily="34" charset="-122"/>
              <a:ea typeface="微软雅黑" pitchFamily="34" charset="-122"/>
            </a:rPr>
            <a:t>Opera1</a:t>
          </a:r>
          <a:endParaRPr lang="zh-CN" altLang="en-US" sz="2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242595" y="2640617"/>
        <a:ext cx="1939105" cy="1833212"/>
      </dsp:txXfrm>
    </dsp:sp>
    <dsp:sp modelId="{FE4A8F00-A54F-495A-8022-0952631E8E86}">
      <dsp:nvSpPr>
        <dsp:cNvPr id="0" name=""/>
        <dsp:cNvSpPr/>
      </dsp:nvSpPr>
      <dsp:spPr>
        <a:xfrm>
          <a:off x="4163047" y="1537017"/>
          <a:ext cx="383801" cy="3838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AA0D0-3A57-47A9-BC26-EF6E96BFD19A}">
      <dsp:nvSpPr>
        <dsp:cNvPr id="0" name=""/>
        <dsp:cNvSpPr/>
      </dsp:nvSpPr>
      <dsp:spPr>
        <a:xfrm>
          <a:off x="4122959" y="1927102"/>
          <a:ext cx="1864057" cy="2531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369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400" b="1" kern="1200" dirty="0">
              <a:latin typeface="微软雅黑" pitchFamily="34" charset="-122"/>
              <a:ea typeface="微软雅黑" pitchFamily="34" charset="-122"/>
            </a:rPr>
            <a:t>2004</a:t>
          </a:r>
          <a:br>
            <a:rPr lang="en-US" altLang="zh-CN" sz="2400" b="1" kern="1200" dirty="0">
              <a:latin typeface="微软雅黑" pitchFamily="34" charset="-122"/>
              <a:ea typeface="微软雅黑" pitchFamily="34" charset="-122"/>
            </a:rPr>
          </a:br>
          <a:r>
            <a:rPr lang="en-US" altLang="zh-CN" sz="2400" b="1" kern="1200" dirty="0">
              <a:latin typeface="微软雅黑" pitchFamily="34" charset="-122"/>
              <a:ea typeface="微软雅黑" pitchFamily="34" charset="-122"/>
            </a:rPr>
            <a:t>IE6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400" b="1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Firefox1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400" b="1" kern="1200" dirty="0">
              <a:latin typeface="微软雅黑" pitchFamily="34" charset="-122"/>
              <a:ea typeface="微软雅黑" pitchFamily="34" charset="-122"/>
            </a:rPr>
            <a:t>Opera7</a:t>
          </a:r>
          <a:endParaRPr lang="zh-CN" altLang="en-US" sz="2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4122959" y="1927102"/>
        <a:ext cx="1864057" cy="2531521"/>
      </dsp:txXfrm>
    </dsp:sp>
    <dsp:sp modelId="{67AB0288-7430-40DF-99D4-639893A02ECB}">
      <dsp:nvSpPr>
        <dsp:cNvPr id="0" name=""/>
        <dsp:cNvSpPr/>
      </dsp:nvSpPr>
      <dsp:spPr>
        <a:xfrm>
          <a:off x="5904907" y="1023772"/>
          <a:ext cx="514149" cy="514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E1D1F-D737-496F-8C0F-2EF8F381FFC4}">
      <dsp:nvSpPr>
        <dsp:cNvPr id="0" name=""/>
        <dsp:cNvSpPr/>
      </dsp:nvSpPr>
      <dsp:spPr>
        <a:xfrm>
          <a:off x="5707526" y="1495057"/>
          <a:ext cx="2223693" cy="2813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437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400" b="1" kern="1200" dirty="0">
              <a:latin typeface="微软雅黑" pitchFamily="34" charset="-122"/>
              <a:ea typeface="微软雅黑" pitchFamily="34" charset="-122"/>
            </a:rPr>
            <a:t>2011</a:t>
          </a:r>
          <a:br>
            <a:rPr lang="en-US" altLang="zh-CN" sz="2400" b="1" kern="1200" dirty="0">
              <a:latin typeface="微软雅黑" pitchFamily="34" charset="-122"/>
              <a:ea typeface="微软雅黑" pitchFamily="34" charset="-122"/>
            </a:rPr>
          </a:br>
          <a:r>
            <a:rPr lang="en-US" altLang="zh-CN" sz="2400" b="1" kern="1200" dirty="0">
              <a:latin typeface="微软雅黑" pitchFamily="34" charset="-122"/>
              <a:ea typeface="微软雅黑" pitchFamily="34" charset="-122"/>
            </a:rPr>
            <a:t>IE9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400" b="1" kern="1200" dirty="0">
              <a:latin typeface="微软雅黑" pitchFamily="34" charset="-122"/>
              <a:ea typeface="微软雅黑" pitchFamily="34" charset="-122"/>
            </a:rPr>
            <a:t>Firefox4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400" b="1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Chrome10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400" b="1" kern="1200" dirty="0">
              <a:latin typeface="微软雅黑" pitchFamily="34" charset="-122"/>
              <a:ea typeface="微软雅黑" pitchFamily="34" charset="-122"/>
            </a:rPr>
            <a:t>Opera11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400" b="1" kern="1200" dirty="0">
              <a:latin typeface="微软雅黑" pitchFamily="34" charset="-122"/>
              <a:ea typeface="微软雅黑" pitchFamily="34" charset="-122"/>
            </a:rPr>
            <a:t>Safire5</a:t>
          </a:r>
          <a:endParaRPr lang="zh-CN" altLang="en-US" sz="2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5707526" y="1495057"/>
        <a:ext cx="2223693" cy="2813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660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9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5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48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/>
        </p:blipFill>
        <p:spPr>
          <a:xfrm>
            <a:off x="0" y="0"/>
            <a:ext cx="9144000" cy="7389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/>
        </p:blipFill>
        <p:spPr>
          <a:xfrm>
            <a:off x="0" y="6313714"/>
            <a:ext cx="9144000" cy="544286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521017" y="134544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923603" y="72377"/>
            <a:ext cx="7886700" cy="6254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012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7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88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65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99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/>
        </p:blipFill>
        <p:spPr>
          <a:xfrm>
            <a:off x="0" y="0"/>
            <a:ext cx="9144000" cy="7389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/>
        </p:blipFill>
        <p:spPr>
          <a:xfrm>
            <a:off x="0" y="6313714"/>
            <a:ext cx="9144000" cy="544286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521017" y="134544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923603" y="72377"/>
            <a:ext cx="7886700" cy="625451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479233" y="1085885"/>
            <a:ext cx="8331069" cy="4873963"/>
          </a:xfrm>
        </p:spPr>
        <p:txBody>
          <a:bodyPr/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l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8866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0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46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9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ufangbo.com/ie6-ie7-ie8-css-bug-2/" TargetMode="External"/><Relationship Id="rId2" Type="http://schemas.openxmlformats.org/officeDocument/2006/relationships/hyperlink" Target="http://www.css88.com/archives/579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blog.csdn.net/chuyuqing/article/details/37561313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11875" y="-7717029"/>
            <a:ext cx="10785026" cy="14591376"/>
            <a:chOff x="0" y="-7683097"/>
            <a:chExt cx="14380035" cy="14591376"/>
          </a:xfrm>
        </p:grpSpPr>
        <p:sp>
          <p:nvSpPr>
            <p:cNvPr id="13" name="矩形 12"/>
            <p:cNvSpPr/>
            <p:nvPr/>
          </p:nvSpPr>
          <p:spPr>
            <a:xfrm>
              <a:off x="0" y="50279"/>
              <a:ext cx="12192000" cy="6858000"/>
            </a:xfrm>
            <a:prstGeom prst="rect">
              <a:avLst/>
            </a:prstGeom>
            <a:solidFill>
              <a:srgbClr val="1B90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弦形 18"/>
            <p:cNvSpPr/>
            <p:nvPr/>
          </p:nvSpPr>
          <p:spPr>
            <a:xfrm rot="13350635">
              <a:off x="385289" y="-7683097"/>
              <a:ext cx="13994746" cy="14310154"/>
            </a:xfrm>
            <a:prstGeom prst="chord">
              <a:avLst>
                <a:gd name="adj1" fmla="val 4600706"/>
                <a:gd name="adj2" fmla="val 188793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2966326" y="3433574"/>
            <a:ext cx="466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第十三章 </a:t>
            </a:r>
            <a:r>
              <a:rPr lang="zh-CN" altLang="en-US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浏览器兼容性</a:t>
            </a:r>
          </a:p>
        </p:txBody>
      </p:sp>
      <p:sp>
        <p:nvSpPr>
          <p:cNvPr id="12" name="等腰三角形 11"/>
          <p:cNvSpPr/>
          <p:nvPr/>
        </p:nvSpPr>
        <p:spPr>
          <a:xfrm rot="18000000" flipH="1">
            <a:off x="6142618" y="2834295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9813541" flipH="1">
            <a:off x="4119384" y="4267317"/>
            <a:ext cx="332643" cy="38608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8000000" flipH="1">
            <a:off x="2220084" y="6291821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9813541" flipH="1">
            <a:off x="2696575" y="1494272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8000000" flipH="1">
            <a:off x="2637173" y="5219690"/>
            <a:ext cx="443524" cy="28956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8000000" flipH="1">
            <a:off x="963546" y="2545722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048553" y="2225159"/>
            <a:ext cx="4094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595E64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5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68230" y="3243518"/>
            <a:ext cx="902042" cy="831130"/>
            <a:chOff x="1720243" y="1975504"/>
            <a:chExt cx="1202722" cy="831130"/>
          </a:xfrm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flipH="1">
            <a:off x="7981596" y="2605428"/>
            <a:ext cx="902042" cy="831130"/>
            <a:chOff x="1720243" y="1975504"/>
            <a:chExt cx="1202722" cy="831130"/>
          </a:xfrm>
        </p:grpSpPr>
        <p:sp>
          <p:nvSpPr>
            <p:cNvPr id="28" name="等腰三角形 2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6300000" flipH="1">
            <a:off x="7957078" y="5193195"/>
            <a:ext cx="443524" cy="28956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452930" y="5433507"/>
            <a:ext cx="332643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539679" flipH="1">
            <a:off x="810077" y="5563025"/>
            <a:ext cx="332643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20540864" flipH="1">
            <a:off x="1387364" y="6281082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20540864" flipH="1">
            <a:off x="7246841" y="6281082"/>
            <a:ext cx="332643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flipH="1">
            <a:off x="8498366" y="6167738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23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最近三个月市场份额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595" y="697828"/>
            <a:ext cx="6433804" cy="605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5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兼容性</a:t>
            </a:r>
          </a:p>
        </p:txBody>
      </p:sp>
      <p:sp>
        <p:nvSpPr>
          <p:cNvPr id="3" name="矩形 2"/>
          <p:cNvSpPr/>
          <p:nvPr/>
        </p:nvSpPr>
        <p:spPr>
          <a:xfrm>
            <a:off x="615905" y="1028548"/>
            <a:ext cx="6647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不同浏览器共存产生的问题：兼容性问题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05" y="1028548"/>
            <a:ext cx="6570094" cy="47014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634" y="1551768"/>
            <a:ext cx="6572740" cy="4656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12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2708672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3997" y="1532003"/>
            <a:ext cx="1196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880272" y="2762260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3336567" y="1627986"/>
            <a:ext cx="519388" cy="339089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023480" y="1535919"/>
            <a:ext cx="431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浏览器兼容性问题简介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023480" y="2426802"/>
            <a:ext cx="4461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浏览器兼容性问题解决思路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3336567" y="2497603"/>
            <a:ext cx="519388" cy="339089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023480" y="3327624"/>
            <a:ext cx="431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浏览器兼容性问题解决方法</a:t>
            </a: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3336567" y="3387792"/>
            <a:ext cx="519388" cy="339089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917150" y="3897435"/>
            <a:ext cx="4103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3336567" y="4319125"/>
            <a:ext cx="519388" cy="339089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8"/>
          <p:cNvSpPr txBox="1"/>
          <p:nvPr/>
        </p:nvSpPr>
        <p:spPr>
          <a:xfrm>
            <a:off x="4036733" y="4262470"/>
            <a:ext cx="353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常见浏览器兼容性问题</a:t>
            </a:r>
          </a:p>
        </p:txBody>
      </p:sp>
    </p:spTree>
    <p:extLst>
      <p:ext uri="{BB962C8B-B14F-4D97-AF65-F5344CB8AC3E}">
        <p14:creationId xmlns:p14="http://schemas.microsoft.com/office/powerpoint/2010/main" val="173554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浏览器兼容性问题解决思路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041316"/>
            <a:ext cx="8229600" cy="84063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  <a:defRPr/>
            </a:pPr>
            <a:r>
              <a:rPr lang="en-US" altLang="zh-CN" dirty="0"/>
              <a:t>1</a:t>
            </a:r>
            <a:r>
              <a:rPr lang="zh-CN" altLang="en-US" dirty="0"/>
              <a:t>、使用合适的文档声明（</a:t>
            </a:r>
            <a:r>
              <a:rPr lang="en-US" altLang="zh-CN" b="1" dirty="0">
                <a:solidFill>
                  <a:srgbClr val="860000"/>
                </a:solidFill>
              </a:rPr>
              <a:t>DOCTYPE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spcBef>
                <a:spcPts val="1200"/>
              </a:spcBef>
              <a:spcAft>
                <a:spcPts val="600"/>
              </a:spcAft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244548" y="2764485"/>
            <a:ext cx="83252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34290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错误的（或不提供）文档声明，会导致浏览器解析文档时，选择 </a:t>
            </a:r>
            <a:r>
              <a:rPr lang="zh-CN" altLang="en-US" sz="2000" b="1" dirty="0">
                <a:solidFill>
                  <a:srgbClr val="860000"/>
                </a:solidFill>
                <a:latin typeface="微软雅黑" pitchFamily="34" charset="-122"/>
                <a:ea typeface="微软雅黑" pitchFamily="34" charset="-122"/>
              </a:rPr>
              <a:t>怪异模式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Quirks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模式）；而这可能是一切兼容性问题的根源。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34290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常用的合法文档声明：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55422"/>
            <a:ext cx="8369595" cy="5189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47" y="4372286"/>
            <a:ext cx="7886700" cy="2485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027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浏览器兼容性问题解决思路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 bwMode="auto">
          <a:xfrm>
            <a:off x="457200" y="956252"/>
            <a:ext cx="8229600" cy="84063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、对标准浏览器进行兼容</a:t>
            </a:r>
            <a:endParaRPr lang="en-US" altLang="zh-CN" dirty="0"/>
          </a:p>
          <a:p>
            <a:pPr marL="0" indent="0">
              <a:spcBef>
                <a:spcPts val="1200"/>
              </a:spcBef>
              <a:spcAft>
                <a:spcPts val="600"/>
              </a:spcAft>
              <a:buFontTx/>
              <a:buNone/>
              <a:defRPr/>
            </a:pP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329597" y="1722472"/>
            <a:ext cx="8112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编写代码时，要了解客户群的浏览器使用情况。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68580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编写代码时，以标准浏览器（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Firefox/Chrome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）为参考，暂时不考虑特殊浏览器行为（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IE6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类）。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1742" y="3125965"/>
            <a:ext cx="36257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一般情况下，先做一些通用设置，把兼容性问题扼杀在萌芽中。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16549" y="2838872"/>
            <a:ext cx="3625689" cy="30469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*{</a:t>
            </a:r>
          </a:p>
          <a:p>
            <a:r>
              <a:rPr lang="en-US" altLang="zh-CN" sz="2400" dirty="0"/>
              <a:t>	margin:0;</a:t>
            </a:r>
          </a:p>
          <a:p>
            <a:r>
              <a:rPr lang="en-US" altLang="zh-CN" sz="2400" dirty="0"/>
              <a:t>	padding:0;</a:t>
            </a:r>
          </a:p>
          <a:p>
            <a:r>
              <a:rPr lang="en-US" altLang="zh-CN" sz="2400" dirty="0"/>
              <a:t>	border:0;	</a:t>
            </a:r>
          </a:p>
          <a:p>
            <a:r>
              <a:rPr lang="en-US" altLang="zh-CN" sz="2400" dirty="0"/>
              <a:t>   }</a:t>
            </a:r>
          </a:p>
          <a:p>
            <a:r>
              <a:rPr lang="en-US" altLang="zh-CN" sz="2400" dirty="0" err="1"/>
              <a:t>ul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ol</a:t>
            </a:r>
            <a:r>
              <a:rPr lang="en-US" altLang="zh-CN" sz="2400" dirty="0"/>
              <a:t>, li{</a:t>
            </a:r>
          </a:p>
          <a:p>
            <a:r>
              <a:rPr lang="en-US" altLang="zh-CN" sz="2400" dirty="0"/>
              <a:t>               </a:t>
            </a:r>
            <a:r>
              <a:rPr lang="en-US" altLang="zh-CN" sz="2400" dirty="0" err="1"/>
              <a:t>list-style:none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         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069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浏览器兼容性问题解决思路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 bwMode="auto">
          <a:xfrm>
            <a:off x="457200" y="956252"/>
            <a:ext cx="8229600" cy="84063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、标准的网页代码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spcBef>
                <a:spcPts val="1200"/>
              </a:spcBef>
              <a:spcAft>
                <a:spcPts val="600"/>
              </a:spcAft>
              <a:buFontTx/>
              <a:buNone/>
              <a:defRPr/>
            </a:pP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329597" y="1722472"/>
            <a:ext cx="8112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尽量使代码符合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w3c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标准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68580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借助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w3c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提供的</a:t>
            </a:r>
            <a:r>
              <a:rPr lang="en-US" altLang="zh-CN" sz="2000" b="1" dirty="0">
                <a:solidFill>
                  <a:srgbClr val="860000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000" b="1" dirty="0">
                <a:solidFill>
                  <a:srgbClr val="860000"/>
                </a:solidFill>
                <a:latin typeface="微软雅黑" pitchFamily="34" charset="-122"/>
                <a:ea typeface="微软雅黑" pitchFamily="34" charset="-122"/>
              </a:rPr>
              <a:t>验证器和</a:t>
            </a:r>
            <a:r>
              <a:rPr lang="en-US" altLang="zh-CN" sz="2000" b="1" dirty="0">
                <a:solidFill>
                  <a:srgbClr val="860000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000" b="1" dirty="0">
                <a:solidFill>
                  <a:srgbClr val="860000"/>
                </a:solidFill>
                <a:latin typeface="微软雅黑" pitchFamily="34" charset="-122"/>
                <a:ea typeface="微软雅黑" pitchFamily="34" charset="-122"/>
              </a:rPr>
              <a:t>验证器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对代码进行网上标准化验证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6044" y="3370512"/>
            <a:ext cx="7549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>
              <a:spcBef>
                <a:spcPts val="12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验证器：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http://validator.w3.org</a:t>
            </a:r>
          </a:p>
          <a:p>
            <a:pPr marL="400050" lvl="1">
              <a:spcBef>
                <a:spcPts val="12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验证器：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http://jigsaw.w3.org/css-validator/</a:t>
            </a:r>
          </a:p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222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浏览器兼容性问题解决思路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57200" y="871188"/>
            <a:ext cx="8229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、借助浏览器开发者工具调试</a:t>
            </a:r>
            <a:endParaRPr lang="en-US" altLang="zh-CN" dirty="0"/>
          </a:p>
          <a:p>
            <a:pPr marL="914400" lvl="1" indent="-51435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914400" lvl="1" indent="-51435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914400" lvl="1" indent="-51435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914400" lvl="1" indent="-51435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914400" lvl="1" indent="-514350">
              <a:buFont typeface="Wingdings" panose="05000000000000000000" pitchFamily="2" charset="2"/>
              <a:buChar char="ü"/>
            </a:pPr>
            <a:endParaRPr lang="en-US" altLang="zh-CN" dirty="0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684213" y="1751059"/>
            <a:ext cx="7704137" cy="4129087"/>
            <a:chOff x="683568" y="2420888"/>
            <a:chExt cx="7704856" cy="4129734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2420888"/>
              <a:ext cx="7704856" cy="41297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2843808" y="5085184"/>
              <a:ext cx="2160240" cy="576064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2" name="矩形 6"/>
            <p:cNvSpPr>
              <a:spLocks noChangeArrowheads="1"/>
            </p:cNvSpPr>
            <p:nvPr/>
          </p:nvSpPr>
          <p:spPr bwMode="auto">
            <a:xfrm>
              <a:off x="2555776" y="2780928"/>
              <a:ext cx="1368152" cy="576064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" name="矩形 7"/>
            <p:cNvSpPr>
              <a:spLocks noChangeArrowheads="1"/>
            </p:cNvSpPr>
            <p:nvPr/>
          </p:nvSpPr>
          <p:spPr bwMode="auto">
            <a:xfrm>
              <a:off x="1079612" y="4783743"/>
              <a:ext cx="1764196" cy="288032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61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浏览器兼容性问题解决思路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648594" y="998785"/>
            <a:ext cx="6985590" cy="111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/>
              <a:t>浏览器开发者工具：</a:t>
            </a:r>
            <a:endParaRPr lang="en-US" altLang="zh-CN" dirty="0"/>
          </a:p>
          <a:p>
            <a:pPr marL="914400" lvl="1" indent="-51435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914400" lvl="1" indent="-51435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914400" lvl="1" indent="-514350">
              <a:buFont typeface="Wingdings" panose="05000000000000000000" pitchFamily="2" charset="2"/>
              <a:buChar char="ü"/>
            </a:pP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244548" y="1988298"/>
            <a:ext cx="85166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Chrome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浏览器：开发者工具、兼容性测试工具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400050" lvl="1"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Firefox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浏览器：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firebug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Web Developer</a:t>
            </a:r>
          </a:p>
          <a:p>
            <a:pPr marL="400050" lvl="1"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IE8+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浏览器：开发者工具、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IE Debug Tool Bar</a:t>
            </a:r>
          </a:p>
          <a:p>
            <a:pPr marL="400050" lvl="1"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IE Tester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：调试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浏览器不同版本（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IE6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IE7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IE8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IE9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206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2708672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3997" y="1532003"/>
            <a:ext cx="1196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880272" y="2762260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3336567" y="1627986"/>
            <a:ext cx="519388" cy="339089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023480" y="1535919"/>
            <a:ext cx="431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浏览器兼容性问题简介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023480" y="2426802"/>
            <a:ext cx="4461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浏览器兼容性问题解决思路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3336567" y="2497603"/>
            <a:ext cx="519388" cy="339089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023480" y="3327624"/>
            <a:ext cx="431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浏览器兼容性问题解决方法</a:t>
            </a: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3336567" y="3387792"/>
            <a:ext cx="519388" cy="339089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917150" y="3897435"/>
            <a:ext cx="4103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3336567" y="4319125"/>
            <a:ext cx="519388" cy="339089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8"/>
          <p:cNvSpPr txBox="1"/>
          <p:nvPr/>
        </p:nvSpPr>
        <p:spPr>
          <a:xfrm>
            <a:off x="4036733" y="4262470"/>
            <a:ext cx="353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常见浏览器兼容性问题</a:t>
            </a:r>
          </a:p>
        </p:txBody>
      </p:sp>
    </p:spTree>
    <p:extLst>
      <p:ext uri="{BB962C8B-B14F-4D97-AF65-F5344CB8AC3E}">
        <p14:creationId xmlns:p14="http://schemas.microsoft.com/office/powerpoint/2010/main" val="113673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浏览器兼容性问题解决方法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1116" y="1176025"/>
            <a:ext cx="7453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CSS Hack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6302" y="2020183"/>
            <a:ext cx="716634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头部引用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Hack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（条件注释法）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、选择器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Hack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（选择器前缀法）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类内部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Hack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（类内属性前缀法）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爆炸形 1 5"/>
          <p:cNvSpPr/>
          <p:nvPr/>
        </p:nvSpPr>
        <p:spPr>
          <a:xfrm>
            <a:off x="6103092" y="2848924"/>
            <a:ext cx="2009554" cy="1297172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常用</a:t>
            </a:r>
          </a:p>
        </p:txBody>
      </p:sp>
    </p:spTree>
    <p:extLst>
      <p:ext uri="{BB962C8B-B14F-4D97-AF65-F5344CB8AC3E}">
        <p14:creationId xmlns:p14="http://schemas.microsoft.com/office/powerpoint/2010/main" val="242668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2708672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3997" y="1532001"/>
            <a:ext cx="1196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本讲目标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880272" y="2762260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3230237" y="1177707"/>
            <a:ext cx="519388" cy="339089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917149" y="1085640"/>
            <a:ext cx="4801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了解浏览器兼容性问题产生的背景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927782" y="1941823"/>
            <a:ext cx="4790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掌握浏览器兼容性问题的解决方法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3240870" y="1991358"/>
            <a:ext cx="519388" cy="339089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917150" y="2851171"/>
            <a:ext cx="4710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掌握常见的跨浏览器兼容性问题</a:t>
            </a: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3230237" y="2943238"/>
            <a:ext cx="519388" cy="339089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917149" y="3749886"/>
            <a:ext cx="4950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掌握使用</a:t>
            </a:r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Hack</a:t>
            </a:r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技术解决浏览器兼容性问题</a:t>
            </a:r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3230237" y="3948283"/>
            <a:ext cx="519388" cy="339089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9"/>
          <p:cNvSpPr txBox="1"/>
          <p:nvPr/>
        </p:nvSpPr>
        <p:spPr>
          <a:xfrm>
            <a:off x="3931321" y="4965133"/>
            <a:ext cx="452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W3C</a:t>
            </a:r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验证工具的使用</a:t>
            </a:r>
          </a:p>
        </p:txBody>
      </p:sp>
      <p:sp>
        <p:nvSpPr>
          <p:cNvPr id="17" name="等腰三角形 16"/>
          <p:cNvSpPr/>
          <p:nvPr/>
        </p:nvSpPr>
        <p:spPr>
          <a:xfrm rot="5400000" flipH="1">
            <a:off x="3244408" y="5004035"/>
            <a:ext cx="519388" cy="339089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6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浏览器兼容性问题解决方法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6807" y="903761"/>
            <a:ext cx="7166344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头部引用</a:t>
            </a: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Hack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（条件注释法）</a:t>
            </a:r>
            <a:endParaRPr lang="en-US" altLang="zh-CN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6810" y="3562665"/>
            <a:ext cx="835718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&lt;!--[if IE]&gt;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这段文字只在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浏览器显示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&lt;![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endif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]--&gt;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&lt;!--[if IE 6]&gt;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这段文字只在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IE6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浏览器显示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&lt;![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endif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]--&gt;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&lt;!--[if </a:t>
            </a:r>
            <a:r>
              <a:rPr lang="en-US" altLang="zh-CN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gte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IE 6]&gt;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这段文字只在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IE6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以上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包括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浏览器显示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&lt;![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endif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]--&gt;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&lt;!--[if ! IE 8]&gt;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这段文字在非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IE8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浏览器显示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&lt;![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endif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]--&gt;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&lt;!--[if !IE]&gt;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这段文字只在非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浏览器显示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&lt;![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endif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]--&gt;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76" y="1705455"/>
            <a:ext cx="6911975" cy="165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1201479" y="1684189"/>
            <a:ext cx="3083442" cy="3891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05017" y="2910522"/>
            <a:ext cx="2091076" cy="3891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79534" y="2169041"/>
            <a:ext cx="198483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IE10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不适用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20735" y="5547824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例子：</a:t>
            </a:r>
            <a:r>
              <a:rPr lang="en-US" altLang="zh-CN" dirty="0"/>
              <a:t>12_1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0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浏览器兼容性问题解决方法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6807" y="903761"/>
            <a:ext cx="716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类内部</a:t>
            </a: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Hack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（类内属性前缀法）</a:t>
            </a:r>
            <a:endParaRPr lang="en-US" altLang="zh-CN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6807" y="1648041"/>
            <a:ext cx="7687342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属性前缀法是在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样式属性名前加上一些只有特定浏览器才能识别的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hack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前缀，以达到预期的页面展现效果。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06" y="2949897"/>
            <a:ext cx="8149967" cy="166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03767" y="5454502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例子：</a:t>
            </a:r>
            <a:r>
              <a:rPr lang="en-US" altLang="zh-CN" dirty="0"/>
              <a:t>12_2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83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浏览器兼容性问题解决方法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6807" y="903761"/>
            <a:ext cx="7166344" cy="66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IE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浏览器各版本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CSS hack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对照表</a:t>
            </a:r>
            <a:endParaRPr lang="en-US" altLang="zh-CN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49" y="1747182"/>
            <a:ext cx="7981250" cy="233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319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浏览器兼容性问题解决方法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56" y="598007"/>
            <a:ext cx="8151813" cy="576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419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2708672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3997" y="1532003"/>
            <a:ext cx="1196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880272" y="2762260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3336567" y="1627986"/>
            <a:ext cx="519388" cy="339089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023480" y="1535919"/>
            <a:ext cx="431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浏览器兼容性问题简介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023480" y="2426802"/>
            <a:ext cx="4461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浏览器兼容性问题解决思路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3336567" y="2497603"/>
            <a:ext cx="519388" cy="339089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023480" y="3327624"/>
            <a:ext cx="431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浏览器兼容性问题解决方法</a:t>
            </a: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3336567" y="3387792"/>
            <a:ext cx="519388" cy="339089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917150" y="3897435"/>
            <a:ext cx="4103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3336567" y="4319125"/>
            <a:ext cx="519388" cy="339089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8"/>
          <p:cNvSpPr txBox="1"/>
          <p:nvPr/>
        </p:nvSpPr>
        <p:spPr>
          <a:xfrm>
            <a:off x="4036733" y="4262470"/>
            <a:ext cx="353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常见浏览器兼容性问题</a:t>
            </a:r>
          </a:p>
        </p:txBody>
      </p:sp>
    </p:spTree>
    <p:extLst>
      <p:ext uri="{BB962C8B-B14F-4D97-AF65-F5344CB8AC3E}">
        <p14:creationId xmlns:p14="http://schemas.microsoft.com/office/powerpoint/2010/main" val="204979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常见浏览器兼容性问题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7953" y="1063253"/>
            <a:ext cx="7846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、网页居中问题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7314" y="1541712"/>
            <a:ext cx="76022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问题症状：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IE6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下常规设置无法使页面居中。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9844" y="5252539"/>
            <a:ext cx="467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解决方案：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body{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text-align:center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14" y="2295474"/>
            <a:ext cx="5065011" cy="255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689" y="2099483"/>
            <a:ext cx="5288060" cy="3030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634810" y="1109419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例子：</a:t>
            </a:r>
            <a:r>
              <a:rPr lang="en-US" altLang="zh-CN" dirty="0"/>
              <a:t>12_3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34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常见浏览器兼容性问题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7953" y="1063253"/>
            <a:ext cx="7846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、某些浏览器不支持某些属性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7314" y="1711840"/>
            <a:ext cx="76022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问题症状：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IE6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下不支持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min-width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max-height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等属性。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9844" y="4933549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解决方案：具体情况具体分析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43" y="2557352"/>
            <a:ext cx="39624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743" y="2557016"/>
            <a:ext cx="39433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85955" y="5025882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例子：</a:t>
            </a:r>
            <a:r>
              <a:rPr lang="en-US" altLang="zh-CN" dirty="0"/>
              <a:t>12_4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93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常见浏览器兼容性问题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7953" y="1063253"/>
            <a:ext cx="7846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png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透明图片支持问题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5800" y="1711840"/>
            <a:ext cx="4848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问题症状：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IE6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下不支持透明图片。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8329" y="4699623"/>
            <a:ext cx="3970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解决方案：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方法或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滤镜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033" y="2602541"/>
            <a:ext cx="162877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655" y="2748740"/>
            <a:ext cx="14097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662671" y="4791956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例子：</a:t>
            </a:r>
            <a:r>
              <a:rPr lang="en-US" altLang="zh-CN" dirty="0"/>
              <a:t>12_5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658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常见浏览器兼容性问题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7953" y="1127051"/>
            <a:ext cx="7846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、不同浏览器的标签默认的外边距和内边距不同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7314" y="1722473"/>
            <a:ext cx="7602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问题症状：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不加样式控制的情况下，各自的</a:t>
            </a:r>
            <a:r>
              <a:rPr lang="en-US" altLang="zh-CN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margin 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padding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差异较大。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9844" y="4965448"/>
            <a:ext cx="6315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解决方案：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里    *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{margin:0; padding:0;}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997" y="2470412"/>
            <a:ext cx="423862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976" y="2432312"/>
            <a:ext cx="450532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85955" y="5025882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例子：</a:t>
            </a:r>
            <a:r>
              <a:rPr lang="en-US" altLang="zh-CN" dirty="0"/>
              <a:t>12_6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76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常见浏览器兼容性问题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7953" y="946290"/>
            <a:ext cx="78468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块属性标签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后，又有横行的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margin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情况下，在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IE6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margin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比设置的大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7314" y="2062691"/>
            <a:ext cx="76022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问题症状：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常见症状是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IE6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中后面的一块被顶到下一行。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9844" y="4805953"/>
            <a:ext cx="73471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解决方案：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的标签样式控制中加入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display:inline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将其转化为行内属性；或使用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hack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75" y="2765551"/>
            <a:ext cx="7921256" cy="623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10" y="3601976"/>
            <a:ext cx="5727040" cy="1225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226197" y="5490243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例子：</a:t>
            </a:r>
            <a:r>
              <a:rPr lang="en-US" altLang="zh-CN" dirty="0"/>
              <a:t>12_7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590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2708672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3997" y="1532003"/>
            <a:ext cx="1196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880272" y="2762260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5400000" flipH="1">
            <a:off x="3336567" y="1627986"/>
            <a:ext cx="519388" cy="339089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18"/>
          <p:cNvSpPr txBox="1"/>
          <p:nvPr/>
        </p:nvSpPr>
        <p:spPr>
          <a:xfrm>
            <a:off x="4023480" y="1535919"/>
            <a:ext cx="431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浏览器兼容性问题简介</a:t>
            </a:r>
          </a:p>
        </p:txBody>
      </p:sp>
      <p:sp>
        <p:nvSpPr>
          <p:cNvPr id="33" name="文本框 19"/>
          <p:cNvSpPr txBox="1"/>
          <p:nvPr/>
        </p:nvSpPr>
        <p:spPr>
          <a:xfrm>
            <a:off x="4023480" y="2426802"/>
            <a:ext cx="4461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浏览器兼容性问题解决思路</a:t>
            </a:r>
          </a:p>
        </p:txBody>
      </p:sp>
      <p:sp>
        <p:nvSpPr>
          <p:cNvPr id="34" name="等腰三角形 33"/>
          <p:cNvSpPr/>
          <p:nvPr/>
        </p:nvSpPr>
        <p:spPr>
          <a:xfrm rot="5400000" flipH="1">
            <a:off x="3336567" y="2497603"/>
            <a:ext cx="519388" cy="339089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20"/>
          <p:cNvSpPr txBox="1"/>
          <p:nvPr/>
        </p:nvSpPr>
        <p:spPr>
          <a:xfrm>
            <a:off x="4023480" y="3327624"/>
            <a:ext cx="431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浏览器兼容性问题解决方法</a:t>
            </a:r>
          </a:p>
        </p:txBody>
      </p:sp>
      <p:sp>
        <p:nvSpPr>
          <p:cNvPr id="36" name="等腰三角形 35"/>
          <p:cNvSpPr/>
          <p:nvPr/>
        </p:nvSpPr>
        <p:spPr>
          <a:xfrm rot="5400000" flipH="1">
            <a:off x="3336567" y="3387792"/>
            <a:ext cx="519388" cy="339089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21"/>
          <p:cNvSpPr txBox="1"/>
          <p:nvPr/>
        </p:nvSpPr>
        <p:spPr>
          <a:xfrm>
            <a:off x="3917150" y="3897435"/>
            <a:ext cx="4103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 flipH="1">
            <a:off x="3336567" y="4319125"/>
            <a:ext cx="519388" cy="339089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18"/>
          <p:cNvSpPr txBox="1"/>
          <p:nvPr/>
        </p:nvSpPr>
        <p:spPr>
          <a:xfrm>
            <a:off x="4036733" y="4262470"/>
            <a:ext cx="353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常见浏览器兼容性问题</a:t>
            </a:r>
          </a:p>
        </p:txBody>
      </p:sp>
    </p:spTree>
    <p:extLst>
      <p:ext uri="{BB962C8B-B14F-4D97-AF65-F5344CB8AC3E}">
        <p14:creationId xmlns:p14="http://schemas.microsoft.com/office/powerpoint/2010/main" val="311678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常见浏览器兼容性问题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 bwMode="auto">
          <a:xfrm>
            <a:off x="435934" y="1041316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/>
              <a:t>其它问题：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http://www.css88.com/archives/579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http://www.wufangbo.com/ie6-ie7-ie8-css-bug-2/</a:t>
            </a:r>
            <a:endParaRPr lang="en-US" altLang="zh-CN" dirty="0"/>
          </a:p>
          <a:p>
            <a:pPr lvl="1"/>
            <a:r>
              <a:rPr lang="en-US" altLang="zh-CN" dirty="0">
                <a:hlinkClick r:id="rId4"/>
              </a:rPr>
              <a:t>http://blog.csdn.net/chuyuqing/article/details/37561313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26197" y="5490243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例子：</a:t>
            </a:r>
            <a:r>
              <a:rPr lang="en-US" altLang="zh-CN" dirty="0"/>
              <a:t>12_8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02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676030" y="-7490705"/>
            <a:ext cx="10496060" cy="14398984"/>
            <a:chOff x="-901373" y="-7490705"/>
            <a:chExt cx="13994746" cy="14398984"/>
          </a:xfrm>
        </p:grpSpPr>
        <p:sp>
          <p:nvSpPr>
            <p:cNvPr id="13" name="矩形 12"/>
            <p:cNvSpPr/>
            <p:nvPr/>
          </p:nvSpPr>
          <p:spPr>
            <a:xfrm>
              <a:off x="0" y="50279"/>
              <a:ext cx="12192000" cy="6858000"/>
            </a:xfrm>
            <a:prstGeom prst="rect">
              <a:avLst/>
            </a:prstGeom>
            <a:solidFill>
              <a:srgbClr val="1B90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弦形 18"/>
            <p:cNvSpPr/>
            <p:nvPr/>
          </p:nvSpPr>
          <p:spPr>
            <a:xfrm rot="13350635">
              <a:off x="-901373" y="-7490705"/>
              <a:ext cx="13994746" cy="14310154"/>
            </a:xfrm>
            <a:prstGeom prst="chord">
              <a:avLst>
                <a:gd name="adj1" fmla="val 4600706"/>
                <a:gd name="adj2" fmla="val 188793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等腰三角形 11"/>
          <p:cNvSpPr/>
          <p:nvPr/>
        </p:nvSpPr>
        <p:spPr>
          <a:xfrm rot="18000000" flipH="1">
            <a:off x="6142618" y="2834295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9813541" flipH="1">
            <a:off x="3701642" y="1487368"/>
            <a:ext cx="332643" cy="38608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8000000" flipH="1">
            <a:off x="2220084" y="6291821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9813541" flipH="1">
            <a:off x="1686268" y="1045925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8000000" flipH="1">
            <a:off x="2637173" y="5219690"/>
            <a:ext cx="443524" cy="28956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8000000" flipH="1">
            <a:off x="963546" y="2545722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717654" y="2860942"/>
            <a:ext cx="364137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  <a:endParaRPr lang="en-US" altLang="zh-CN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8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5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18926" y="3341396"/>
            <a:ext cx="902042" cy="831130"/>
            <a:chOff x="1720243" y="1975504"/>
            <a:chExt cx="1202722" cy="831130"/>
          </a:xfrm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flipH="1">
            <a:off x="6923032" y="3341396"/>
            <a:ext cx="902042" cy="831130"/>
            <a:chOff x="1720243" y="1975504"/>
            <a:chExt cx="1202722" cy="831130"/>
          </a:xfrm>
        </p:grpSpPr>
        <p:sp>
          <p:nvSpPr>
            <p:cNvPr id="28" name="等腰三角形 2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6300000" flipH="1">
            <a:off x="7957078" y="5193195"/>
            <a:ext cx="443524" cy="28956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452930" y="5433507"/>
            <a:ext cx="332643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539679" flipH="1">
            <a:off x="810077" y="5563025"/>
            <a:ext cx="332643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20540864" flipH="1">
            <a:off x="1387364" y="6281082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20540864" flipH="1">
            <a:off x="7246841" y="6281082"/>
            <a:ext cx="332643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flipH="1">
            <a:off x="8498366" y="6167738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13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从浏览器发展历史说起</a:t>
            </a:r>
          </a:p>
        </p:txBody>
      </p:sp>
      <p:graphicFrame>
        <p:nvGraphicFramePr>
          <p:cNvPr id="5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063277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708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7" y="1063768"/>
            <a:ext cx="8238675" cy="522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3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03" y="1219778"/>
            <a:ext cx="7041880" cy="4464049"/>
          </a:xfrm>
        </p:spPr>
      </p:pic>
    </p:spTree>
    <p:extLst>
      <p:ext uri="{BB962C8B-B14F-4D97-AF65-F5344CB8AC3E}">
        <p14:creationId xmlns:p14="http://schemas.microsoft.com/office/powerpoint/2010/main" val="378714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当前主流浏览器市场份额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094481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月全球市场份额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29" y="1989469"/>
            <a:ext cx="6029958" cy="374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146" y="1323109"/>
            <a:ext cx="5640099" cy="4674247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23603" y="72377"/>
            <a:ext cx="7886700" cy="625451"/>
          </a:xfrm>
        </p:spPr>
        <p:txBody>
          <a:bodyPr/>
          <a:lstStyle/>
          <a:p>
            <a:r>
              <a:rPr lang="en-US" altLang="zh-CN" sz="2800" dirty="0"/>
              <a:t>12</a:t>
            </a:r>
            <a:r>
              <a:rPr lang="zh-CN" altLang="en-US" sz="2800" dirty="0"/>
              <a:t>年主流浏览器国内市场份额</a:t>
            </a:r>
          </a:p>
        </p:txBody>
      </p:sp>
    </p:spTree>
    <p:extLst>
      <p:ext uri="{BB962C8B-B14F-4D97-AF65-F5344CB8AC3E}">
        <p14:creationId xmlns:p14="http://schemas.microsoft.com/office/powerpoint/2010/main" val="179985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</a:t>
            </a:r>
            <a:r>
              <a:rPr lang="zh-CN" altLang="en-US" dirty="0"/>
              <a:t>年国内市场份额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057275"/>
            <a:ext cx="57150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5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5094</TotalTime>
  <Words>912</Words>
  <Application>Microsoft Office PowerPoint</Application>
  <PresentationFormat>全屏显示(4:3)</PresentationFormat>
  <Paragraphs>140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从浏览器发展历史说起</vt:lpstr>
      <vt:lpstr>PowerPoint 演示文稿</vt:lpstr>
      <vt:lpstr>PowerPoint 演示文稿</vt:lpstr>
      <vt:lpstr>当前主流浏览器市场份额</vt:lpstr>
      <vt:lpstr>12年主流浏览器国内市场份额</vt:lpstr>
      <vt:lpstr>15年国内市场份额</vt:lpstr>
      <vt:lpstr>最近三个月市场份额</vt:lpstr>
      <vt:lpstr>兼容性</vt:lpstr>
      <vt:lpstr>PowerPoint 演示文稿</vt:lpstr>
      <vt:lpstr>浏览器兼容性问题解决思路</vt:lpstr>
      <vt:lpstr>浏览器兼容性问题解决思路</vt:lpstr>
      <vt:lpstr>浏览器兼容性问题解决思路</vt:lpstr>
      <vt:lpstr>浏览器兼容性问题解决思路</vt:lpstr>
      <vt:lpstr>浏览器兼容性问题解决思路</vt:lpstr>
      <vt:lpstr>PowerPoint 演示文稿</vt:lpstr>
      <vt:lpstr>浏览器兼容性问题解决方法</vt:lpstr>
      <vt:lpstr>浏览器兼容性问题解决方法</vt:lpstr>
      <vt:lpstr>浏览器兼容性问题解决方法</vt:lpstr>
      <vt:lpstr>浏览器兼容性问题解决方法</vt:lpstr>
      <vt:lpstr>浏览器兼容性问题解决方法</vt:lpstr>
      <vt:lpstr>PowerPoint 演示文稿</vt:lpstr>
      <vt:lpstr>常见浏览器兼容性问题</vt:lpstr>
      <vt:lpstr>常见浏览器兼容性问题</vt:lpstr>
      <vt:lpstr>常见浏览器兼容性问题</vt:lpstr>
      <vt:lpstr>常见浏览器兼容性问题</vt:lpstr>
      <vt:lpstr>常见浏览器兼容性问题</vt:lpstr>
      <vt:lpstr>常见浏览器兼容性问题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Air</cp:lastModifiedBy>
  <cp:revision>294</cp:revision>
  <dcterms:created xsi:type="dcterms:W3CDTF">2014-10-16T08:35:01Z</dcterms:created>
  <dcterms:modified xsi:type="dcterms:W3CDTF">2017-06-01T08:15:50Z</dcterms:modified>
</cp:coreProperties>
</file>