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93" r:id="rId3"/>
    <p:sldId id="258" r:id="rId4"/>
    <p:sldId id="501" r:id="rId5"/>
    <p:sldId id="524" r:id="rId6"/>
    <p:sldId id="526" r:id="rId7"/>
    <p:sldId id="503" r:id="rId8"/>
    <p:sldId id="527" r:id="rId9"/>
    <p:sldId id="528" r:id="rId10"/>
    <p:sldId id="525" r:id="rId11"/>
    <p:sldId id="529" r:id="rId12"/>
    <p:sldId id="508" r:id="rId13"/>
    <p:sldId id="530" r:id="rId14"/>
    <p:sldId id="531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FF"/>
    <a:srgbClr val="006600"/>
    <a:srgbClr val="0000FF"/>
    <a:srgbClr val="FFFFFF"/>
    <a:srgbClr val="FFCCFF"/>
    <a:srgbClr val="FFCCCC"/>
    <a:srgbClr val="66FF33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1713" autoAdjust="0"/>
  </p:normalViewPr>
  <p:slideViewPr>
    <p:cSldViewPr>
      <p:cViewPr varScale="1">
        <p:scale>
          <a:sx n="82" d="100"/>
          <a:sy n="82" d="100"/>
        </p:scale>
        <p:origin x="456" y="9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867ED-D91D-46BF-870D-23053243F3FA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CD21A-BDB2-4B27-8168-55193507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0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8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&lt;strong&gt;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定义重要的文本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通常是用加粗的字体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6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&lt;strong&gt;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定义重要的文本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通常是用加粗的字体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7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&lt;strong&gt;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定义重要的文本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通常是用加粗的字体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1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&lt;strong&gt;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定义重要的文本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通常是用加粗的字体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6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&lt;strong&gt;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定义重要的文本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通常是用加粗的字体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-5883" y="6313714"/>
            <a:ext cx="1219200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8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7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478" y="83521"/>
            <a:ext cx="10126375" cy="4839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0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5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 txBox="1">
            <a:spLocks/>
          </p:cNvSpPr>
          <p:nvPr userDrawn="1"/>
        </p:nvSpPr>
        <p:spPr>
          <a:xfrm>
            <a:off x="1391478" y="83521"/>
            <a:ext cx="10126375" cy="4839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4398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478" y="83521"/>
            <a:ext cx="10126375" cy="4839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5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478" y="83521"/>
            <a:ext cx="10126375" cy="4839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478" y="83521"/>
            <a:ext cx="10126375" cy="4839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478" y="83521"/>
            <a:ext cx="10126375" cy="4839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0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8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371" y="1052737"/>
            <a:ext cx="11329259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-44004"/>
            <a:ext cx="12192000" cy="738968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4689" y="169752"/>
            <a:ext cx="465355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9" name="等腰三角形 8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1219200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Wingdings" pitchFamily="2" charset="2"/>
        <a:buChar char="l"/>
        <a:defRPr sz="3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Wingdings" pitchFamily="2" charset="2"/>
        <a:buChar char="Ø"/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6347"/>
            <a:ext cx="12192000" cy="6858000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弦形 5"/>
          <p:cNvSpPr/>
          <p:nvPr/>
        </p:nvSpPr>
        <p:spPr>
          <a:xfrm rot="13350635">
            <a:off x="69397" y="-6041834"/>
            <a:ext cx="11525089" cy="11538522"/>
          </a:xfrm>
          <a:prstGeom prst="chord">
            <a:avLst>
              <a:gd name="adj1" fmla="val 4600706"/>
              <a:gd name="adj2" fmla="val 188793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151784" y="2215118"/>
            <a:ext cx="409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76" y="1494273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9505596" y="2605428"/>
            <a:ext cx="902042" cy="831130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385" y="4267318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692230" y="3243518"/>
            <a:ext cx="902042" cy="831130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73" y="5219691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078" y="5563026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911365" y="6281083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1078" y="5193196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022367" y="6167739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842" y="6281083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84" y="62918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546" y="2545723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618" y="2834296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976931" y="5433508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24"/>
          <p:cNvSpPr txBox="1">
            <a:spLocks noChangeArrowheads="1"/>
          </p:cNvSpPr>
          <p:nvPr/>
        </p:nvSpPr>
        <p:spPr bwMode="auto">
          <a:xfrm>
            <a:off x="3935760" y="3433763"/>
            <a:ext cx="4662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第十五章 </a:t>
            </a:r>
            <a:r>
              <a:rPr lang="en-US" altLang="zh-CN" sz="32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</a:p>
        </p:txBody>
      </p:sp>
    </p:spTree>
    <p:extLst>
      <p:ext uri="{BB962C8B-B14F-4D97-AF65-F5344CB8AC3E}">
        <p14:creationId xmlns:p14="http://schemas.microsoft.com/office/powerpoint/2010/main" val="49610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1415480" y="84138"/>
            <a:ext cx="8690545" cy="6159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属性选择器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055440" y="2466499"/>
            <a:ext cx="5460206" cy="3593291"/>
          </a:xfrm>
          <a:prstGeom prst="rect">
            <a:avLst/>
          </a:prstGeom>
          <a:solidFill>
            <a:srgbClr val="FF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900"/>
              </a:lnSpc>
              <a:buSzPct val="10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input[type="button"]</a:t>
            </a:r>
          </a:p>
          <a:p>
            <a:pPr eaLnBrk="1" hangingPunct="1">
              <a:lnSpc>
                <a:spcPts val="3900"/>
              </a:lnSpc>
              <a:buSzPct val="10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{</a:t>
            </a:r>
          </a:p>
          <a:p>
            <a:pPr eaLnBrk="1" hangingPunct="1">
              <a:lnSpc>
                <a:spcPts val="3900"/>
              </a:lnSpc>
              <a:buSzPct val="10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 width:120px;</a:t>
            </a:r>
          </a:p>
          <a:p>
            <a:pPr eaLnBrk="1" hangingPunct="1">
              <a:lnSpc>
                <a:spcPts val="3900"/>
              </a:lnSpc>
              <a:buSzPct val="10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 margin-left:35px;</a:t>
            </a:r>
          </a:p>
          <a:p>
            <a:pPr eaLnBrk="1" hangingPunct="1">
              <a:lnSpc>
                <a:spcPts val="3900"/>
              </a:lnSpc>
              <a:buSzPct val="10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display:block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;</a:t>
            </a:r>
          </a:p>
          <a:p>
            <a:pPr eaLnBrk="1" hangingPunct="1">
              <a:lnSpc>
                <a:spcPts val="3900"/>
              </a:lnSpc>
              <a:buSzPct val="10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 font-family: Verdana, Arial;</a:t>
            </a:r>
          </a:p>
          <a:p>
            <a:pPr eaLnBrk="1" hangingPunct="1">
              <a:lnSpc>
                <a:spcPts val="3900"/>
              </a:lnSpc>
              <a:buSzPct val="10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055440" y="1780233"/>
            <a:ext cx="9640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属性选择器经常用在为不带有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的表单设置样式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5440" y="1124744"/>
            <a:ext cx="7518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为拥有指定属性的 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元素设置样式</a:t>
            </a:r>
          </a:p>
        </p:txBody>
      </p:sp>
    </p:spTree>
    <p:extLst>
      <p:ext uri="{BB962C8B-B14F-4D97-AF65-F5344CB8AC3E}">
        <p14:creationId xmlns:p14="http://schemas.microsoft.com/office/powerpoint/2010/main" val="175788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2567609" y="83521"/>
            <a:ext cx="7594781" cy="48391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1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本讲目标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880271" y="2762261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等腰三角形 7"/>
          <p:cNvSpPr>
            <a:spLocks noChangeArrowheads="1"/>
          </p:cNvSpPr>
          <p:nvPr/>
        </p:nvSpPr>
        <p:spPr bwMode="auto">
          <a:xfrm rot="5400000" flipH="1">
            <a:off x="4002783" y="1905795"/>
            <a:ext cx="519113" cy="3397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8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" name="文本框 18"/>
          <p:cNvSpPr>
            <a:spLocks noChangeArrowheads="1"/>
          </p:cNvSpPr>
          <p:nvPr/>
        </p:nvSpPr>
        <p:spPr bwMode="auto">
          <a:xfrm>
            <a:off x="4689376" y="1812926"/>
            <a:ext cx="5295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高级选择器</a:t>
            </a:r>
          </a:p>
        </p:txBody>
      </p:sp>
      <p:sp>
        <p:nvSpPr>
          <p:cNvPr id="21" name="文本框 19"/>
          <p:cNvSpPr>
            <a:spLocks noChangeArrowheads="1"/>
          </p:cNvSpPr>
          <p:nvPr/>
        </p:nvSpPr>
        <p:spPr bwMode="auto">
          <a:xfrm>
            <a:off x="4676676" y="3167063"/>
            <a:ext cx="492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新属性</a:t>
            </a:r>
          </a:p>
        </p:txBody>
      </p:sp>
      <p:sp>
        <p:nvSpPr>
          <p:cNvPr id="22" name="等腰三角形 26"/>
          <p:cNvSpPr>
            <a:spLocks noChangeArrowheads="1"/>
          </p:cNvSpPr>
          <p:nvPr/>
        </p:nvSpPr>
        <p:spPr bwMode="auto">
          <a:xfrm rot="5400000" flipH="1">
            <a:off x="3989289" y="3348038"/>
            <a:ext cx="519113" cy="338138"/>
          </a:xfrm>
          <a:prstGeom prst="triangle">
            <a:avLst>
              <a:gd name="adj" fmla="val 50000"/>
            </a:avLst>
          </a:prstGeom>
          <a:solidFill>
            <a:srgbClr val="93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8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1703512" y="73026"/>
            <a:ext cx="8631113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CSS </a:t>
            </a:r>
            <a:r>
              <a:rPr lang="zh-CN" altLang="en-US" dirty="0"/>
              <a:t>图像透明度</a:t>
            </a:r>
          </a:p>
        </p:txBody>
      </p:sp>
      <p:sp>
        <p:nvSpPr>
          <p:cNvPr id="3" name="矩形 2"/>
          <p:cNvSpPr/>
          <p:nvPr/>
        </p:nvSpPr>
        <p:spPr>
          <a:xfrm>
            <a:off x="983432" y="1124744"/>
            <a:ext cx="2617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属性：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opacity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432" y="1889541"/>
            <a:ext cx="9693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opacity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属性能够设置的值从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。值越小，越透明。</a:t>
            </a:r>
          </a:p>
        </p:txBody>
      </p:sp>
      <p:sp>
        <p:nvSpPr>
          <p:cNvPr id="7" name="矩形 6"/>
          <p:cNvSpPr/>
          <p:nvPr/>
        </p:nvSpPr>
        <p:spPr>
          <a:xfrm>
            <a:off x="1012974" y="2865137"/>
            <a:ext cx="3714874" cy="237071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img{</a:t>
            </a:r>
          </a:p>
          <a:p>
            <a:pPr>
              <a:lnSpc>
                <a:spcPts val="36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width: 600px;</a:t>
            </a:r>
          </a:p>
          <a:p>
            <a:pPr>
              <a:lnSpc>
                <a:spcPts val="36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height: 400px;</a:t>
            </a:r>
          </a:p>
          <a:p>
            <a:pPr>
              <a:lnSpc>
                <a:spcPts val="36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opacity: 0.5;</a:t>
            </a:r>
          </a:p>
          <a:p>
            <a:pPr>
              <a:lnSpc>
                <a:spcPts val="36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507" y="2848166"/>
            <a:ext cx="3553157" cy="23668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2848167"/>
            <a:ext cx="3528392" cy="23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0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1703512" y="73026"/>
            <a:ext cx="8631113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CSS </a:t>
            </a:r>
            <a:r>
              <a:rPr lang="zh-CN" altLang="en-US" dirty="0"/>
              <a:t>单位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72230"/>
              </p:ext>
            </p:extLst>
          </p:nvPr>
        </p:nvGraphicFramePr>
        <p:xfrm>
          <a:off x="551384" y="908720"/>
          <a:ext cx="11305256" cy="5303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31999">
                  <a:extLst>
                    <a:ext uri="{9D8B030D-6E8A-4147-A177-3AD203B41FA5}">
                      <a16:colId xmlns:a16="http://schemas.microsoft.com/office/drawing/2014/main" val="3397171829"/>
                    </a:ext>
                  </a:extLst>
                </a:gridCol>
                <a:gridCol w="9873257">
                  <a:extLst>
                    <a:ext uri="{9D8B030D-6E8A-4147-A177-3AD203B41FA5}">
                      <a16:colId xmlns:a16="http://schemas.microsoft.com/office/drawing/2014/main" val="645282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67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百分比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899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779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厘米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981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71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1em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等于当前的字体尺寸。</a:t>
                      </a:r>
                    </a:p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等于当前字体尺寸的两倍。</a:t>
                      </a:r>
                    </a:p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例如，如果某元素以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显示，那么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366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 </a:t>
                      </a:r>
                      <a:r>
                        <a:rPr 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 </a:t>
                      </a: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是一个字体的 </a:t>
                      </a:r>
                      <a:r>
                        <a:rPr 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x-height。 (x-height </a:t>
                      </a: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通常是字体尺寸的一半。</a:t>
                      </a: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178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磅 </a:t>
                      </a: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 </a:t>
                      </a:r>
                      <a:r>
                        <a:rPr 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 </a:t>
                      </a: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 </a:t>
                      </a: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1/72 </a:t>
                      </a: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英寸</a:t>
                      </a: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965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</a:t>
                      </a: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点活字 </a:t>
                      </a: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 pc </a:t>
                      </a: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 </a:t>
                      </a: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</a:t>
                      </a: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165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计算机屏幕上的一个点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4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49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1703512" y="73026"/>
            <a:ext cx="8631113" cy="62547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CSS</a:t>
            </a:r>
            <a:r>
              <a:rPr lang="zh-CN" altLang="en-US" dirty="0"/>
              <a:t>听觉参考手册</a:t>
            </a:r>
          </a:p>
        </p:txBody>
      </p:sp>
      <p:sp>
        <p:nvSpPr>
          <p:cNvPr id="2" name="矩形 1"/>
          <p:cNvSpPr/>
          <p:nvPr/>
        </p:nvSpPr>
        <p:spPr>
          <a:xfrm>
            <a:off x="1127448" y="923667"/>
            <a:ext cx="10153128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听觉样式表可把语音合成与音响效果相组合，使用户可以听到信息，而无需进行阅读。听觉呈现可用于：</a:t>
            </a:r>
          </a:p>
          <a:p>
            <a:pPr>
              <a:lnSpc>
                <a:spcPts val="388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视觉能力低弱的人士 </a:t>
            </a:r>
          </a:p>
          <a:p>
            <a:pPr>
              <a:lnSpc>
                <a:spcPts val="388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帮助用户学习阅读 </a:t>
            </a:r>
          </a:p>
          <a:p>
            <a:pPr>
              <a:lnSpc>
                <a:spcPts val="388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帮助有阅读障碍的用户 </a:t>
            </a:r>
          </a:p>
          <a:p>
            <a:pPr>
              <a:lnSpc>
                <a:spcPts val="388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家庭娱乐 </a:t>
            </a:r>
          </a:p>
          <a:p>
            <a:pPr>
              <a:lnSpc>
                <a:spcPts val="388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在汽车中使用 </a:t>
            </a:r>
          </a:p>
          <a:p>
            <a:pPr>
              <a:lnSpc>
                <a:spcPts val="388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听觉呈现通常会把文档转化为纯文本，然后传给屏幕阅读器（可读出屏幕上所有字符的一种程序）。</a:t>
            </a:r>
          </a:p>
        </p:txBody>
      </p:sp>
      <p:sp>
        <p:nvSpPr>
          <p:cNvPr id="3" name="矩形 2"/>
          <p:cNvSpPr/>
          <p:nvPr/>
        </p:nvSpPr>
        <p:spPr>
          <a:xfrm>
            <a:off x="1127448" y="5646301"/>
            <a:ext cx="7956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http://www.w3school.com.cn/cssref/css_ref_aural.asp</a:t>
            </a:r>
          </a:p>
        </p:txBody>
      </p:sp>
    </p:spTree>
    <p:extLst>
      <p:ext uri="{BB962C8B-B14F-4D97-AF65-F5344CB8AC3E}">
        <p14:creationId xmlns:p14="http://schemas.microsoft.com/office/powerpoint/2010/main" val="52668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-7490705"/>
            <a:ext cx="12192000" cy="14398984"/>
            <a:chOff x="-2032000" y="-7490705"/>
            <a:chExt cx="16256000" cy="14398984"/>
          </a:xfrm>
        </p:grpSpPr>
        <p:sp>
          <p:nvSpPr>
            <p:cNvPr id="5" name="矩形 4"/>
            <p:cNvSpPr/>
            <p:nvPr/>
          </p:nvSpPr>
          <p:spPr>
            <a:xfrm>
              <a:off x="-2032000" y="50279"/>
              <a:ext cx="16256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弦形 5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等腰三角形 6"/>
          <p:cNvSpPr/>
          <p:nvPr/>
        </p:nvSpPr>
        <p:spPr>
          <a:xfrm rot="19813541" flipH="1">
            <a:off x="5225643" y="1487369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8000000" flipH="1">
            <a:off x="3744084" y="62918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813541" flipH="1">
            <a:off x="3210269" y="1045926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8000000" flipH="1">
            <a:off x="4161173" y="5219691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8000000" flipH="1">
            <a:off x="2487546" y="2545723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22"/>
          <p:cNvSpPr txBox="1"/>
          <p:nvPr/>
        </p:nvSpPr>
        <p:spPr>
          <a:xfrm>
            <a:off x="4241655" y="2860943"/>
            <a:ext cx="3641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842926" y="3341396"/>
            <a:ext cx="902042" cy="831130"/>
            <a:chOff x="1720243" y="1975504"/>
            <a:chExt cx="1202722" cy="831130"/>
          </a:xfrm>
        </p:grpSpPr>
        <p:sp>
          <p:nvSpPr>
            <p:cNvPr id="14" name="等腰三角形 1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8447032" y="3341396"/>
            <a:ext cx="902042" cy="831130"/>
            <a:chOff x="1720243" y="1975504"/>
            <a:chExt cx="1202722" cy="831130"/>
          </a:xfrm>
        </p:grpSpPr>
        <p:sp>
          <p:nvSpPr>
            <p:cNvPr id="19" name="等腰三角形 18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等腰三角形 22"/>
          <p:cNvSpPr/>
          <p:nvPr/>
        </p:nvSpPr>
        <p:spPr>
          <a:xfrm rot="21257021" flipH="1">
            <a:off x="1976931" y="5433508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539679" flipH="1">
            <a:off x="2334078" y="5563026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540864" flipH="1">
            <a:off x="2911365" y="6281083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6300000" flipH="1">
            <a:off x="9481078" y="5193196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842" y="6281083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flipH="1">
            <a:off x="10022367" y="6167739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8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3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737120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83394" y="2762261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7"/>
          <p:cNvSpPr>
            <a:spLocks noChangeArrowheads="1"/>
          </p:cNvSpPr>
          <p:nvPr/>
        </p:nvSpPr>
        <p:spPr bwMode="auto">
          <a:xfrm rot="5400000" flipH="1">
            <a:off x="3990083" y="1905795"/>
            <a:ext cx="519113" cy="3397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8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" name="文本框 18"/>
          <p:cNvSpPr>
            <a:spLocks noChangeArrowheads="1"/>
          </p:cNvSpPr>
          <p:nvPr/>
        </p:nvSpPr>
        <p:spPr bwMode="auto">
          <a:xfrm>
            <a:off x="4676676" y="1812926"/>
            <a:ext cx="52357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高级选择器</a:t>
            </a:r>
          </a:p>
        </p:txBody>
      </p:sp>
      <p:sp>
        <p:nvSpPr>
          <p:cNvPr id="20" name="文本框 20"/>
          <p:cNvSpPr>
            <a:spLocks noChangeArrowheads="1"/>
          </p:cNvSpPr>
          <p:nvPr/>
        </p:nvSpPr>
        <p:spPr bwMode="auto">
          <a:xfrm>
            <a:off x="4759226" y="3615844"/>
            <a:ext cx="492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新属性</a:t>
            </a:r>
          </a:p>
        </p:txBody>
      </p:sp>
      <p:sp>
        <p:nvSpPr>
          <p:cNvPr id="21" name="等腰三角形 28"/>
          <p:cNvSpPr>
            <a:spLocks noChangeArrowheads="1"/>
          </p:cNvSpPr>
          <p:nvPr/>
        </p:nvSpPr>
        <p:spPr bwMode="auto">
          <a:xfrm rot="5400000" flipH="1">
            <a:off x="3990082" y="3707593"/>
            <a:ext cx="519113" cy="3397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8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3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2567609" y="83521"/>
            <a:ext cx="7594781" cy="48391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1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本讲目标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880271" y="2762261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等腰三角形 7"/>
          <p:cNvSpPr>
            <a:spLocks noChangeArrowheads="1"/>
          </p:cNvSpPr>
          <p:nvPr/>
        </p:nvSpPr>
        <p:spPr bwMode="auto">
          <a:xfrm rot="5400000" flipH="1">
            <a:off x="4002783" y="1905795"/>
            <a:ext cx="519113" cy="3397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8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" name="文本框 18"/>
          <p:cNvSpPr>
            <a:spLocks noChangeArrowheads="1"/>
          </p:cNvSpPr>
          <p:nvPr/>
        </p:nvSpPr>
        <p:spPr bwMode="auto">
          <a:xfrm>
            <a:off x="4689376" y="1812926"/>
            <a:ext cx="5295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高级选择器</a:t>
            </a:r>
          </a:p>
        </p:txBody>
      </p:sp>
      <p:sp>
        <p:nvSpPr>
          <p:cNvPr id="21" name="文本框 19"/>
          <p:cNvSpPr>
            <a:spLocks noChangeArrowheads="1"/>
          </p:cNvSpPr>
          <p:nvPr/>
        </p:nvSpPr>
        <p:spPr bwMode="auto">
          <a:xfrm>
            <a:off x="4676676" y="3167063"/>
            <a:ext cx="492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新属性</a:t>
            </a:r>
          </a:p>
        </p:txBody>
      </p:sp>
      <p:sp>
        <p:nvSpPr>
          <p:cNvPr id="22" name="等腰三角形 26"/>
          <p:cNvSpPr>
            <a:spLocks noChangeArrowheads="1"/>
          </p:cNvSpPr>
          <p:nvPr/>
        </p:nvSpPr>
        <p:spPr bwMode="auto">
          <a:xfrm rot="5400000" flipH="1">
            <a:off x="3989289" y="3348038"/>
            <a:ext cx="519113" cy="338138"/>
          </a:xfrm>
          <a:prstGeom prst="triangle">
            <a:avLst>
              <a:gd name="adj" fmla="val 50000"/>
            </a:avLst>
          </a:prstGeom>
          <a:solidFill>
            <a:srgbClr val="93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8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39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1343472" y="84138"/>
            <a:ext cx="8762553" cy="6159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选择器分组（分组选择器）</a:t>
            </a:r>
          </a:p>
        </p:txBody>
      </p:sp>
      <p:sp>
        <p:nvSpPr>
          <p:cNvPr id="3" name="矩形 2"/>
          <p:cNvSpPr/>
          <p:nvPr/>
        </p:nvSpPr>
        <p:spPr>
          <a:xfrm>
            <a:off x="767408" y="1268760"/>
            <a:ext cx="3096344" cy="387029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无分组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*/ </a:t>
            </a:r>
          </a:p>
          <a:p>
            <a:pPr>
              <a:lnSpc>
                <a:spcPts val="39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 {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color:blue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;} </a:t>
            </a:r>
          </a:p>
          <a:p>
            <a:pPr>
              <a:lnSpc>
                <a:spcPts val="39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h2 {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color:blue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pPr>
              <a:lnSpc>
                <a:spcPts val="39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h3 {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color:blue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;} </a:t>
            </a:r>
          </a:p>
          <a:p>
            <a:pPr>
              <a:lnSpc>
                <a:spcPts val="39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h4 {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color:blue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;} </a:t>
            </a:r>
          </a:p>
          <a:p>
            <a:pPr>
              <a:lnSpc>
                <a:spcPts val="39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 {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color:blue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;} </a:t>
            </a:r>
          </a:p>
          <a:p>
            <a:pPr>
              <a:lnSpc>
                <a:spcPts val="39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h6 {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color:blue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;} </a:t>
            </a:r>
          </a:p>
          <a:p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871864" y="1268760"/>
            <a:ext cx="6552728" cy="105304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*/ </a:t>
            </a:r>
          </a:p>
          <a:p>
            <a:pPr>
              <a:lnSpc>
                <a:spcPts val="39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h1, h2, h3, h4, h5, h6 {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color:blue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;}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038464" y="1704614"/>
            <a:ext cx="648072" cy="404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64794" y="2966852"/>
            <a:ext cx="6559798" cy="222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分组选择器不是一种选择器类型，而是一种选择器使用方法。当多个对象定义了相同的样式时，就可以把它们分成一组，简化代码。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使用逗号把同组内不同对象分隔</a:t>
            </a:r>
          </a:p>
        </p:txBody>
      </p:sp>
    </p:spTree>
    <p:extLst>
      <p:ext uri="{BB962C8B-B14F-4D97-AF65-F5344CB8AC3E}">
        <p14:creationId xmlns:p14="http://schemas.microsoft.com/office/powerpoint/2010/main" val="10901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1271464" y="84138"/>
            <a:ext cx="8834561" cy="6159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选择器分组（分组选择器）</a:t>
            </a:r>
          </a:p>
        </p:txBody>
      </p:sp>
      <p:sp>
        <p:nvSpPr>
          <p:cNvPr id="2" name="矩形 1"/>
          <p:cNvSpPr/>
          <p:nvPr/>
        </p:nvSpPr>
        <p:spPr>
          <a:xfrm>
            <a:off x="911424" y="1124744"/>
            <a:ext cx="10285932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分组选择器坚持以下两个原则</a:t>
            </a:r>
          </a:p>
          <a:p>
            <a:pPr latinLnBrk="1">
              <a:lnSpc>
                <a:spcPts val="39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方便原则。</a:t>
            </a:r>
            <a:endParaRPr lang="en-US" altLang="zh-CN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ts val="3900"/>
              </a:lnSpc>
              <a:spcBef>
                <a:spcPts val="60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不能为了分组而分组，如把每个元素、对象中具有相同的声明都抽取出来分为一组，只能给自己带来麻烦。此时定义一个类会理更方便</a:t>
            </a:r>
          </a:p>
          <a:p>
            <a:pPr latinLnBrk="1">
              <a:lnSpc>
                <a:spcPts val="39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就近原则。</a:t>
            </a:r>
            <a:endParaRPr lang="en-US" altLang="zh-CN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ts val="3900"/>
              </a:lnSpc>
              <a:spcBef>
                <a:spcPts val="60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如果几个元素相邻，并同处在同一个模块内，可以考虑把相同声明提取出来进行分组。理由便于分组，容易维护，也更容易理解</a:t>
            </a:r>
            <a:endParaRPr lang="zh-CN" altLang="en-US" sz="26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38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1415480" y="84138"/>
            <a:ext cx="8690545" cy="6159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派生选择器</a:t>
            </a:r>
          </a:p>
        </p:txBody>
      </p:sp>
      <p:sp>
        <p:nvSpPr>
          <p:cNvPr id="6" name="矩形 5"/>
          <p:cNvSpPr/>
          <p:nvPr/>
        </p:nvSpPr>
        <p:spPr>
          <a:xfrm>
            <a:off x="1415480" y="1124744"/>
            <a:ext cx="3457998" cy="2284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00"/>
              </a:lnSpc>
              <a:spcAft>
                <a:spcPts val="6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派生选择器包含：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后代选择器</a:t>
            </a:r>
          </a:p>
          <a:p>
            <a:pPr>
              <a:lnSpc>
                <a:spcPts val="3900"/>
              </a:lnSpc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子元素选择器</a:t>
            </a:r>
          </a:p>
          <a:p>
            <a:pPr>
              <a:lnSpc>
                <a:spcPts val="3900"/>
              </a:lnSpc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相邻兄弟选择器</a:t>
            </a:r>
          </a:p>
        </p:txBody>
      </p:sp>
    </p:spTree>
    <p:extLst>
      <p:ext uri="{BB962C8B-B14F-4D97-AF65-F5344CB8AC3E}">
        <p14:creationId xmlns:p14="http://schemas.microsoft.com/office/powerpoint/2010/main" val="286243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1415480" y="84138"/>
            <a:ext cx="8690545" cy="6159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派生选择器</a:t>
            </a:r>
            <a:r>
              <a:rPr lang="en-US" altLang="zh-CN" dirty="0"/>
              <a:t>-</a:t>
            </a:r>
            <a:r>
              <a:rPr lang="zh-CN" altLang="en-US" dirty="0"/>
              <a:t>后代选择器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055440" y="1738253"/>
            <a:ext cx="4248472" cy="1592744"/>
          </a:xfrm>
          <a:prstGeom prst="rect">
            <a:avLst/>
          </a:prstGeom>
          <a:solidFill>
            <a:srgbClr val="FF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900"/>
              </a:lnSpc>
              <a:buSzPct val="10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li strong {</a:t>
            </a:r>
          </a:p>
          <a:p>
            <a:pPr eaLnBrk="1" hangingPunct="1">
              <a:lnSpc>
                <a:spcPts val="3900"/>
              </a:lnSpc>
              <a:buSzPct val="10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   font-style: italic;</a:t>
            </a:r>
          </a:p>
          <a:p>
            <a:pPr eaLnBrk="1" hangingPunct="1">
              <a:lnSpc>
                <a:spcPts val="3900"/>
              </a:lnSpc>
              <a:buSzPct val="10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055440" y="980728"/>
            <a:ext cx="5815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列表中的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设置为斜体字</a:t>
            </a:r>
          </a:p>
        </p:txBody>
      </p:sp>
      <p:sp>
        <p:nvSpPr>
          <p:cNvPr id="7" name="矩形 6"/>
          <p:cNvSpPr/>
          <p:nvPr/>
        </p:nvSpPr>
        <p:spPr>
          <a:xfrm>
            <a:off x="902707" y="5445224"/>
            <a:ext cx="880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依据元素在其位置的上下文关系来定义的选择器</a:t>
            </a:r>
          </a:p>
        </p:txBody>
      </p:sp>
      <p:sp>
        <p:nvSpPr>
          <p:cNvPr id="9" name="矩形 8"/>
          <p:cNvSpPr/>
          <p:nvPr/>
        </p:nvSpPr>
        <p:spPr>
          <a:xfrm>
            <a:off x="5760752" y="1742326"/>
            <a:ext cx="6096000" cy="3528851"/>
          </a:xfrm>
          <a:prstGeom prst="rect">
            <a:avLst/>
          </a:prstGeom>
          <a:solidFill>
            <a:srgbClr val="CCFFFF"/>
          </a:solidFill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</a:p>
          <a:p>
            <a:pPr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&lt;strong&gt;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我不是斜体字，因为我不在列表当中，所以这个规则对我不起作用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&lt;/strong&gt;</a:t>
            </a:r>
          </a:p>
          <a:p>
            <a:pPr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</a:p>
          <a:p>
            <a:pPr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&lt;li&gt;&lt;strong&gt;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我是斜体字。这是因为 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 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元素位于 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元素内。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&lt;/strong&gt;&lt;/li&gt;</a:t>
            </a:r>
          </a:p>
          <a:p>
            <a:pPr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我是正常的字体。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pPr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349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1415480" y="84138"/>
            <a:ext cx="8690545" cy="6159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派生选择器</a:t>
            </a:r>
            <a:r>
              <a:rPr lang="en-US" altLang="zh-CN" dirty="0"/>
              <a:t>-</a:t>
            </a:r>
            <a:r>
              <a:rPr lang="zh-CN" altLang="en-US" dirty="0"/>
              <a:t>子元素选择器</a:t>
            </a:r>
          </a:p>
        </p:txBody>
      </p:sp>
      <p:sp>
        <p:nvSpPr>
          <p:cNvPr id="6" name="矩形 5"/>
          <p:cNvSpPr/>
          <p:nvPr/>
        </p:nvSpPr>
        <p:spPr>
          <a:xfrm>
            <a:off x="1055440" y="980728"/>
            <a:ext cx="10009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与后代选择器相比，子元素选择器只能选择作为某元素子元素的元素。</a:t>
            </a:r>
          </a:p>
        </p:txBody>
      </p:sp>
      <p:sp>
        <p:nvSpPr>
          <p:cNvPr id="7" name="矩形 6"/>
          <p:cNvSpPr/>
          <p:nvPr/>
        </p:nvSpPr>
        <p:spPr>
          <a:xfrm>
            <a:off x="1117573" y="544522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大于号</a:t>
            </a:r>
          </a:p>
        </p:txBody>
      </p:sp>
      <p:sp>
        <p:nvSpPr>
          <p:cNvPr id="4" name="矩形 3"/>
          <p:cNvSpPr/>
          <p:nvPr/>
        </p:nvSpPr>
        <p:spPr>
          <a:xfrm>
            <a:off x="1051843" y="2132856"/>
            <a:ext cx="63466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选择只作为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元素子元素的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strong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117573" y="2887557"/>
            <a:ext cx="4248472" cy="552908"/>
          </a:xfrm>
          <a:prstGeom prst="rect">
            <a:avLst/>
          </a:prstGeom>
          <a:solidFill>
            <a:srgbClr val="FF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900"/>
              </a:lnSpc>
              <a:buSzPct val="10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h1 &gt; strong {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color:red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;}</a:t>
            </a:r>
          </a:p>
        </p:txBody>
      </p:sp>
      <p:sp>
        <p:nvSpPr>
          <p:cNvPr id="10" name="矩形 9"/>
          <p:cNvSpPr/>
          <p:nvPr/>
        </p:nvSpPr>
        <p:spPr>
          <a:xfrm>
            <a:off x="5591944" y="2708920"/>
            <a:ext cx="6480720" cy="355481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&lt;h1&gt;</a:t>
            </a:r>
          </a:p>
          <a:p>
            <a:pPr marL="360000"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is &lt;strong&gt;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very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&lt;/strong&gt; &lt;strong&gt;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very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&lt;/strong&gt; important.</a:t>
            </a:r>
          </a:p>
          <a:p>
            <a:pPr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&lt;/h1&gt;</a:t>
            </a:r>
          </a:p>
          <a:p>
            <a:pPr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&lt;h1&gt;</a:t>
            </a:r>
          </a:p>
          <a:p>
            <a:pPr marL="360000"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is &lt;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&gt;really 	&lt;strong&gt;very&lt;/strong&gt;</a:t>
            </a:r>
          </a:p>
          <a:p>
            <a:pPr marL="360000"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important.</a:t>
            </a:r>
          </a:p>
          <a:p>
            <a:pPr>
              <a:lnSpc>
                <a:spcPts val="3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127476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1415480" y="84138"/>
            <a:ext cx="8690545" cy="6159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派生选择器</a:t>
            </a:r>
            <a:r>
              <a:rPr lang="en-US" altLang="zh-CN" dirty="0"/>
              <a:t>-</a:t>
            </a:r>
            <a:r>
              <a:rPr lang="zh-CN" altLang="en-US" dirty="0"/>
              <a:t>相邻兄弟选择器</a:t>
            </a:r>
          </a:p>
        </p:txBody>
      </p:sp>
      <p:sp>
        <p:nvSpPr>
          <p:cNvPr id="6" name="矩形 5"/>
          <p:cNvSpPr/>
          <p:nvPr/>
        </p:nvSpPr>
        <p:spPr>
          <a:xfrm>
            <a:off x="1055440" y="980728"/>
            <a:ext cx="10009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相邻兄弟选择器可选择紧接在另一元素后的元素，且二者有相同父元素。</a:t>
            </a:r>
          </a:p>
        </p:txBody>
      </p:sp>
      <p:sp>
        <p:nvSpPr>
          <p:cNvPr id="7" name="矩形 6"/>
          <p:cNvSpPr/>
          <p:nvPr/>
        </p:nvSpPr>
        <p:spPr>
          <a:xfrm>
            <a:off x="1117572" y="400506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加号</a:t>
            </a:r>
          </a:p>
        </p:txBody>
      </p:sp>
      <p:sp>
        <p:nvSpPr>
          <p:cNvPr id="4" name="矩形 3"/>
          <p:cNvSpPr/>
          <p:nvPr/>
        </p:nvSpPr>
        <p:spPr>
          <a:xfrm>
            <a:off x="1051843" y="2270616"/>
            <a:ext cx="1003191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选择紧接在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元素后出现的段落，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元素拥有共同的父元素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117572" y="2887557"/>
            <a:ext cx="4906419" cy="592470"/>
          </a:xfrm>
          <a:prstGeom prst="rect">
            <a:avLst/>
          </a:prstGeom>
          <a:solidFill>
            <a:srgbClr val="FF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900"/>
              </a:lnSpc>
              <a:buSzPct val="10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h1 + p {margin-top:50px;}</a:t>
            </a:r>
          </a:p>
        </p:txBody>
      </p:sp>
    </p:spTree>
    <p:extLst>
      <p:ext uri="{BB962C8B-B14F-4D97-AF65-F5344CB8AC3E}">
        <p14:creationId xmlns:p14="http://schemas.microsoft.com/office/powerpoint/2010/main" val="392640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4640</TotalTime>
  <Words>898</Words>
  <Application>Microsoft Office PowerPoint</Application>
  <PresentationFormat>宽屏</PresentationFormat>
  <Paragraphs>127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MengYi</dc:creator>
  <cp:lastModifiedBy>Air</cp:lastModifiedBy>
  <cp:revision>375</cp:revision>
  <dcterms:created xsi:type="dcterms:W3CDTF">2015-10-15T07:13:26Z</dcterms:created>
  <dcterms:modified xsi:type="dcterms:W3CDTF">2017-06-08T09:29:44Z</dcterms:modified>
</cp:coreProperties>
</file>