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55" r:id="rId3"/>
    <p:sldId id="357" r:id="rId4"/>
    <p:sldId id="356" r:id="rId5"/>
    <p:sldId id="358" r:id="rId6"/>
    <p:sldId id="359" r:id="rId7"/>
    <p:sldId id="284" r:id="rId8"/>
    <p:sldId id="336" r:id="rId9"/>
    <p:sldId id="286" r:id="rId10"/>
    <p:sldId id="348" r:id="rId11"/>
    <p:sldId id="370" r:id="rId12"/>
    <p:sldId id="339" r:id="rId13"/>
    <p:sldId id="354" r:id="rId14"/>
    <p:sldId id="352" r:id="rId15"/>
    <p:sldId id="353" r:id="rId16"/>
    <p:sldId id="360" r:id="rId17"/>
    <p:sldId id="349" r:id="rId18"/>
    <p:sldId id="350" r:id="rId19"/>
    <p:sldId id="361" r:id="rId20"/>
    <p:sldId id="362" r:id="rId21"/>
    <p:sldId id="366" r:id="rId22"/>
    <p:sldId id="363" r:id="rId23"/>
    <p:sldId id="364" r:id="rId24"/>
    <p:sldId id="365" r:id="rId25"/>
    <p:sldId id="367" r:id="rId26"/>
    <p:sldId id="368" r:id="rId27"/>
    <p:sldId id="369" r:id="rId28"/>
    <p:sldId id="288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4D7"/>
    <a:srgbClr val="FDCD5F"/>
    <a:srgbClr val="55C1E7"/>
    <a:srgbClr val="93B784"/>
    <a:srgbClr val="1B90A2"/>
    <a:srgbClr val="A6A6A6"/>
    <a:srgbClr val="595E64"/>
    <a:srgbClr val="4FCCAC"/>
    <a:srgbClr val="A1D46F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5" autoAdjust="0"/>
    <p:restoredTop sz="91860" autoAdjust="0"/>
  </p:normalViewPr>
  <p:slideViewPr>
    <p:cSldViewPr snapToGrid="0">
      <p:cViewPr varScale="1">
        <p:scale>
          <a:sx n="83" d="100"/>
          <a:sy n="83" d="100"/>
        </p:scale>
        <p:origin x="1266" y="96"/>
      </p:cViewPr>
      <p:guideLst>
        <p:guide orient="horz" pos="1865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http://www.108js.com/example.html</a:t>
            </a:r>
          </a:p>
          <a:p>
            <a:r>
              <a:rPr lang="en-US" altLang="zh-CN"/>
              <a:t>http://www.iguoguo.net/2012/19189.html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08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521017" y="134544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01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8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9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521017" y="134544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479233" y="1085885"/>
            <a:ext cx="8331069" cy="4873963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86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6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chenlinben/article/details/7894045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edu2act.cn/course/web-qian-duan-kai-fa-yi/kcjj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1875" y="-7717029"/>
            <a:ext cx="10785026" cy="14591376"/>
            <a:chOff x="0" y="-7683097"/>
            <a:chExt cx="14380035" cy="14591376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385289" y="-7683097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966325" y="3433574"/>
            <a:ext cx="5864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HTML4.01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endParaRPr lang="zh-CN" altLang="en-US" sz="32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8000000" flipH="1">
            <a:off x="6142618" y="2834295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4119384" y="4267317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2220084" y="6291821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2696575" y="149427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2637173" y="5219690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963546" y="25457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048553" y="2225159"/>
            <a:ext cx="409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8230" y="3243518"/>
            <a:ext cx="90204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7981596" y="2605428"/>
            <a:ext cx="90204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7957078" y="5193195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452930" y="5433507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810077" y="5563025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387364" y="628108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7246841" y="6281082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8498366" y="6167738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网页中可使用的音频</a:t>
            </a:r>
            <a:r>
              <a:rPr lang="en-US" altLang="zh-CN" dirty="0"/>
              <a:t>/</a:t>
            </a:r>
            <a:r>
              <a:rPr lang="zh-CN" altLang="en-US" dirty="0"/>
              <a:t>视频格式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4" y="1878179"/>
            <a:ext cx="8690514" cy="1466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5049" y="1175117"/>
            <a:ext cx="491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主流浏览器支持的音频格式：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8600" y="3629559"/>
            <a:ext cx="491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主流浏览器支持的视频格式：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3" y="4200275"/>
            <a:ext cx="8727955" cy="14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4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音频视频的插入方式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479233" y="1085885"/>
            <a:ext cx="8331069" cy="487396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solidFill>
                  <a:srgbClr val="C00000"/>
                </a:solidFill>
              </a:rPr>
              <a:t>  &lt;object&gt;</a:t>
            </a:r>
            <a:r>
              <a:rPr lang="zh-CN" altLang="en-US" dirty="0"/>
              <a:t>定义一个嵌入的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比如图像、音频、视频、</a:t>
            </a:r>
            <a:r>
              <a:rPr lang="en-US" altLang="zh-CN" dirty="0"/>
              <a:t>Java applets</a:t>
            </a:r>
            <a:r>
              <a:rPr lang="zh-CN" altLang="en-US" dirty="0"/>
              <a:t>、</a:t>
            </a:r>
            <a:r>
              <a:rPr lang="en-US" altLang="zh-CN" dirty="0"/>
              <a:t>ActiveX</a:t>
            </a:r>
            <a:r>
              <a:rPr lang="zh-CN" altLang="en-US" dirty="0"/>
              <a:t>、</a:t>
            </a:r>
            <a:r>
              <a:rPr lang="en-US" altLang="zh-CN" dirty="0"/>
              <a:t>PDF </a:t>
            </a:r>
            <a:r>
              <a:rPr lang="zh-CN" altLang="en-US" dirty="0"/>
              <a:t>以及 </a:t>
            </a:r>
            <a:r>
              <a:rPr lang="en-US" altLang="zh-CN" dirty="0"/>
              <a:t>Flash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zh-CN" sz="3200" b="1" dirty="0">
                <a:solidFill>
                  <a:srgbClr val="C0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 &lt;embed&gt;</a:t>
            </a:r>
            <a:r>
              <a:rPr lang="zh-CN" altLang="en-US" dirty="0"/>
              <a:t> 标签定义嵌入的内容，比如插件。</a:t>
            </a:r>
            <a:endParaRPr lang="en-US" altLang="zh-CN" sz="32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0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网页中插入音频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7793" y="973595"/>
            <a:ext cx="8331069" cy="4873963"/>
          </a:xfrm>
        </p:spPr>
        <p:txBody>
          <a:bodyPr>
            <a:noAutofit/>
          </a:bodyPr>
          <a:lstStyle/>
          <a:p>
            <a:pPr indent="228600">
              <a:lnSpc>
                <a:spcPct val="130000"/>
              </a:lnSpc>
              <a:buNone/>
            </a:pPr>
            <a:r>
              <a:rPr lang="en-US" altLang="zh-CN" sz="2400" dirty="0"/>
              <a:t>HTML5</a:t>
            </a:r>
            <a:r>
              <a:rPr lang="zh-CN" altLang="en-US" sz="2400" dirty="0"/>
              <a:t>提供了</a:t>
            </a:r>
            <a:r>
              <a:rPr lang="en-US" altLang="zh-CN" sz="2400" dirty="0"/>
              <a:t>&lt;audio&gt;</a:t>
            </a:r>
            <a:r>
              <a:rPr lang="zh-CN" altLang="en-US" sz="2400" dirty="0"/>
              <a:t>标签，以实现插入音频的功能。</a:t>
            </a:r>
            <a:endParaRPr lang="en-US" altLang="zh-CN" sz="2400" dirty="0"/>
          </a:p>
          <a:p>
            <a:pPr lvl="1" indent="228600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zh-CN" dirty="0"/>
              <a:t>&lt;audio&gt;</a:t>
            </a:r>
            <a:r>
              <a:rPr lang="zh-CN" altLang="en-US" dirty="0"/>
              <a:t>标签的属性</a:t>
            </a:r>
            <a:endParaRPr lang="en-US" altLang="zh-CN" dirty="0"/>
          </a:p>
          <a:p>
            <a:pPr lvl="1" indent="228600">
              <a:lnSpc>
                <a:spcPct val="130000"/>
              </a:lnSpc>
              <a:buFont typeface="Arial" pitchFamily="34" charset="0"/>
              <a:buChar char="•"/>
            </a:pPr>
            <a:endParaRPr lang="en-US" altLang="zh-CN" dirty="0"/>
          </a:p>
          <a:p>
            <a:pPr lvl="1" indent="228600">
              <a:lnSpc>
                <a:spcPct val="130000"/>
              </a:lnSpc>
              <a:buFont typeface="Arial" pitchFamily="34" charset="0"/>
              <a:buChar char="•"/>
            </a:pPr>
            <a:endParaRPr lang="en-US" altLang="zh-CN" dirty="0"/>
          </a:p>
          <a:p>
            <a:pPr lvl="1" indent="228600">
              <a:lnSpc>
                <a:spcPct val="130000"/>
              </a:lnSpc>
              <a:buFont typeface="Arial" pitchFamily="34" charset="0"/>
              <a:buChar char="•"/>
            </a:pPr>
            <a:endParaRPr lang="en-US" altLang="zh-CN" dirty="0"/>
          </a:p>
          <a:p>
            <a:pPr lvl="1" indent="228600">
              <a:lnSpc>
                <a:spcPct val="130000"/>
              </a:lnSpc>
              <a:buFont typeface="Arial" pitchFamily="34" charset="0"/>
              <a:buChar char="•"/>
            </a:pPr>
            <a:endParaRPr lang="en-US" altLang="zh-CN" dirty="0"/>
          </a:p>
          <a:p>
            <a:pPr lvl="1" indent="228600">
              <a:lnSpc>
                <a:spcPct val="130000"/>
              </a:lnSpc>
              <a:buFont typeface="Arial" pitchFamily="34" charset="0"/>
              <a:buChar char="•"/>
            </a:pPr>
            <a:endParaRPr lang="en-US" altLang="zh-CN" dirty="0"/>
          </a:p>
          <a:p>
            <a:pPr lvl="1" indent="228600">
              <a:lnSpc>
                <a:spcPct val="130000"/>
              </a:lnSpc>
              <a:buFont typeface="Arial" pitchFamily="34" charset="0"/>
              <a:buChar char="•"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90" y="2268321"/>
            <a:ext cx="7861674" cy="337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1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网页中插入音频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1699" y="925463"/>
            <a:ext cx="8331069" cy="4873963"/>
          </a:xfrm>
        </p:spPr>
        <p:txBody>
          <a:bodyPr>
            <a:noAutofit/>
          </a:bodyPr>
          <a:lstStyle/>
          <a:p>
            <a:pPr indent="228600">
              <a:lnSpc>
                <a:spcPct val="130000"/>
              </a:lnSpc>
              <a:buNone/>
            </a:pPr>
            <a:r>
              <a:rPr lang="en-US" altLang="zh-CN" sz="2400" dirty="0"/>
              <a:t>HTML5</a:t>
            </a:r>
            <a:r>
              <a:rPr lang="zh-CN" altLang="en-US" sz="2400" dirty="0"/>
              <a:t>提供了</a:t>
            </a:r>
            <a:r>
              <a:rPr lang="en-US" altLang="zh-CN" sz="2400" dirty="0"/>
              <a:t>&lt;audio&gt;</a:t>
            </a:r>
            <a:r>
              <a:rPr lang="zh-CN" altLang="en-US" sz="2400" dirty="0"/>
              <a:t>标签，以实现插入音频的功能。</a:t>
            </a:r>
            <a:endParaRPr lang="en-US" altLang="zh-CN" sz="2400" dirty="0"/>
          </a:p>
          <a:p>
            <a:pPr lvl="1" indent="228600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zh-CN" dirty="0"/>
              <a:t>&lt;audio&gt;</a:t>
            </a:r>
            <a:r>
              <a:rPr lang="zh-CN" altLang="en-US" dirty="0"/>
              <a:t>插入音频的使用方法</a:t>
            </a:r>
            <a:endParaRPr lang="en-US" altLang="zh-CN" dirty="0"/>
          </a:p>
          <a:p>
            <a:pPr marL="1485900" lvl="2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指定位置插入</a:t>
            </a:r>
            <a:r>
              <a:rPr lang="en-US" altLang="zh-CN" dirty="0"/>
              <a:t>&lt;audio&gt;</a:t>
            </a:r>
            <a:r>
              <a:rPr lang="zh-CN" altLang="en-US" dirty="0"/>
              <a:t>标签；</a:t>
            </a:r>
            <a:endParaRPr lang="en-US" altLang="zh-CN" dirty="0"/>
          </a:p>
          <a:p>
            <a:pPr marL="1485900" lvl="2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使用</a:t>
            </a:r>
            <a:r>
              <a:rPr lang="en-US" altLang="zh-CN" dirty="0"/>
              <a:t>JavaScript</a:t>
            </a:r>
            <a:r>
              <a:rPr lang="zh-CN" altLang="en-US" dirty="0"/>
              <a:t>控制音频的行为。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03" y="3330495"/>
            <a:ext cx="7269872" cy="1097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157" y="4899210"/>
            <a:ext cx="4560157" cy="63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网页中插入视频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7793" y="877339"/>
            <a:ext cx="8331069" cy="4873963"/>
          </a:xfrm>
        </p:spPr>
        <p:txBody>
          <a:bodyPr>
            <a:noAutofit/>
          </a:bodyPr>
          <a:lstStyle/>
          <a:p>
            <a:pPr indent="228600">
              <a:lnSpc>
                <a:spcPct val="130000"/>
              </a:lnSpc>
              <a:buNone/>
            </a:pPr>
            <a:r>
              <a:rPr lang="en-US" altLang="zh-CN" sz="2400" dirty="0"/>
              <a:t>HTML5</a:t>
            </a:r>
            <a:r>
              <a:rPr lang="zh-CN" altLang="en-US" sz="2400" dirty="0"/>
              <a:t>提供了</a:t>
            </a:r>
            <a:r>
              <a:rPr lang="en-US" altLang="zh-CN" sz="2400" dirty="0"/>
              <a:t>&lt;video&gt;</a:t>
            </a:r>
            <a:r>
              <a:rPr lang="zh-CN" altLang="en-US" sz="2400" dirty="0"/>
              <a:t>标签，以实现插入视频的功能。</a:t>
            </a:r>
            <a:endParaRPr lang="en-US" altLang="zh-CN" sz="2400" dirty="0"/>
          </a:p>
          <a:p>
            <a:pPr lvl="1" indent="228600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zh-CN" dirty="0"/>
              <a:t>&lt;video&gt;</a:t>
            </a:r>
            <a:r>
              <a:rPr lang="zh-CN" altLang="en-US" dirty="0"/>
              <a:t>标签的属性</a:t>
            </a:r>
            <a:endParaRPr lang="en-US" altLang="zh-CN" dirty="0"/>
          </a:p>
          <a:p>
            <a:pPr lvl="1" indent="228600">
              <a:lnSpc>
                <a:spcPct val="130000"/>
              </a:lnSpc>
              <a:buFont typeface="Arial" pitchFamily="34" charset="0"/>
              <a:buChar char="•"/>
            </a:pPr>
            <a:endParaRPr lang="en-US" altLang="zh-CN" dirty="0"/>
          </a:p>
          <a:p>
            <a:pPr lvl="1" indent="228600">
              <a:lnSpc>
                <a:spcPct val="130000"/>
              </a:lnSpc>
              <a:buFont typeface="Arial" pitchFamily="34" charset="0"/>
              <a:buChar char="•"/>
            </a:pPr>
            <a:endParaRPr lang="en-US" altLang="zh-CN" dirty="0"/>
          </a:p>
          <a:p>
            <a:pPr lvl="1" indent="228600">
              <a:lnSpc>
                <a:spcPct val="130000"/>
              </a:lnSpc>
              <a:buFont typeface="Arial" pitchFamily="34" charset="0"/>
              <a:buChar char="•"/>
            </a:pPr>
            <a:endParaRPr lang="en-US" altLang="zh-CN" dirty="0"/>
          </a:p>
          <a:p>
            <a:pPr lvl="1" indent="228600">
              <a:lnSpc>
                <a:spcPct val="130000"/>
              </a:lnSpc>
              <a:buFont typeface="Arial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03" y="1997239"/>
            <a:ext cx="7209744" cy="43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网页中插入视频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7793" y="877339"/>
            <a:ext cx="8331069" cy="4873963"/>
          </a:xfrm>
        </p:spPr>
        <p:txBody>
          <a:bodyPr>
            <a:noAutofit/>
          </a:bodyPr>
          <a:lstStyle/>
          <a:p>
            <a:pPr indent="228600">
              <a:lnSpc>
                <a:spcPct val="130000"/>
              </a:lnSpc>
              <a:buNone/>
            </a:pPr>
            <a:r>
              <a:rPr lang="en-US" altLang="zh-CN" sz="2400" dirty="0"/>
              <a:t>HTML5</a:t>
            </a:r>
            <a:r>
              <a:rPr lang="zh-CN" altLang="en-US" sz="2400" dirty="0"/>
              <a:t>提供了</a:t>
            </a:r>
            <a:r>
              <a:rPr lang="en-US" altLang="zh-CN" sz="2400" dirty="0"/>
              <a:t>&lt;video&gt;</a:t>
            </a:r>
            <a:r>
              <a:rPr lang="zh-CN" altLang="en-US" sz="2400" dirty="0"/>
              <a:t>标签，以实现插入视频的功能。</a:t>
            </a:r>
            <a:endParaRPr lang="en-US" altLang="zh-CN" sz="2400" dirty="0"/>
          </a:p>
          <a:p>
            <a:pPr lvl="1" indent="228600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zh-CN" dirty="0"/>
              <a:t>&lt;video&gt;</a:t>
            </a:r>
            <a:r>
              <a:rPr lang="zh-CN" altLang="en-US" dirty="0"/>
              <a:t>插入视频的使用方法</a:t>
            </a:r>
            <a:endParaRPr lang="en-US" altLang="zh-CN" dirty="0"/>
          </a:p>
          <a:p>
            <a:pPr marL="1485900" lvl="2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指定位置插入</a:t>
            </a:r>
            <a:r>
              <a:rPr lang="en-US" altLang="zh-CN" dirty="0"/>
              <a:t>&lt;video&gt;</a:t>
            </a:r>
            <a:r>
              <a:rPr lang="zh-CN" altLang="en-US" dirty="0"/>
              <a:t>标签；</a:t>
            </a:r>
            <a:endParaRPr lang="en-US" altLang="zh-CN" dirty="0"/>
          </a:p>
          <a:p>
            <a:pPr marL="1485900" lvl="2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使用</a:t>
            </a:r>
            <a:r>
              <a:rPr lang="en-US" altLang="zh-CN" dirty="0"/>
              <a:t>JavaScript</a:t>
            </a:r>
            <a:r>
              <a:rPr lang="zh-CN" altLang="en-US" dirty="0"/>
              <a:t>控制视频的行为。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25" y="3139991"/>
            <a:ext cx="6467976" cy="9372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10" y="3958631"/>
            <a:ext cx="3528011" cy="26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8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304319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917149" y="5144313"/>
            <a:ext cx="333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样式修饰标签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3860497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17150" y="3768431"/>
            <a:ext cx="333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&lt;canvas&gt;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标签简介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3230237" y="5234463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 flipH="1">
            <a:off x="3230235" y="2541115"/>
            <a:ext cx="519388" cy="339089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17150" y="1214169"/>
            <a:ext cx="449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HTML</a:t>
            </a:r>
            <a:r>
              <a:rPr lang="zh-CN" altLang="en-US" dirty="0" smtClean="0"/>
              <a:t>５与</a:t>
            </a:r>
            <a:r>
              <a:rPr lang="en-US" altLang="zh-CN" dirty="0" smtClean="0"/>
              <a:t>HTML4.01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917150" y="2450965"/>
            <a:ext cx="449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网页中插入音频和视频</a:t>
            </a:r>
          </a:p>
        </p:txBody>
      </p:sp>
    </p:spTree>
    <p:extLst>
      <p:ext uri="{BB962C8B-B14F-4D97-AF65-F5344CB8AC3E}">
        <p14:creationId xmlns:p14="http://schemas.microsoft.com/office/powerpoint/2010/main" val="192009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7793" y="913437"/>
            <a:ext cx="8331069" cy="4873963"/>
          </a:xfrm>
        </p:spPr>
        <p:txBody>
          <a:bodyPr>
            <a:noAutofit/>
          </a:bodyPr>
          <a:lstStyle/>
          <a:p>
            <a:pPr indent="228600">
              <a:buNone/>
            </a:pPr>
            <a:r>
              <a:rPr lang="en-US" altLang="zh-CN" sz="2400" dirty="0"/>
              <a:t>HTML5</a:t>
            </a:r>
            <a:r>
              <a:rPr lang="zh-CN" altLang="en-US" sz="2400" dirty="0"/>
              <a:t>提供了</a:t>
            </a:r>
            <a:r>
              <a:rPr lang="en-US" altLang="zh-CN" sz="2400" dirty="0"/>
              <a:t>&lt;canvas&gt;</a:t>
            </a:r>
            <a:r>
              <a:rPr lang="zh-CN" altLang="en-US" sz="2400" dirty="0"/>
              <a:t>标签，以实现自定义绘图的功能。</a:t>
            </a:r>
            <a:endParaRPr lang="en-US" altLang="zh-CN" sz="2400" dirty="0"/>
          </a:p>
          <a:p>
            <a:pPr lvl="1" indent="228600">
              <a:buFont typeface="Arial" pitchFamily="34" charset="0"/>
              <a:buChar char="•"/>
            </a:pPr>
            <a:r>
              <a:rPr lang="en-US" altLang="zh-CN" dirty="0"/>
              <a:t>&lt;canvas&gt;</a:t>
            </a:r>
            <a:r>
              <a:rPr lang="zh-CN" altLang="en-US" dirty="0"/>
              <a:t>标签的属性</a:t>
            </a:r>
            <a:endParaRPr lang="en-US" altLang="zh-CN" dirty="0"/>
          </a:p>
          <a:p>
            <a:pPr lvl="1" indent="228600">
              <a:buFont typeface="Arial" pitchFamily="34" charset="0"/>
              <a:buChar char="•"/>
            </a:pPr>
            <a:endParaRPr lang="en-US" altLang="zh-CN" dirty="0"/>
          </a:p>
          <a:p>
            <a:pPr lvl="1" indent="228600">
              <a:buFont typeface="Arial" pitchFamily="34" charset="0"/>
              <a:buChar char="•"/>
            </a:pPr>
            <a:endParaRPr lang="en-US" altLang="zh-CN" dirty="0"/>
          </a:p>
          <a:p>
            <a:pPr lvl="1" indent="228600">
              <a:buFont typeface="Arial" pitchFamily="34" charset="0"/>
              <a:buChar char="•"/>
            </a:pPr>
            <a:endParaRPr lang="en-US" altLang="zh-CN" dirty="0"/>
          </a:p>
          <a:p>
            <a:pPr lvl="1" indent="228600">
              <a:buFont typeface="Arial" pitchFamily="34" charset="0"/>
              <a:buChar char="•"/>
            </a:pPr>
            <a:r>
              <a:rPr lang="en-US" altLang="zh-CN" dirty="0"/>
              <a:t>&lt;canvas&gt;</a:t>
            </a:r>
            <a:r>
              <a:rPr lang="zh-CN" altLang="en-US" dirty="0"/>
              <a:t>绘图的使用方法</a:t>
            </a:r>
            <a:endParaRPr lang="en-US" altLang="zh-CN" dirty="0"/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文档中，添加</a:t>
            </a:r>
            <a:r>
              <a:rPr lang="en-US" altLang="zh-CN" dirty="0"/>
              <a:t>&lt;canvas&gt;</a:t>
            </a:r>
            <a:r>
              <a:rPr lang="zh-CN" altLang="en-US" dirty="0"/>
              <a:t>标签；</a:t>
            </a:r>
            <a:endParaRPr lang="en-US" altLang="zh-CN" dirty="0"/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zh-CN" altLang="en-US" dirty="0"/>
              <a:t>使用</a:t>
            </a:r>
            <a:r>
              <a:rPr lang="en-US" altLang="zh-CN" dirty="0"/>
              <a:t>JavaScript</a:t>
            </a:r>
            <a:r>
              <a:rPr lang="zh-CN" altLang="en-US" dirty="0"/>
              <a:t>获取</a:t>
            </a:r>
            <a:r>
              <a:rPr lang="en-US" altLang="zh-CN" dirty="0"/>
              <a:t>Canvas</a:t>
            </a:r>
            <a:r>
              <a:rPr lang="zh-CN" altLang="en-US" dirty="0"/>
              <a:t>标签，并绘制图形。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60" y="2259430"/>
            <a:ext cx="7316412" cy="156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4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绘图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28" y="1275348"/>
            <a:ext cx="3587062" cy="40596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51" y="5689943"/>
            <a:ext cx="8601576" cy="3704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8490" y="1656348"/>
            <a:ext cx="45243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0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304319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917149" y="5144313"/>
            <a:ext cx="333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样式修饰标签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3860497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17150" y="3768431"/>
            <a:ext cx="333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&lt;canvas&gt;</a:t>
            </a:r>
            <a:r>
              <a:rPr lang="zh-CN" altLang="en-US" dirty="0"/>
              <a:t>标签简介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3230237" y="5234463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 flipH="1">
            <a:off x="3230235" y="2541115"/>
            <a:ext cx="519388" cy="339089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17150" y="1214169"/>
            <a:ext cx="449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HTML</a:t>
            </a:r>
            <a:r>
              <a:rPr lang="zh-CN" altLang="en-US" dirty="0" smtClean="0"/>
              <a:t>５与</a:t>
            </a:r>
            <a:r>
              <a:rPr lang="en-US" altLang="zh-CN" dirty="0" smtClean="0"/>
              <a:t>HTML4.01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917150" y="2450965"/>
            <a:ext cx="449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网页中插入音频和视频</a:t>
            </a:r>
          </a:p>
        </p:txBody>
      </p:sp>
    </p:spTree>
    <p:extLst>
      <p:ext uri="{BB962C8B-B14F-4D97-AF65-F5344CB8AC3E}">
        <p14:creationId xmlns:p14="http://schemas.microsoft.com/office/powerpoint/2010/main" val="366613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304319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917149" y="5144313"/>
            <a:ext cx="333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样式修饰标签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3860497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17150" y="3768431"/>
            <a:ext cx="333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&lt;canvas&gt;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标签简介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3230237" y="5234463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 flipH="1">
            <a:off x="3230235" y="2541115"/>
            <a:ext cx="519388" cy="339089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17150" y="1214169"/>
            <a:ext cx="449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rgbClr val="C00000"/>
                </a:solidFill>
              </a:rPr>
              <a:t>HTML</a:t>
            </a:r>
            <a:r>
              <a:rPr lang="zh-CN" altLang="en-US" dirty="0" smtClean="0">
                <a:solidFill>
                  <a:srgbClr val="C00000"/>
                </a:solidFill>
              </a:rPr>
              <a:t>５与</a:t>
            </a:r>
            <a:r>
              <a:rPr lang="en-US" altLang="zh-CN" dirty="0" smtClean="0">
                <a:solidFill>
                  <a:srgbClr val="C00000"/>
                </a:solidFill>
              </a:rPr>
              <a:t>HTML4.01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17150" y="2450965"/>
            <a:ext cx="449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网页中插入音频和视频</a:t>
            </a:r>
          </a:p>
        </p:txBody>
      </p:sp>
    </p:spTree>
    <p:extLst>
      <p:ext uri="{BB962C8B-B14F-4D97-AF65-F5344CB8AC3E}">
        <p14:creationId xmlns:p14="http://schemas.microsoft.com/office/powerpoint/2010/main" val="395503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样式修饰标签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solidFill>
                  <a:srgbClr val="C00000"/>
                </a:solidFill>
              </a:rPr>
              <a:t>  &lt;font&gt;</a:t>
            </a:r>
            <a:r>
              <a:rPr lang="zh-CN" altLang="en-US" dirty="0" smtClean="0"/>
              <a:t>规定</a:t>
            </a:r>
            <a:r>
              <a:rPr lang="zh-CN" altLang="en-US" dirty="0"/>
              <a:t>文本的字体、字体尺寸、字体颜色。</a:t>
            </a:r>
            <a:endParaRPr lang="en-US" altLang="zh-CN" sz="3200" b="1" dirty="0" smtClean="0">
              <a:solidFill>
                <a:srgbClr val="C00000"/>
              </a:solidFill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solidFill>
                  <a:srgbClr val="C00000"/>
                </a:solidFill>
              </a:rPr>
              <a:t>  &lt;strong&gt;</a:t>
            </a:r>
            <a:r>
              <a:rPr lang="zh-CN" altLang="en-US" dirty="0"/>
              <a:t>用于强调文本</a:t>
            </a:r>
            <a:endParaRPr lang="en-US" altLang="zh-CN" sz="3200" b="1" dirty="0" smtClean="0">
              <a:solidFill>
                <a:srgbClr val="C00000"/>
              </a:solidFill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solidFill>
                  <a:srgbClr val="C00000"/>
                </a:solidFill>
              </a:rPr>
              <a:t>  &lt;b&gt;</a:t>
            </a:r>
            <a:r>
              <a:rPr lang="zh-CN" altLang="en-US" dirty="0"/>
              <a:t>规定粗体文本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5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样式修饰标签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31633" y="1238285"/>
            <a:ext cx="8331069" cy="131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solidFill>
                  <a:srgbClr val="C00000"/>
                </a:solidFill>
              </a:rPr>
              <a:t>  &lt;font&gt;</a:t>
            </a:r>
            <a:r>
              <a:rPr lang="zh-CN" altLang="en-US" dirty="0" smtClean="0"/>
              <a:t>规定文本的字体、字体尺寸、字体颜色。</a:t>
            </a:r>
            <a:endParaRPr lang="en-US" altLang="zh-CN" sz="3200" b="1" dirty="0" smtClean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2656" y="2904351"/>
            <a:ext cx="1273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&lt;body&gt;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935516" y="354398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你好</a:t>
            </a:r>
          </a:p>
        </p:txBody>
      </p:sp>
      <p:sp>
        <p:nvSpPr>
          <p:cNvPr id="8" name="矩形 7"/>
          <p:cNvSpPr/>
          <p:nvPr/>
        </p:nvSpPr>
        <p:spPr>
          <a:xfrm>
            <a:off x="712656" y="4183625"/>
            <a:ext cx="1494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&lt; /body&gt;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671" y="4816872"/>
            <a:ext cx="781874" cy="5157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7150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样式修饰标签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31633" y="1238285"/>
            <a:ext cx="8331069" cy="131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solidFill>
                  <a:srgbClr val="C00000"/>
                </a:solidFill>
              </a:rPr>
              <a:t>  &lt;font&gt;</a:t>
            </a:r>
            <a:r>
              <a:rPr lang="zh-CN" altLang="en-US" dirty="0" smtClean="0"/>
              <a:t>规定文本的字体、字体尺寸、字体颜色。</a:t>
            </a:r>
            <a:endParaRPr lang="en-US" altLang="zh-CN" sz="3200" b="1" dirty="0" smtClean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1633" y="3538801"/>
            <a:ext cx="1303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&lt; font &gt;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935516" y="354398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你好</a:t>
            </a:r>
          </a:p>
        </p:txBody>
      </p:sp>
      <p:sp>
        <p:nvSpPr>
          <p:cNvPr id="8" name="矩形 7"/>
          <p:cNvSpPr/>
          <p:nvPr/>
        </p:nvSpPr>
        <p:spPr>
          <a:xfrm>
            <a:off x="2838327" y="3554362"/>
            <a:ext cx="1443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&lt; /font &gt;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671" y="4816872"/>
            <a:ext cx="781874" cy="5157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矩形 9"/>
          <p:cNvSpPr/>
          <p:nvPr/>
        </p:nvSpPr>
        <p:spPr>
          <a:xfrm>
            <a:off x="712656" y="2904351"/>
            <a:ext cx="1273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&lt;body&gt;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712656" y="4183625"/>
            <a:ext cx="1494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&lt; /body&gt;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9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样式修饰标签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31633" y="1238285"/>
            <a:ext cx="8331069" cy="131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solidFill>
                  <a:srgbClr val="C00000"/>
                </a:solidFill>
              </a:rPr>
              <a:t>  &lt;font&gt;</a:t>
            </a:r>
            <a:r>
              <a:rPr lang="zh-CN" altLang="en-US" dirty="0" smtClean="0"/>
              <a:t>规定文本的字体、字体尺寸、字体颜色。</a:t>
            </a:r>
            <a:endParaRPr lang="en-US" altLang="zh-CN" sz="3200" b="1" dirty="0" smtClean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1633" y="3538801"/>
            <a:ext cx="3088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&lt; font  color=“red”&gt;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3624834" y="354398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你好</a:t>
            </a:r>
          </a:p>
        </p:txBody>
      </p:sp>
      <p:sp>
        <p:nvSpPr>
          <p:cNvPr id="8" name="矩形 7"/>
          <p:cNvSpPr/>
          <p:nvPr/>
        </p:nvSpPr>
        <p:spPr>
          <a:xfrm>
            <a:off x="4527645" y="3554362"/>
            <a:ext cx="1443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&lt; /font &gt;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439" y="4893805"/>
            <a:ext cx="764477" cy="5824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712656" y="2904351"/>
            <a:ext cx="1273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&lt;body&gt;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712656" y="4183625"/>
            <a:ext cx="1494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&lt; /body&gt;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029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样式修饰标签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31633" y="1238285"/>
            <a:ext cx="8331069" cy="131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solidFill>
                  <a:srgbClr val="C00000"/>
                </a:solidFill>
              </a:rPr>
              <a:t>  &lt;font&gt;</a:t>
            </a:r>
            <a:r>
              <a:rPr lang="zh-CN" altLang="en-US" dirty="0" smtClean="0"/>
              <a:t>规定文本的字体、字体尺寸、字体颜色。</a:t>
            </a:r>
            <a:endParaRPr lang="en-US" altLang="zh-CN" sz="3200" b="1" dirty="0" smtClean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1633" y="3538801"/>
            <a:ext cx="4427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&lt; font  color=“red” size=“5”&gt;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957689" y="354398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你好</a:t>
            </a:r>
          </a:p>
        </p:txBody>
      </p:sp>
      <p:sp>
        <p:nvSpPr>
          <p:cNvPr id="8" name="矩形 7"/>
          <p:cNvSpPr/>
          <p:nvPr/>
        </p:nvSpPr>
        <p:spPr>
          <a:xfrm>
            <a:off x="5860500" y="3554362"/>
            <a:ext cx="1443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&lt; /font &gt;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571" y="5043602"/>
            <a:ext cx="1238540" cy="8615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712656" y="2904351"/>
            <a:ext cx="1273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&lt;body&gt;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712656" y="4183625"/>
            <a:ext cx="1494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&lt; /body&gt;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555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样式修饰标签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31633" y="1238285"/>
            <a:ext cx="8331069" cy="131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solidFill>
                  <a:srgbClr val="C00000"/>
                </a:solidFill>
              </a:rPr>
              <a:t>  &lt;font&gt;</a:t>
            </a:r>
            <a:r>
              <a:rPr lang="zh-CN" altLang="en-US" dirty="0" smtClean="0"/>
              <a:t>规定文本的字体、字体尺寸、字体颜色。</a:t>
            </a:r>
            <a:endParaRPr lang="en-US" altLang="zh-CN" sz="3200" b="1" dirty="0" smtClean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1633" y="3538801"/>
            <a:ext cx="6267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&lt; font  color=“red” size=“</a:t>
            </a:r>
            <a:r>
              <a:rPr lang="en-US" altLang="zh-CN" sz="2800" dirty="0"/>
              <a:t>5” face</a:t>
            </a:r>
            <a:r>
              <a:rPr lang="en-US" altLang="zh-CN" sz="2800" dirty="0" smtClean="0"/>
              <a:t>=“</a:t>
            </a:r>
            <a:r>
              <a:rPr lang="zh-CN" altLang="en-US" sz="2800" dirty="0" smtClean="0"/>
              <a:t>黑体</a:t>
            </a:r>
            <a:r>
              <a:rPr lang="en-US" altLang="zh-CN" sz="2800" dirty="0" smtClean="0"/>
              <a:t>”&gt;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746467" y="353574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你好</a:t>
            </a:r>
          </a:p>
        </p:txBody>
      </p:sp>
      <p:sp>
        <p:nvSpPr>
          <p:cNvPr id="8" name="矩形 7"/>
          <p:cNvSpPr/>
          <p:nvPr/>
        </p:nvSpPr>
        <p:spPr>
          <a:xfrm>
            <a:off x="7503886" y="3535749"/>
            <a:ext cx="1443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&lt; /font &gt;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571" y="5043602"/>
            <a:ext cx="1238540" cy="8615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712656" y="2904351"/>
            <a:ext cx="1273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&lt;body&gt;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712656" y="4183625"/>
            <a:ext cx="1494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&lt; /body&gt;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252" y="4956475"/>
            <a:ext cx="1147177" cy="7886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698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样式修饰标签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233" y="1085885"/>
            <a:ext cx="8331069" cy="155314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zh-CN" sz="3200" b="1" smtClean="0">
                <a:solidFill>
                  <a:srgbClr val="C00000"/>
                </a:solidFill>
              </a:rPr>
              <a:t>&lt;strong&gt;</a:t>
            </a:r>
            <a:r>
              <a:rPr lang="zh-CN" altLang="en-US" smtClean="0"/>
              <a:t>用于强调文本</a:t>
            </a:r>
            <a:endParaRPr lang="en-US" altLang="zh-CN" sz="3200" b="1" dirty="0" smtClean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6567" y="302708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&lt;body&gt;</a:t>
            </a:r>
          </a:p>
          <a:p>
            <a:endParaRPr lang="zh-CN" altLang="en-US" sz="2400" dirty="0"/>
          </a:p>
          <a:p>
            <a:r>
              <a:rPr lang="zh-CN" altLang="en-US" sz="2400" dirty="0"/>
              <a:t>你好</a:t>
            </a:r>
          </a:p>
          <a:p>
            <a:r>
              <a:rPr lang="zh-CN" altLang="en-US" sz="2400" dirty="0"/>
              <a:t>&lt;strong&gt;你好&lt;/strong&gt;</a:t>
            </a:r>
          </a:p>
          <a:p>
            <a:endParaRPr lang="zh-CN" altLang="en-US" sz="2400" dirty="0"/>
          </a:p>
          <a:p>
            <a:r>
              <a:rPr lang="zh-CN" altLang="en-US" sz="2400" dirty="0"/>
              <a:t>&lt;/body&gt;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585" y="3755283"/>
            <a:ext cx="2001705" cy="8282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7652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样式修饰标签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233" y="1085886"/>
            <a:ext cx="8331069" cy="1333224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solidFill>
                  <a:srgbClr val="C00000"/>
                </a:solidFill>
              </a:rPr>
              <a:t>&lt;b&gt;</a:t>
            </a:r>
            <a:r>
              <a:rPr lang="zh-CN" altLang="en-US" dirty="0"/>
              <a:t>规定粗体文本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6567" y="302708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&lt;body&gt;</a:t>
            </a:r>
          </a:p>
          <a:p>
            <a:endParaRPr lang="zh-CN" altLang="en-US" sz="2400" dirty="0"/>
          </a:p>
          <a:p>
            <a:r>
              <a:rPr lang="zh-CN" altLang="en-US" sz="2400" dirty="0"/>
              <a:t>你好</a:t>
            </a:r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&lt;</a:t>
            </a:r>
            <a:r>
              <a:rPr lang="en-US" altLang="zh-CN" sz="2400" dirty="0" smtClean="0">
                <a:solidFill>
                  <a:srgbClr val="C00000"/>
                </a:solidFill>
              </a:rPr>
              <a:t>b</a:t>
            </a:r>
            <a:r>
              <a:rPr lang="zh-CN" altLang="en-US" sz="2400" dirty="0" smtClean="0">
                <a:solidFill>
                  <a:srgbClr val="C00000"/>
                </a:solidFill>
              </a:rPr>
              <a:t>&gt;</a:t>
            </a:r>
            <a:r>
              <a:rPr lang="zh-CN" altLang="en-US" sz="2400" dirty="0"/>
              <a:t>你好</a:t>
            </a:r>
            <a:r>
              <a:rPr lang="zh-CN" altLang="en-US" sz="2400" dirty="0" smtClean="0">
                <a:solidFill>
                  <a:srgbClr val="C00000"/>
                </a:solidFill>
              </a:rPr>
              <a:t>&lt;/</a:t>
            </a:r>
            <a:r>
              <a:rPr lang="en-US" altLang="zh-CN" sz="2400" dirty="0" smtClean="0">
                <a:solidFill>
                  <a:srgbClr val="C00000"/>
                </a:solidFill>
              </a:rPr>
              <a:t>b</a:t>
            </a:r>
            <a:r>
              <a:rPr lang="zh-CN" altLang="en-US" sz="2400" dirty="0" smtClean="0">
                <a:solidFill>
                  <a:srgbClr val="C00000"/>
                </a:solidFill>
              </a:rPr>
              <a:t>&gt;</a:t>
            </a:r>
            <a:endParaRPr lang="zh-CN" altLang="en-US" sz="2400" dirty="0">
              <a:solidFill>
                <a:srgbClr val="C00000"/>
              </a:solidFill>
            </a:endParaRPr>
          </a:p>
          <a:p>
            <a:endParaRPr lang="zh-CN" altLang="en-US" sz="2400" dirty="0"/>
          </a:p>
          <a:p>
            <a:r>
              <a:rPr lang="zh-CN" altLang="en-US" sz="2400" dirty="0"/>
              <a:t>&lt;/body&gt;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585" y="3755283"/>
            <a:ext cx="2001705" cy="8282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0025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676030" y="-7490705"/>
            <a:ext cx="10496060" cy="14398984"/>
            <a:chOff x="-901373" y="-7490705"/>
            <a:chExt cx="13994746" cy="14398984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-901373" y="-7490705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等腰三角形 11"/>
          <p:cNvSpPr/>
          <p:nvPr/>
        </p:nvSpPr>
        <p:spPr>
          <a:xfrm rot="18000000" flipH="1">
            <a:off x="6142618" y="2834295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3701642" y="1487368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2220084" y="6291821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1686268" y="1045925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2637173" y="5219690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963546" y="25457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717654" y="2860942"/>
            <a:ext cx="36413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18926" y="3341396"/>
            <a:ext cx="90204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6923032" y="3341396"/>
            <a:ext cx="90204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7957078" y="5193195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452930" y="5433507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810077" y="5563025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387364" y="628108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7246841" y="6281082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8498366" y="6167738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与</a:t>
            </a:r>
            <a:r>
              <a:rPr lang="en-US" altLang="zh-CN" dirty="0"/>
              <a:t>HTML4.01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40332" y="1677723"/>
            <a:ext cx="2276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3478" y="3580948"/>
            <a:ext cx="5245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yper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arkup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anguage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838953" y="35809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标记语言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32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HTML4.01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2414" y="1164870"/>
            <a:ext cx="84063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超文本标记语言（第一版）</a:t>
            </a:r>
            <a:r>
              <a:rPr lang="en-US" altLang="zh-CN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——1993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月（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并非标准）：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  </a:t>
            </a:r>
            <a:r>
              <a:rPr lang="en-US" altLang="zh-CN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0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3.2  </a:t>
            </a:r>
            <a:r>
              <a:rPr lang="en-US" altLang="zh-CN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1997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推荐标准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4.0  </a:t>
            </a:r>
            <a:r>
              <a:rPr lang="en-US" altLang="zh-CN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1997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推荐标准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4.01</a:t>
            </a:r>
            <a:r>
              <a:rPr lang="en-US" altLang="zh-CN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1999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推荐标准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   </a:t>
            </a:r>
            <a:r>
              <a:rPr lang="en-US" altLang="zh-CN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7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与</a:t>
            </a:r>
            <a:r>
              <a:rPr lang="en-US" altLang="zh-CN" dirty="0"/>
              <a:t>HTML4.01</a:t>
            </a:r>
            <a:endParaRPr lang="zh-CN" altLang="en-US" dirty="0"/>
          </a:p>
        </p:txBody>
      </p:sp>
      <p:sp>
        <p:nvSpPr>
          <p:cNvPr id="4" name="文本框 3">
            <a:hlinkClick r:id="rId2"/>
          </p:cNvPr>
          <p:cNvSpPr txBox="1"/>
          <p:nvPr/>
        </p:nvSpPr>
        <p:spPr>
          <a:xfrm>
            <a:off x="1884499" y="2371240"/>
            <a:ext cx="5195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HTML4.01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90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与</a:t>
            </a:r>
            <a:r>
              <a:rPr lang="en-US" altLang="zh-CN" dirty="0"/>
              <a:t>HTML4.01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76163"/>
              </p:ext>
            </p:extLst>
          </p:nvPr>
        </p:nvGraphicFramePr>
        <p:xfrm>
          <a:off x="738407" y="2780306"/>
          <a:ext cx="7807832" cy="457200"/>
        </p:xfrm>
        <a:graphic>
          <a:graphicData uri="http://schemas.openxmlformats.org/drawingml/2006/table">
            <a:tbl>
              <a:tblPr/>
              <a:tblGrid>
                <a:gridCol w="1974580">
                  <a:extLst>
                    <a:ext uri="{9D8B030D-6E8A-4147-A177-3AD203B41FA5}">
                      <a16:colId xmlns:a16="http://schemas.microsoft.com/office/drawing/2014/main" val="1397338072"/>
                    </a:ext>
                  </a:extLst>
                </a:gridCol>
                <a:gridCol w="2657271">
                  <a:extLst>
                    <a:ext uri="{9D8B030D-6E8A-4147-A177-3AD203B41FA5}">
                      <a16:colId xmlns:a16="http://schemas.microsoft.com/office/drawing/2014/main" val="3205832952"/>
                    </a:ext>
                  </a:extLst>
                </a:gridCol>
                <a:gridCol w="1387787">
                  <a:extLst>
                    <a:ext uri="{9D8B030D-6E8A-4147-A177-3AD203B41FA5}">
                      <a16:colId xmlns:a16="http://schemas.microsoft.com/office/drawing/2014/main" val="4102583498"/>
                    </a:ext>
                  </a:extLst>
                </a:gridCol>
                <a:gridCol w="1788194">
                  <a:extLst>
                    <a:ext uri="{9D8B030D-6E8A-4147-A177-3AD203B41FA5}">
                      <a16:colId xmlns:a16="http://schemas.microsoft.com/office/drawing/2014/main" val="36745994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&lt;object&gt;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定义嵌入对象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07646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548854"/>
              </p:ext>
            </p:extLst>
          </p:nvPr>
        </p:nvGraphicFramePr>
        <p:xfrm>
          <a:off x="738407" y="3263226"/>
          <a:ext cx="7807832" cy="822960"/>
        </p:xfrm>
        <a:graphic>
          <a:graphicData uri="http://schemas.openxmlformats.org/drawingml/2006/table">
            <a:tbl>
              <a:tblPr/>
              <a:tblGrid>
                <a:gridCol w="1981641">
                  <a:extLst>
                    <a:ext uri="{9D8B030D-6E8A-4147-A177-3AD203B41FA5}">
                      <a16:colId xmlns:a16="http://schemas.microsoft.com/office/drawing/2014/main" val="678789965"/>
                    </a:ext>
                  </a:extLst>
                </a:gridCol>
                <a:gridCol w="2650210">
                  <a:extLst>
                    <a:ext uri="{9D8B030D-6E8A-4147-A177-3AD203B41FA5}">
                      <a16:colId xmlns:a16="http://schemas.microsoft.com/office/drawing/2014/main" val="2661452609"/>
                    </a:ext>
                  </a:extLst>
                </a:gridCol>
                <a:gridCol w="1387787">
                  <a:extLst>
                    <a:ext uri="{9D8B030D-6E8A-4147-A177-3AD203B41FA5}">
                      <a16:colId xmlns:a16="http://schemas.microsoft.com/office/drawing/2014/main" val="2475300788"/>
                    </a:ext>
                  </a:extLst>
                </a:gridCol>
                <a:gridCol w="1788194">
                  <a:extLst>
                    <a:ext uri="{9D8B030D-6E8A-4147-A177-3AD203B41FA5}">
                      <a16:colId xmlns:a16="http://schemas.microsoft.com/office/drawing/2014/main" val="1223996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&lt;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embed&gt;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定义外部交互内容或插件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​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86482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73424"/>
              </p:ext>
            </p:extLst>
          </p:nvPr>
        </p:nvGraphicFramePr>
        <p:xfrm>
          <a:off x="738407" y="4113963"/>
          <a:ext cx="7807832" cy="457200"/>
        </p:xfrm>
        <a:graphic>
          <a:graphicData uri="http://schemas.openxmlformats.org/drawingml/2006/table">
            <a:tbl>
              <a:tblPr/>
              <a:tblGrid>
                <a:gridCol w="1974580">
                  <a:extLst>
                    <a:ext uri="{9D8B030D-6E8A-4147-A177-3AD203B41FA5}">
                      <a16:colId xmlns:a16="http://schemas.microsoft.com/office/drawing/2014/main" val="139501794"/>
                    </a:ext>
                  </a:extLst>
                </a:gridCol>
                <a:gridCol w="2657271">
                  <a:extLst>
                    <a:ext uri="{9D8B030D-6E8A-4147-A177-3AD203B41FA5}">
                      <a16:colId xmlns:a16="http://schemas.microsoft.com/office/drawing/2014/main" val="1290606858"/>
                    </a:ext>
                  </a:extLst>
                </a:gridCol>
                <a:gridCol w="1403285">
                  <a:extLst>
                    <a:ext uri="{9D8B030D-6E8A-4147-A177-3AD203B41FA5}">
                      <a16:colId xmlns:a16="http://schemas.microsoft.com/office/drawing/2014/main" val="4251921583"/>
                    </a:ext>
                  </a:extLst>
                </a:gridCol>
                <a:gridCol w="1772696">
                  <a:extLst>
                    <a:ext uri="{9D8B030D-6E8A-4147-A177-3AD203B41FA5}">
                      <a16:colId xmlns:a16="http://schemas.microsoft.com/office/drawing/2014/main" val="2928681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&lt;audio&gt;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定义声音内容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​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2573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43755"/>
              </p:ext>
            </p:extLst>
          </p:nvPr>
        </p:nvGraphicFramePr>
        <p:xfrm>
          <a:off x="738407" y="4598943"/>
          <a:ext cx="7807832" cy="518160"/>
        </p:xfrm>
        <a:graphic>
          <a:graphicData uri="http://schemas.openxmlformats.org/drawingml/2006/table">
            <a:tbl>
              <a:tblPr/>
              <a:tblGrid>
                <a:gridCol w="1974580">
                  <a:extLst>
                    <a:ext uri="{9D8B030D-6E8A-4147-A177-3AD203B41FA5}">
                      <a16:colId xmlns:a16="http://schemas.microsoft.com/office/drawing/2014/main" val="1625766269"/>
                    </a:ext>
                  </a:extLst>
                </a:gridCol>
                <a:gridCol w="2672769">
                  <a:extLst>
                    <a:ext uri="{9D8B030D-6E8A-4147-A177-3AD203B41FA5}">
                      <a16:colId xmlns:a16="http://schemas.microsoft.com/office/drawing/2014/main" val="2540068358"/>
                    </a:ext>
                  </a:extLst>
                </a:gridCol>
                <a:gridCol w="1418784">
                  <a:extLst>
                    <a:ext uri="{9D8B030D-6E8A-4147-A177-3AD203B41FA5}">
                      <a16:colId xmlns:a16="http://schemas.microsoft.com/office/drawing/2014/main" val="3355575113"/>
                    </a:ext>
                  </a:extLst>
                </a:gridCol>
                <a:gridCol w="1741699">
                  <a:extLst>
                    <a:ext uri="{9D8B030D-6E8A-4147-A177-3AD203B41FA5}">
                      <a16:colId xmlns:a16="http://schemas.microsoft.com/office/drawing/2014/main" val="877760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&lt;video&gt;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定义视频</a:t>
                      </a:r>
                    </a:p>
                  </a:txBody>
                  <a:tcPr marL="95250" marR="952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​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effectLst/>
                        </a:rPr>
                        <a:t>5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650667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20032"/>
              </p:ext>
            </p:extLst>
          </p:nvPr>
        </p:nvGraphicFramePr>
        <p:xfrm>
          <a:off x="738407" y="1987775"/>
          <a:ext cx="7815284" cy="771440"/>
        </p:xfrm>
        <a:graphic>
          <a:graphicData uri="http://schemas.openxmlformats.org/drawingml/2006/table">
            <a:tbl>
              <a:tblPr/>
              <a:tblGrid>
                <a:gridCol w="1981643">
                  <a:extLst>
                    <a:ext uri="{9D8B030D-6E8A-4147-A177-3AD203B41FA5}">
                      <a16:colId xmlns:a16="http://schemas.microsoft.com/office/drawing/2014/main" val="276262461"/>
                    </a:ext>
                  </a:extLst>
                </a:gridCol>
                <a:gridCol w="2627649">
                  <a:extLst>
                    <a:ext uri="{9D8B030D-6E8A-4147-A177-3AD203B41FA5}">
                      <a16:colId xmlns:a16="http://schemas.microsoft.com/office/drawing/2014/main" val="1431106954"/>
                    </a:ext>
                  </a:extLst>
                </a:gridCol>
                <a:gridCol w="3205992">
                  <a:extLst>
                    <a:ext uri="{9D8B030D-6E8A-4147-A177-3AD203B41FA5}">
                      <a16:colId xmlns:a16="http://schemas.microsoft.com/office/drawing/2014/main" val="678274348"/>
                    </a:ext>
                  </a:extLst>
                </a:gridCol>
              </a:tblGrid>
              <a:tr h="7084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</a:p>
                  </a:txBody>
                  <a:tcPr marL="41584" marR="41584" marT="19960" marB="19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1584" marR="41584" marT="19960" marB="19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4: </a:t>
                      </a:r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指在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 4.01 </a:t>
                      </a:r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中定义了该元素 </a:t>
                      </a:r>
                      <a:br>
                        <a:rPr lang="zh-CN" altLang="en-US" sz="1600" b="1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5: </a:t>
                      </a:r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指在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 5 </a:t>
                      </a:r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中定义了该元素</a:t>
                      </a:r>
                    </a:p>
                  </a:txBody>
                  <a:tcPr marL="41584" marR="41584" marT="19960" marB="19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29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40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304319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917149" y="5144313"/>
            <a:ext cx="333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样式修饰标签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3860497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17150" y="3768431"/>
            <a:ext cx="333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&lt;canvas&gt;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标签简介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3230237" y="5234463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 flipH="1">
            <a:off x="3230235" y="2541115"/>
            <a:ext cx="519388" cy="339089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17150" y="1214169"/>
            <a:ext cx="449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HTML</a:t>
            </a:r>
            <a:r>
              <a:rPr lang="zh-CN" altLang="en-US" dirty="0" smtClean="0"/>
              <a:t>５与</a:t>
            </a:r>
            <a:r>
              <a:rPr lang="en-US" altLang="zh-CN" dirty="0" smtClean="0"/>
              <a:t>HTML4.01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917150" y="2450965"/>
            <a:ext cx="449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网页中插入音频和视频</a:t>
            </a:r>
          </a:p>
        </p:txBody>
      </p:sp>
    </p:spTree>
    <p:extLst>
      <p:ext uri="{BB962C8B-B14F-4D97-AF65-F5344CB8AC3E}">
        <p14:creationId xmlns:p14="http://schemas.microsoft.com/office/powerpoint/2010/main" val="31167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网页中含有视频</a:t>
            </a:r>
            <a:r>
              <a:rPr lang="en-US" altLang="zh-CN" dirty="0"/>
              <a:t>/</a:t>
            </a:r>
            <a:r>
              <a:rPr lang="zh-CN" altLang="en-US" dirty="0"/>
              <a:t>音频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26" y="844062"/>
            <a:ext cx="8477592" cy="541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9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网页中含有视频</a:t>
            </a:r>
            <a:r>
              <a:rPr lang="en-US" altLang="zh-CN" dirty="0"/>
              <a:t>/</a:t>
            </a:r>
            <a:r>
              <a:rPr lang="zh-CN" altLang="en-US" dirty="0"/>
              <a:t>音频</a:t>
            </a: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63" y="1069144"/>
            <a:ext cx="8320040" cy="512796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821637" y="1139483"/>
            <a:ext cx="323557" cy="168812"/>
          </a:xfrm>
          <a:prstGeom prst="rect">
            <a:avLst/>
          </a:prstGeom>
          <a:solidFill>
            <a:srgbClr val="D2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0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4776</TotalTime>
  <Words>768</Words>
  <Application>Microsoft Office PowerPoint</Application>
  <PresentationFormat>全屏显示(4:3)</PresentationFormat>
  <Paragraphs>154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HTML5与HTML4.01</vt:lpstr>
      <vt:lpstr>HTML5与HTML4.01</vt:lpstr>
      <vt:lpstr>HTML5与HTML4.01</vt:lpstr>
      <vt:lpstr>HTML5与HTML4.01</vt:lpstr>
      <vt:lpstr>PowerPoint 演示文稿</vt:lpstr>
      <vt:lpstr>网页中含有视频/音频</vt:lpstr>
      <vt:lpstr>网页中含有视频/音频</vt:lpstr>
      <vt:lpstr>网页中可使用的音频/视频格式</vt:lpstr>
      <vt:lpstr>音频视频的插入方式</vt:lpstr>
      <vt:lpstr>网页中插入音频</vt:lpstr>
      <vt:lpstr>网页中插入音频</vt:lpstr>
      <vt:lpstr>网页中插入视频</vt:lpstr>
      <vt:lpstr>网页中插入视频</vt:lpstr>
      <vt:lpstr>PowerPoint 演示文稿</vt:lpstr>
      <vt:lpstr>HTML5绘图</vt:lpstr>
      <vt:lpstr>HTML5绘图</vt:lpstr>
      <vt:lpstr>PowerPoint 演示文稿</vt:lpstr>
      <vt:lpstr>样式修饰标签</vt:lpstr>
      <vt:lpstr>样式修饰标签</vt:lpstr>
      <vt:lpstr>样式修饰标签</vt:lpstr>
      <vt:lpstr>样式修饰标签</vt:lpstr>
      <vt:lpstr>样式修饰标签</vt:lpstr>
      <vt:lpstr>样式修饰标签</vt:lpstr>
      <vt:lpstr>样式修饰标签</vt:lpstr>
      <vt:lpstr>样式修饰标签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Air</cp:lastModifiedBy>
  <cp:revision>428</cp:revision>
  <dcterms:created xsi:type="dcterms:W3CDTF">2014-10-16T08:35:01Z</dcterms:created>
  <dcterms:modified xsi:type="dcterms:W3CDTF">2017-03-30T09:34:17Z</dcterms:modified>
</cp:coreProperties>
</file>