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258" r:id="rId3"/>
    <p:sldId id="293" r:id="rId4"/>
    <p:sldId id="393" r:id="rId5"/>
    <p:sldId id="395" r:id="rId6"/>
    <p:sldId id="329" r:id="rId7"/>
    <p:sldId id="384" r:id="rId8"/>
    <p:sldId id="396" r:id="rId9"/>
    <p:sldId id="397" r:id="rId10"/>
    <p:sldId id="398" r:id="rId11"/>
    <p:sldId id="399" r:id="rId12"/>
    <p:sldId id="433" r:id="rId13"/>
    <p:sldId id="333" r:id="rId14"/>
    <p:sldId id="428" r:id="rId15"/>
    <p:sldId id="401" r:id="rId16"/>
    <p:sldId id="400" r:id="rId17"/>
    <p:sldId id="402" r:id="rId18"/>
    <p:sldId id="403" r:id="rId19"/>
    <p:sldId id="404" r:id="rId20"/>
    <p:sldId id="406" r:id="rId21"/>
    <p:sldId id="434" r:id="rId22"/>
    <p:sldId id="405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29" r:id="rId36"/>
    <p:sldId id="430" r:id="rId37"/>
    <p:sldId id="419" r:id="rId38"/>
    <p:sldId id="431" r:id="rId39"/>
    <p:sldId id="423" r:id="rId40"/>
    <p:sldId id="421" r:id="rId41"/>
    <p:sldId id="432" r:id="rId42"/>
    <p:sldId id="424" r:id="rId43"/>
    <p:sldId id="425" r:id="rId44"/>
    <p:sldId id="426" r:id="rId45"/>
    <p:sldId id="427" r:id="rId46"/>
    <p:sldId id="289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66FF33"/>
    <a:srgbClr val="FF3300"/>
    <a:srgbClr val="CC0099"/>
    <a:srgbClr val="FF0066"/>
    <a:srgbClr val="CC00FF"/>
    <a:srgbClr val="009900"/>
    <a:srgbClr val="00FF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1897" autoAdjust="0"/>
  </p:normalViewPr>
  <p:slideViewPr>
    <p:cSldViewPr>
      <p:cViewPr varScale="1">
        <p:scale>
          <a:sx n="84" d="100"/>
          <a:sy n="84" d="100"/>
        </p:scale>
        <p:origin x="1146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867ED-D91D-46BF-870D-23053243F3FA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D21A-BDB2-4B27-8168-55193507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0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8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8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讲清楚</a:t>
            </a:r>
            <a:r>
              <a:rPr lang="en-US" altLang="zh-CN" dirty="0" err="1" smtClean="0"/>
              <a:t>HTMl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的各自职责</a:t>
            </a:r>
            <a:endParaRPr lang="en-US" altLang="zh-CN" dirty="0" smtClean="0"/>
          </a:p>
          <a:p>
            <a:r>
              <a:rPr lang="zh-CN" altLang="en-US" dirty="0" smtClean="0"/>
              <a:t>及为什么分离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9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换一个例子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9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增加一个 多个类同时修饰一个元素的例子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2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8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-4412" y="6313714"/>
            <a:ext cx="9144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7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0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5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7C0710-1941-4207-AFC4-70422DBD405E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9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7C0710-1941-4207-AFC4-70422DBD405E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7C0710-1941-4207-AFC4-70422DBD405E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7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7C0710-1941-4207-AFC4-70422DBD405E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4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7C0710-1941-4207-AFC4-70422DBD405E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7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7C0710-1941-4207-AFC4-70422DBD405E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 txBox="1">
            <a:spLocks/>
          </p:cNvSpPr>
          <p:nvPr userDrawn="1"/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8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0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052736"/>
            <a:ext cx="8496944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-44004"/>
            <a:ext cx="9144000" cy="73896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521017" y="169751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9" name="等腰三角形 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l"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Wingdings" pitchFamily="2" charset="2"/>
        <a:buChar char="Ø"/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840"/>
        </a:lnSpc>
        <a:spcBef>
          <a:spcPct val="2000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875" y="16347"/>
            <a:ext cx="9144000" cy="6858000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3350635">
            <a:off x="-381910" y="-5624573"/>
            <a:ext cx="10290087" cy="11538522"/>
          </a:xfrm>
          <a:prstGeom prst="chord">
            <a:avLst>
              <a:gd name="adj1" fmla="val 4600706"/>
              <a:gd name="adj2" fmla="val 18879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2771800" y="2215118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24"/>
          <p:cNvSpPr txBox="1"/>
          <p:nvPr/>
        </p:nvSpPr>
        <p:spPr>
          <a:xfrm>
            <a:off x="2966326" y="3433574"/>
            <a:ext cx="466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4961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" y="900113"/>
            <a:ext cx="49244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83" y="1017643"/>
            <a:ext cx="6645339" cy="4999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为什么使用</a:t>
            </a:r>
            <a:r>
              <a:rPr lang="en-US" altLang="zh-CN" smtClean="0"/>
              <a:t>CSS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080453"/>
            <a:ext cx="89344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03208" y="1223162"/>
            <a:ext cx="4146720" cy="924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3083442" y="1223162"/>
            <a:ext cx="1488558" cy="87187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8777" y="2296279"/>
            <a:ext cx="4936190" cy="2065120"/>
            <a:chOff x="168777" y="2275014"/>
            <a:chExt cx="4936190" cy="182262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下箭头 9"/>
            <p:cNvSpPr/>
            <p:nvPr/>
          </p:nvSpPr>
          <p:spPr>
            <a:xfrm>
              <a:off x="3657600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加号 10"/>
          <p:cNvSpPr/>
          <p:nvPr/>
        </p:nvSpPr>
        <p:spPr>
          <a:xfrm>
            <a:off x="5204632" y="3125971"/>
            <a:ext cx="393405" cy="3827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02048" y="4603898"/>
            <a:ext cx="4752202" cy="1465772"/>
            <a:chOff x="646780" y="4358491"/>
            <a:chExt cx="4752202" cy="1625882"/>
          </a:xfrm>
        </p:grpSpPr>
        <p:grpSp>
          <p:nvGrpSpPr>
            <p:cNvPr id="13" name="组合 12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右箭头 15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156176" y="4361399"/>
            <a:ext cx="1545616" cy="1525217"/>
            <a:chOff x="6517756" y="4118900"/>
            <a:chExt cx="1545616" cy="1525217"/>
          </a:xfrm>
        </p:grpSpPr>
        <p:sp>
          <p:nvSpPr>
            <p:cNvPr id="18" name="下箭头 17"/>
            <p:cNvSpPr/>
            <p:nvPr/>
          </p:nvSpPr>
          <p:spPr>
            <a:xfrm>
              <a:off x="7081284" y="4118900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7756" y="4443788"/>
              <a:ext cx="15456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b="1" dirty="0" smtClean="0"/>
                <a:t>CSS</a:t>
              </a:r>
              <a:endParaRPr lang="zh-CN" altLang="en-US" sz="7200" b="1" dirty="0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62" y="2757970"/>
            <a:ext cx="2969603" cy="146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7524328" y="1196969"/>
            <a:ext cx="648072" cy="924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79013" y="5869615"/>
            <a:ext cx="172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demo7_3.html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05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07266" y="1275919"/>
            <a:ext cx="2594337" cy="1727663"/>
            <a:chOff x="2307266" y="1275919"/>
            <a:chExt cx="2594337" cy="17276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566" y="1275919"/>
              <a:ext cx="2169037" cy="172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右箭头 2"/>
            <p:cNvSpPr/>
            <p:nvPr/>
          </p:nvSpPr>
          <p:spPr>
            <a:xfrm>
              <a:off x="2307266" y="1881978"/>
              <a:ext cx="457200" cy="340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775" y="3134854"/>
            <a:ext cx="8934450" cy="1877067"/>
            <a:chOff x="104775" y="3156121"/>
            <a:chExt cx="8934450" cy="1611394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5" y="3557840"/>
              <a:ext cx="8934450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3838353" y="3156121"/>
              <a:ext cx="297712" cy="4058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924471" y="3700934"/>
            <a:ext cx="4146720" cy="1096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933503" y="1307818"/>
            <a:ext cx="3885301" cy="1711843"/>
            <a:chOff x="4965402" y="935663"/>
            <a:chExt cx="3885301" cy="1711843"/>
          </a:xfrm>
        </p:grpSpPr>
        <p:sp>
          <p:nvSpPr>
            <p:cNvPr id="12" name="右箭头 11"/>
            <p:cNvSpPr/>
            <p:nvPr/>
          </p:nvSpPr>
          <p:spPr>
            <a:xfrm>
              <a:off x="4965402" y="1540242"/>
              <a:ext cx="498523" cy="331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082" y="935663"/>
              <a:ext cx="3230621" cy="171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7726148" y="162793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8" y="5011922"/>
            <a:ext cx="7770734" cy="50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902989" y="468022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8" y="1414550"/>
            <a:ext cx="2014242" cy="14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2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4" name="等腰三角形 1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-22035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32672" y="29146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9" name="等腰三角形 1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5400000" flipH="1">
            <a:off x="3302523" y="14189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8"/>
          <p:cNvSpPr txBox="1"/>
          <p:nvPr/>
        </p:nvSpPr>
        <p:spPr>
          <a:xfrm>
            <a:off x="4036733" y="132875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9"/>
          <p:cNvSpPr txBox="1"/>
          <p:nvPr/>
        </p:nvSpPr>
        <p:spPr>
          <a:xfrm>
            <a:off x="4023480" y="2531635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5" name="等腰三角形 24"/>
          <p:cNvSpPr/>
          <p:nvPr/>
        </p:nvSpPr>
        <p:spPr>
          <a:xfrm rot="5400000" flipH="1">
            <a:off x="3336567" y="2597031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0"/>
          <p:cNvSpPr txBox="1"/>
          <p:nvPr/>
        </p:nvSpPr>
        <p:spPr>
          <a:xfrm>
            <a:off x="4023480" y="3713200"/>
            <a:ext cx="431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336566" y="3807181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 flipH="1">
            <a:off x="3350366" y="4875839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8"/>
          <p:cNvSpPr txBox="1"/>
          <p:nvPr/>
        </p:nvSpPr>
        <p:spPr>
          <a:xfrm>
            <a:off x="4045700" y="4785689"/>
            <a:ext cx="353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基础小结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0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00012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00012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0012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100012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95536" y="5238750"/>
            <a:ext cx="864096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3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3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代码是由一条条语句</a:t>
            </a:r>
            <a:r>
              <a:rPr lang="zh-CN" altLang="en-US" sz="23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构成，</a:t>
            </a:r>
            <a:r>
              <a:rPr lang="zh-CN" altLang="en-US" sz="23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而每一条语句的结构，都基本相同</a:t>
            </a:r>
          </a:p>
          <a:p>
            <a:pPr eaLnBrk="1" hangingPunct="1"/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0063" y="568429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器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838325" y="569199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624670" y="570129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141159" y="5691989"/>
            <a:ext cx="54024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0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2055989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78049" y="2074708"/>
            <a:ext cx="54203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2938" y="1945103"/>
            <a:ext cx="2094671" cy="1965699"/>
            <a:chOff x="642938" y="1945103"/>
            <a:chExt cx="2094671" cy="1965699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6659" y="3387582"/>
              <a:ext cx="1830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、选择器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7241" y="1095149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语法：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6893" y="1942407"/>
            <a:ext cx="6797054" cy="3686655"/>
            <a:chOff x="886893" y="1942407"/>
            <a:chExt cx="6797054" cy="3686655"/>
          </a:xfrm>
        </p:grpSpPr>
        <p:sp>
          <p:nvSpPr>
            <p:cNvPr id="12" name="矩形 11"/>
            <p:cNvSpPr/>
            <p:nvPr/>
          </p:nvSpPr>
          <p:spPr>
            <a:xfrm>
              <a:off x="2241804" y="1942407"/>
              <a:ext cx="2049850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6797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属性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属性取值（属性之间用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; </a:t>
              </a: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分隔）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6893" y="4212958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、大括号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00761" y="1955734"/>
            <a:ext cx="293349" cy="68373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38325" y="2032176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0181" y="2071229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84700" y="1945102"/>
            <a:ext cx="293349" cy="68373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34" y="2803323"/>
            <a:ext cx="3412976" cy="226911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sp>
        <p:nvSpPr>
          <p:cNvPr id="5" name="矩形 4"/>
          <p:cNvSpPr/>
          <p:nvPr/>
        </p:nvSpPr>
        <p:spPr>
          <a:xfrm>
            <a:off x="524019" y="10148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97956" y="1076361"/>
            <a:ext cx="72505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规定该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选择器定义的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样式将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对哪些元素生效</a:t>
            </a: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6364" y="1988840"/>
            <a:ext cx="645953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、标签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选择器是</a:t>
            </a:r>
            <a:r>
              <a:rPr lang="en-US" altLang="zh-CN" sz="26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26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4" y="3851523"/>
            <a:ext cx="765019" cy="125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83" y="3845124"/>
            <a:ext cx="4041869" cy="124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p标签选择器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6" y="3060424"/>
            <a:ext cx="5828992" cy="65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>
            <a:grpSpLocks/>
          </p:cNvGrpSpPr>
          <p:nvPr/>
        </p:nvGrpSpPr>
        <p:grpSpPr bwMode="auto">
          <a:xfrm>
            <a:off x="868557" y="3245786"/>
            <a:ext cx="405031" cy="1725620"/>
            <a:chOff x="1236056" y="2709477"/>
            <a:chExt cx="404677" cy="1582113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59632" y="2709477"/>
              <a:ext cx="285501" cy="28747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236056" y="3264840"/>
              <a:ext cx="404677" cy="102675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236057" y="2853214"/>
              <a:ext cx="23576" cy="925001"/>
            </a:xfrm>
            <a:prstGeom prst="bentConnector3">
              <a:avLst>
                <a:gd name="adj1" fmla="val 1068767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118" y="5368078"/>
            <a:ext cx="52100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影响整个页面中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该种标签</a:t>
            </a:r>
            <a:r>
              <a:rPr lang="zh-CN" altLang="en-US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样式。</a:t>
            </a:r>
            <a:endParaRPr lang="en-US" altLang="zh-CN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63" y="3863534"/>
            <a:ext cx="1512564" cy="127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p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27" y="3851523"/>
            <a:ext cx="1009650" cy="1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02" y="4027584"/>
            <a:ext cx="6572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6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13599E-6 L -0.41615 -0.0013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5837E-6 L -0.50382 0.006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91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7138"/>
            <a:ext cx="8197711" cy="504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1334310" y="2636636"/>
            <a:ext cx="797502" cy="2701366"/>
            <a:chOff x="1130531" y="2273103"/>
            <a:chExt cx="657373" cy="2549174"/>
          </a:xfrm>
        </p:grpSpPr>
        <p:grpSp>
          <p:nvGrpSpPr>
            <p:cNvPr id="9" name="组合 17"/>
            <p:cNvGrpSpPr>
              <a:grpSpLocks/>
            </p:cNvGrpSpPr>
            <p:nvPr/>
          </p:nvGrpSpPr>
          <p:grpSpPr bwMode="auto">
            <a:xfrm>
              <a:off x="1141518" y="2273103"/>
              <a:ext cx="646386" cy="1290982"/>
              <a:chOff x="1303956" y="2322254"/>
              <a:chExt cx="387459" cy="1165182"/>
            </a:xfrm>
          </p:grpSpPr>
          <p:sp>
            <p:nvSpPr>
              <p:cNvPr id="12" name="矩形 10"/>
              <p:cNvSpPr>
                <a:spLocks noChangeArrowheads="1"/>
              </p:cNvSpPr>
              <p:nvPr/>
            </p:nvSpPr>
            <p:spPr bwMode="auto">
              <a:xfrm>
                <a:off x="1334147" y="2322254"/>
                <a:ext cx="357268" cy="216024"/>
              </a:xfrm>
              <a:prstGeom prst="rect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1303956" y="3292464"/>
                <a:ext cx="302107" cy="194972"/>
              </a:xfrm>
              <a:prstGeom prst="rect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矩形 11"/>
            <p:cNvSpPr>
              <a:spLocks noChangeArrowheads="1"/>
            </p:cNvSpPr>
            <p:nvPr/>
          </p:nvSpPr>
          <p:spPr bwMode="auto">
            <a:xfrm>
              <a:off x="1130531" y="4606254"/>
              <a:ext cx="514983" cy="21602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82114" y="5729879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demo7_4.html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/>
          <p:nvPr/>
        </p:nvCxnSpPr>
        <p:spPr bwMode="auto">
          <a:xfrm rot="10800000" flipV="1">
            <a:off x="1334311" y="2820502"/>
            <a:ext cx="74434" cy="2368382"/>
          </a:xfrm>
          <a:prstGeom prst="bentConnector3">
            <a:avLst>
              <a:gd name="adj1" fmla="val 407118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85557" y="3890233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1347637" y="4004693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347637" y="4581128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94971" y="4119152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85556" y="4695587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83" y="900345"/>
            <a:ext cx="4387920" cy="310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0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3" y="1939246"/>
            <a:ext cx="2383834" cy="36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676752" y="1700808"/>
            <a:ext cx="578075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选择器在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什么情况下使用？</a:t>
            </a:r>
            <a:endParaRPr lang="en-US" altLang="zh-CN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939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923603" y="1297259"/>
            <a:ext cx="6568990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、类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6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”开头定义的选择</a:t>
            </a:r>
            <a:r>
              <a:rPr lang="zh-CN" altLang="en-US" sz="2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sz="2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p-cla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71" y="3301911"/>
            <a:ext cx="5453945" cy="9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-类选择器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07" y="2420889"/>
            <a:ext cx="5285079" cy="50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50899" y="4714661"/>
            <a:ext cx="664637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所有以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en-US" sz="2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引用该类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的标签样式。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205145" y="2420889"/>
            <a:ext cx="702559" cy="52859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1133708" y="3300180"/>
            <a:ext cx="2502188" cy="90527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" name="肘形连接符 11"/>
          <p:cNvCxnSpPr>
            <a:stCxn id="10" idx="1"/>
            <a:endCxn id="11" idx="1"/>
          </p:cNvCxnSpPr>
          <p:nvPr/>
        </p:nvCxnSpPr>
        <p:spPr bwMode="auto">
          <a:xfrm rot="10800000" flipV="1">
            <a:off x="1133709" y="2685187"/>
            <a:ext cx="71437" cy="1067632"/>
          </a:xfrm>
          <a:prstGeom prst="bentConnector3">
            <a:avLst>
              <a:gd name="adj1" fmla="val 420002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23603" y="5377751"/>
            <a:ext cx="61863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类名的第一个字符不能使用数字！</a:t>
            </a:r>
            <a:endParaRPr lang="zh-CN" altLang="en-US" sz="2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6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043608" y="83520"/>
            <a:ext cx="7594781" cy="48391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讲目标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8"/>
          <p:cNvSpPr txBox="1"/>
          <p:nvPr/>
        </p:nvSpPr>
        <p:spPr>
          <a:xfrm>
            <a:off x="3917149" y="1085640"/>
            <a:ext cx="395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的作用及优势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3917150" y="2473473"/>
            <a:ext cx="452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理解内容和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样式分离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861306"/>
            <a:ext cx="471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22" name="等腰三角形 21"/>
          <p:cNvSpPr/>
          <p:nvPr/>
        </p:nvSpPr>
        <p:spPr>
          <a:xfrm rot="5400000" flipH="1">
            <a:off x="3230237" y="3953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1"/>
          <p:cNvSpPr txBox="1"/>
          <p:nvPr/>
        </p:nvSpPr>
        <p:spPr>
          <a:xfrm>
            <a:off x="3917150" y="5249139"/>
            <a:ext cx="376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基本应用实例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7" y="1206172"/>
            <a:ext cx="7537450" cy="471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1010947" y="2200193"/>
            <a:ext cx="1976333" cy="2695438"/>
            <a:chOff x="1577171" y="3171512"/>
            <a:chExt cx="1974957" cy="2695707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683426" y="3171512"/>
              <a:ext cx="1199801" cy="20646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609054" y="4619507"/>
              <a:ext cx="1943074" cy="21602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609054" y="5651195"/>
              <a:ext cx="1921827" cy="21602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9" name="肘形连接符 8"/>
            <p:cNvCxnSpPr/>
            <p:nvPr/>
          </p:nvCxnSpPr>
          <p:spPr bwMode="auto">
            <a:xfrm rot="10800000" flipV="1">
              <a:off x="1577176" y="3256585"/>
              <a:ext cx="63756" cy="1524104"/>
            </a:xfrm>
            <a:prstGeom prst="bentConnector3">
              <a:avLst>
                <a:gd name="adj1" fmla="val 458302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 bwMode="auto">
            <a:xfrm rot="10800000" flipV="1">
              <a:off x="1577171" y="3267218"/>
              <a:ext cx="85003" cy="2534525"/>
            </a:xfrm>
            <a:prstGeom prst="bentConnector3">
              <a:avLst>
                <a:gd name="adj1" fmla="val 368742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sp>
        <p:nvSpPr>
          <p:cNvPr id="12" name="矩形 11"/>
          <p:cNvSpPr/>
          <p:nvPr/>
        </p:nvSpPr>
        <p:spPr>
          <a:xfrm>
            <a:off x="5682114" y="5729879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demo7_5.html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1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8" y="1568305"/>
            <a:ext cx="7886699" cy="474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sp>
        <p:nvSpPr>
          <p:cNvPr id="12" name="矩形 11"/>
          <p:cNvSpPr/>
          <p:nvPr/>
        </p:nvSpPr>
        <p:spPr>
          <a:xfrm>
            <a:off x="5833469" y="5892679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demo7_6.html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18386" y="4474623"/>
            <a:ext cx="2893574" cy="21600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756596"/>
            <a:ext cx="8136904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元素可以加入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。把各个类名放在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属性中，各个类名之间用一个空格分隔。类名的顺序并不重要。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5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p-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48" y="3457188"/>
            <a:ext cx="4870812" cy="53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963548" y="1233100"/>
            <a:ext cx="663354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”开头定义的选择</a:t>
            </a:r>
            <a:r>
              <a:rPr lang="zh-CN" altLang="en-US" sz="2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sz="26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p-id-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98" y="2457062"/>
            <a:ext cx="5629452" cy="61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1141348" y="2457063"/>
            <a:ext cx="2134508" cy="1538883"/>
            <a:chOff x="1259631" y="2709477"/>
            <a:chExt cx="1784377" cy="1375426"/>
          </a:xfrm>
        </p:grpSpPr>
        <p:sp>
          <p:nvSpPr>
            <p:cNvPr id="9" name="矩形 10"/>
            <p:cNvSpPr>
              <a:spLocks noChangeArrowheads="1"/>
            </p:cNvSpPr>
            <p:nvPr/>
          </p:nvSpPr>
          <p:spPr bwMode="auto">
            <a:xfrm>
              <a:off x="1259632" y="2709477"/>
              <a:ext cx="642376" cy="39297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矩形 11"/>
            <p:cNvSpPr>
              <a:spLocks noChangeArrowheads="1"/>
            </p:cNvSpPr>
            <p:nvPr/>
          </p:nvSpPr>
          <p:spPr bwMode="auto">
            <a:xfrm>
              <a:off x="1259633" y="3560931"/>
              <a:ext cx="1784375" cy="523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11" name="肘形连接符 10"/>
            <p:cNvCxnSpPr>
              <a:stCxn id="9" idx="1"/>
              <a:endCxn id="10" idx="1"/>
            </p:cNvCxnSpPr>
            <p:nvPr/>
          </p:nvCxnSpPr>
          <p:spPr bwMode="auto">
            <a:xfrm rot="10800000" flipH="1" flipV="1">
              <a:off x="1259631" y="2905966"/>
              <a:ext cx="0" cy="916951"/>
            </a:xfrm>
            <a:prstGeom prst="bentConnector3">
              <a:avLst>
                <a:gd name="adj1" fmla="val -22860000000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43236" y="4371618"/>
            <a:ext cx="62167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影响</a:t>
            </a:r>
            <a:r>
              <a:rPr lang="zh-CN" altLang="en-US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属性引用该选择</a:t>
            </a:r>
            <a:r>
              <a:rPr lang="zh-CN" altLang="en-US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符的标签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样式。</a:t>
            </a:r>
            <a:endParaRPr lang="en-US" altLang="zh-CN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89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选择器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5" y="1061620"/>
            <a:ext cx="7414216" cy="48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045068" y="2199725"/>
            <a:ext cx="1657350" cy="1821491"/>
            <a:chOff x="1619673" y="2975686"/>
            <a:chExt cx="1656184" cy="182146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119071" y="2975686"/>
              <a:ext cx="761909" cy="28803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619673" y="4581128"/>
              <a:ext cx="1656184" cy="21602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9" name="肘形连接符 8"/>
            <p:cNvCxnSpPr>
              <a:stCxn id="7" idx="1"/>
              <a:endCxn id="8" idx="1"/>
            </p:cNvCxnSpPr>
            <p:nvPr/>
          </p:nvCxnSpPr>
          <p:spPr bwMode="auto">
            <a:xfrm rot="10800000" flipV="1">
              <a:off x="1619673" y="3119702"/>
              <a:ext cx="499398" cy="1569438"/>
            </a:xfrm>
            <a:prstGeom prst="bentConnector3">
              <a:avLst>
                <a:gd name="adj1" fmla="val 145743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682114" y="5729879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demo7_7.html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2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器总结</a:t>
            </a:r>
            <a:endParaRPr lang="zh-CN" altLang="en-US" dirty="0"/>
          </a:p>
        </p:txBody>
      </p:sp>
      <p:sp>
        <p:nvSpPr>
          <p:cNvPr id="5" name="Rectangle 24"/>
          <p:cNvSpPr/>
          <p:nvPr/>
        </p:nvSpPr>
        <p:spPr bwMode="auto">
          <a:xfrm>
            <a:off x="558322" y="2371725"/>
            <a:ext cx="8157780" cy="696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547688" y="3308350"/>
            <a:ext cx="8201025" cy="696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539750" y="4221163"/>
            <a:ext cx="8201025" cy="720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4640262" y="2163051"/>
            <a:ext cx="1793723" cy="3240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91436" tIns="45718" rIns="91436" bIns="45718" anchor="ctr"/>
          <a:lstStyle/>
          <a:p>
            <a:pPr indent="-342900" algn="ctr" defTabSz="912813">
              <a:lnSpc>
                <a:spcPct val="90000"/>
              </a:lnSpc>
              <a:buClr>
                <a:srgbClr val="FFFF99"/>
              </a:buClr>
              <a:buSzPct val="80000"/>
              <a:tabLst>
                <a:tab pos="423863" algn="l"/>
              </a:tabLst>
              <a:defRPr/>
            </a:pPr>
            <a:endParaRPr lang="en-US" altLang="zh-CN" sz="1600">
              <a:solidFill>
                <a:srgbClr val="AC2E0C"/>
              </a:solidFill>
              <a:latin typeface="Segoe Semibold"/>
              <a:ea typeface="宋体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6747133" y="2091043"/>
            <a:ext cx="1857315" cy="33843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91436" tIns="45718" rIns="91436" bIns="45718" anchor="ctr"/>
          <a:lstStyle/>
          <a:p>
            <a:pPr indent="-342900" algn="ctr" defTabSz="912813">
              <a:lnSpc>
                <a:spcPct val="90000"/>
              </a:lnSpc>
              <a:buClr>
                <a:srgbClr val="FFFF99"/>
              </a:buClr>
              <a:buSzPct val="80000"/>
              <a:tabLst>
                <a:tab pos="423863" algn="l"/>
              </a:tabLst>
              <a:defRPr/>
            </a:pPr>
            <a:endParaRPr lang="en-US" altLang="zh-CN" sz="1600">
              <a:solidFill>
                <a:srgbClr val="AC2E0C"/>
              </a:solidFill>
              <a:latin typeface="Segoe Semibold"/>
              <a:ea typeface="宋体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2430582" y="2069232"/>
            <a:ext cx="1868705" cy="33843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91436" tIns="45718" rIns="91436" bIns="45718" anchor="ctr"/>
          <a:lstStyle/>
          <a:p>
            <a:pPr indent="-342900" algn="ctr" defTabSz="912813">
              <a:lnSpc>
                <a:spcPct val="90000"/>
              </a:lnSpc>
              <a:buClr>
                <a:srgbClr val="FFFF99"/>
              </a:buClr>
              <a:buSzPct val="80000"/>
              <a:tabLst>
                <a:tab pos="423863" algn="l"/>
              </a:tabLst>
              <a:defRPr/>
            </a:pPr>
            <a:endParaRPr lang="en-US" altLang="zh-CN" sz="1600">
              <a:solidFill>
                <a:srgbClr val="AC2E0C"/>
              </a:solidFill>
              <a:latin typeface="Segoe Semibold"/>
              <a:ea typeface="宋体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684213" y="249237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684213" y="339883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684213" y="4335463"/>
            <a:ext cx="1386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2659042" y="2492375"/>
            <a:ext cx="147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2793980" y="3429000"/>
            <a:ext cx="1196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2765405" y="4335463"/>
            <a:ext cx="1306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4697859" y="3429000"/>
            <a:ext cx="1718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=“”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4856609" y="4335463"/>
            <a:ext cx="13067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id=“”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4856609" y="249237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直接作用</a:t>
            </a: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7132520" y="34290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多对多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7140457" y="249237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一对多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7140457" y="433546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一对一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2452136" y="1682019"/>
            <a:ext cx="1847151" cy="4623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定义方法</a:t>
            </a:r>
            <a:endParaRPr lang="en-US" altLang="zh-CN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6667978" y="1653733"/>
            <a:ext cx="2368518" cy="461665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与元素对应关系</a:t>
            </a:r>
            <a:endParaRPr lang="en-US" altLang="zh-CN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4632284" y="1666290"/>
            <a:ext cx="1814390" cy="46193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引用方法</a:t>
            </a:r>
            <a:endParaRPr lang="en-US" altLang="zh-CN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1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CSS</a:t>
            </a:r>
            <a:r>
              <a:rPr lang="zh-CN" altLang="en-US" dirty="0"/>
              <a:t>选择</a:t>
            </a:r>
            <a:r>
              <a:rPr lang="zh-CN" altLang="en-US" dirty="0" smtClean="0"/>
              <a:t>器总结</a:t>
            </a:r>
            <a:endParaRPr lang="zh-CN" altLang="en-US" dirty="0"/>
          </a:p>
        </p:txBody>
      </p:sp>
      <p:sp>
        <p:nvSpPr>
          <p:cNvPr id="5" name="TextBox 81"/>
          <p:cNvSpPr txBox="1">
            <a:spLocks noChangeArrowheads="1"/>
          </p:cNvSpPr>
          <p:nvPr/>
        </p:nvSpPr>
        <p:spPr bwMode="auto">
          <a:xfrm>
            <a:off x="717874" y="1047611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选择器：</a:t>
            </a:r>
            <a:endParaRPr lang="zh-CN" altLang="en-US" sz="2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2"/>
          <p:cNvSpPr txBox="1">
            <a:spLocks noChangeArrowheads="1"/>
          </p:cNvSpPr>
          <p:nvPr/>
        </p:nvSpPr>
        <p:spPr bwMode="auto">
          <a:xfrm>
            <a:off x="684212" y="2616877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类选择器：</a:t>
            </a:r>
            <a:endParaRPr lang="zh-CN" altLang="en-US" sz="2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3"/>
          <p:cNvSpPr txBox="1">
            <a:spLocks noChangeArrowheads="1"/>
          </p:cNvSpPr>
          <p:nvPr/>
        </p:nvSpPr>
        <p:spPr bwMode="auto">
          <a:xfrm>
            <a:off x="717874" y="4239504"/>
            <a:ext cx="19463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选择器：</a:t>
            </a:r>
            <a:endParaRPr lang="zh-CN" altLang="en-US" sz="2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874" y="1690369"/>
            <a:ext cx="7958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使用标签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，对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所有该标签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产生作用，用于控制所有该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874" y="3267783"/>
            <a:ext cx="8224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”定义，在元素中使用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引用，用于控制所有引用该类的元素的样式。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874" y="4762724"/>
            <a:ext cx="8202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”定义，在元素中使用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引用，用于控制设置了该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的元素的样式。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966" y="5654000"/>
            <a:ext cx="5486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单一页面中，一个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选择器只能使用一次！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语法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51920" y="1290521"/>
            <a:ext cx="446449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从内容中抽离出来的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样式，应如何与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内容进行整合使之生效呢？</a:t>
            </a:r>
          </a:p>
        </p:txBody>
      </p:sp>
      <p:pic>
        <p:nvPicPr>
          <p:cNvPr id="6" name="图片 4" descr="QQ截图201212060935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90521"/>
            <a:ext cx="2991247" cy="397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2292" y="1447443"/>
            <a:ext cx="733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样式与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的内容整合有三种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方式：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292" y="2062724"/>
            <a:ext cx="334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、行内样式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、页内样式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、外部样式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0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样式应用于</a:t>
            </a:r>
            <a:r>
              <a:rPr lang="en-US" altLang="zh-CN" dirty="0"/>
              <a:t>HTML-</a:t>
            </a:r>
            <a:r>
              <a:rPr lang="zh-CN" altLang="en-US" dirty="0"/>
              <a:t>行内样式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9" y="1934822"/>
            <a:ext cx="7419975" cy="212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624490" y="1028624"/>
            <a:ext cx="8177239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行内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在元素标签内通过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19369" y="2105659"/>
            <a:ext cx="1000125" cy="357188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9369" y="5013176"/>
            <a:ext cx="741997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用途：指定网页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个别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效果。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符合样式与内容分离原则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，不推荐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80995" y="2784354"/>
            <a:ext cx="6901123" cy="42862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19369" y="3582897"/>
            <a:ext cx="1085189" cy="357187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9" y="4281159"/>
            <a:ext cx="7419975" cy="38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6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040"/>
            <a:ext cx="8153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95300" y="3136603"/>
            <a:ext cx="3077240" cy="1130625"/>
            <a:chOff x="495300" y="3136603"/>
            <a:chExt cx="3077240" cy="1130625"/>
          </a:xfrm>
        </p:grpSpPr>
        <p:sp>
          <p:nvSpPr>
            <p:cNvPr id="6" name="矩形 5"/>
            <p:cNvSpPr/>
            <p:nvPr/>
          </p:nvSpPr>
          <p:spPr>
            <a:xfrm>
              <a:off x="495300" y="3136603"/>
              <a:ext cx="3077240" cy="2658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2003" y="4001414"/>
              <a:ext cx="2659031" cy="2658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样式应用于</a:t>
            </a:r>
            <a:r>
              <a:rPr lang="en-US" altLang="zh-CN" dirty="0"/>
              <a:t>HTML-</a:t>
            </a:r>
            <a:r>
              <a:rPr lang="zh-CN" altLang="en-US" dirty="0"/>
              <a:t>行内样式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5682114" y="5729879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demo7_8.html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3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等腰三角形 17"/>
          <p:cNvSpPr/>
          <p:nvPr/>
        </p:nvSpPr>
        <p:spPr>
          <a:xfrm rot="5400000" flipH="1">
            <a:off x="3302523" y="14189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36733" y="132875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23480" y="2531635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1" name="等腰三角形 20"/>
          <p:cNvSpPr/>
          <p:nvPr/>
        </p:nvSpPr>
        <p:spPr>
          <a:xfrm rot="5400000" flipH="1">
            <a:off x="3336567" y="2597031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0"/>
          <p:cNvSpPr txBox="1"/>
          <p:nvPr/>
        </p:nvSpPr>
        <p:spPr>
          <a:xfrm>
            <a:off x="4023480" y="3713200"/>
            <a:ext cx="431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</a:p>
        </p:txBody>
      </p:sp>
      <p:sp>
        <p:nvSpPr>
          <p:cNvPr id="23" name="等腰三角形 22"/>
          <p:cNvSpPr/>
          <p:nvPr/>
        </p:nvSpPr>
        <p:spPr>
          <a:xfrm rot="5400000" flipH="1">
            <a:off x="3336566" y="3807181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 flipH="1">
            <a:off x="3350366" y="4875839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18"/>
          <p:cNvSpPr txBox="1"/>
          <p:nvPr/>
        </p:nvSpPr>
        <p:spPr>
          <a:xfrm>
            <a:off x="4045700" y="4785689"/>
            <a:ext cx="353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基础小结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3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样式应用于</a:t>
            </a:r>
            <a:r>
              <a:rPr lang="en-US" altLang="zh-CN" dirty="0" smtClean="0"/>
              <a:t>HTML-</a:t>
            </a:r>
            <a:r>
              <a:rPr lang="zh-CN" altLang="en-US" dirty="0"/>
              <a:t>页内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43" y="1837104"/>
            <a:ext cx="6076950" cy="258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642938" y="1028624"/>
            <a:ext cx="7968848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、页内样式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部分的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内添加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54945" y="4849454"/>
            <a:ext cx="765684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用途：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对页面中某些标签或元素设置样式风格。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样式，维护较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困难。</a:t>
            </a:r>
            <a:endParaRPr lang="zh-CN" altLang="en-US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99342" y="2589364"/>
            <a:ext cx="5699051" cy="106857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374914" y="2261083"/>
            <a:ext cx="3587176" cy="28575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53648" y="3680541"/>
            <a:ext cx="1290544" cy="32828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3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样式应用于</a:t>
            </a:r>
            <a:r>
              <a:rPr lang="en-US" altLang="zh-CN" dirty="0" smtClean="0"/>
              <a:t>HTML-</a:t>
            </a:r>
            <a:r>
              <a:rPr lang="zh-CN" altLang="en-US" dirty="0"/>
              <a:t>页内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8" y="923391"/>
            <a:ext cx="7414216" cy="48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62" y="3123374"/>
            <a:ext cx="7541060" cy="2089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82498" y="1499191"/>
            <a:ext cx="4008479" cy="999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82114" y="5729879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demo7_7.html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5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样式应用于</a:t>
            </a:r>
            <a:r>
              <a:rPr lang="en-US" altLang="zh-CN" dirty="0" smtClean="0"/>
              <a:t>HTML-</a:t>
            </a:r>
            <a:r>
              <a:rPr lang="zh-CN" altLang="en-US" dirty="0"/>
              <a:t>外部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6" y="1821228"/>
            <a:ext cx="7198242" cy="187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642938" y="1028624"/>
            <a:ext cx="6665366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、外部样式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引用外部建立的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20249" y="2418946"/>
            <a:ext cx="7036676" cy="55817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1087" y="4221088"/>
            <a:ext cx="8089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同时控制多个页面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，适用于各类大型网站，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可用性最强</a:t>
            </a: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，推荐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3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将</a:t>
            </a:r>
            <a:r>
              <a:rPr lang="en-US" altLang="zh-CN" dirty="0"/>
              <a:t>CSS</a:t>
            </a:r>
            <a:r>
              <a:rPr lang="zh-CN" altLang="en-US" dirty="0"/>
              <a:t>样式应用于</a:t>
            </a:r>
            <a:r>
              <a:rPr lang="en-US" altLang="zh-CN" dirty="0" smtClean="0"/>
              <a:t>HTML-</a:t>
            </a:r>
            <a:r>
              <a:rPr lang="zh-CN" altLang="en-US" dirty="0"/>
              <a:t>外部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98" y="1213330"/>
            <a:ext cx="7690329" cy="419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6" y="2729953"/>
            <a:ext cx="7541060" cy="2089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842051" y="1780994"/>
            <a:ext cx="7259958" cy="27908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2114" y="5729879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demo7_9.html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2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CSS</a:t>
            </a:r>
            <a:r>
              <a:rPr lang="zh-CN" altLang="en-US" dirty="0" smtClean="0"/>
              <a:t>样式总结</a:t>
            </a:r>
            <a:endParaRPr lang="zh-CN" altLang="en-US" dirty="0"/>
          </a:p>
        </p:txBody>
      </p:sp>
      <p:sp>
        <p:nvSpPr>
          <p:cNvPr id="5" name="Rectangle 24"/>
          <p:cNvSpPr/>
          <p:nvPr/>
        </p:nvSpPr>
        <p:spPr bwMode="auto">
          <a:xfrm>
            <a:off x="526422" y="1812776"/>
            <a:ext cx="8201025" cy="1223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526422" y="3231373"/>
            <a:ext cx="8201025" cy="1223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518484" y="4621064"/>
            <a:ext cx="8201025" cy="1223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4532190" y="1575730"/>
            <a:ext cx="2088232" cy="4536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91436" tIns="45718" rIns="91436" bIns="45718" anchor="ctr"/>
          <a:lstStyle/>
          <a:p>
            <a:pPr indent="-342900" algn="ctr" defTabSz="912813">
              <a:lnSpc>
                <a:spcPct val="90000"/>
              </a:lnSpc>
              <a:buClr>
                <a:srgbClr val="FFFF99"/>
              </a:buClr>
              <a:buSzPct val="80000"/>
              <a:tabLst>
                <a:tab pos="423863" algn="l"/>
              </a:tabLst>
              <a:defRPr/>
            </a:pPr>
            <a:endParaRPr lang="en-US" altLang="zh-CN" sz="1600">
              <a:solidFill>
                <a:srgbClr val="AC2E0C"/>
              </a:solidFill>
              <a:latin typeface="Segoe Semibold"/>
              <a:ea typeface="宋体" pitchFamily="2" charset="-122"/>
            </a:endParaRP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6773234" y="1165076"/>
            <a:ext cx="1917700" cy="503238"/>
            <a:chOff x="5306785" y="1598002"/>
            <a:chExt cx="1917728" cy="306998"/>
          </a:xfrm>
        </p:grpSpPr>
        <p:sp>
          <p:nvSpPr>
            <p:cNvPr id="10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342900" algn="ctr" defTabSz="912813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423863" algn="l"/>
                </a:tabLst>
                <a:defRPr/>
              </a:pPr>
              <a:endParaRPr lang="en-US" altLang="zh-CN" sz="1600">
                <a:solidFill>
                  <a:srgbClr val="AC2E0C"/>
                </a:solidFill>
                <a:latin typeface="Segoe Semibold"/>
                <a:ea typeface="宋体" pitchFamily="2" charset="-122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28117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用途</a:t>
              </a:r>
              <a:endParaRPr lang="en-US" altLang="zh-CN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4550734" y="1165076"/>
            <a:ext cx="2084388" cy="490538"/>
            <a:chOff x="3047999" y="1587484"/>
            <a:chExt cx="2212704" cy="324246"/>
          </a:xfrm>
        </p:grpSpPr>
        <p:sp>
          <p:nvSpPr>
            <p:cNvPr id="13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342900" algn="ctr" defTabSz="912813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423863" algn="l"/>
                </a:tabLst>
                <a:defRPr/>
              </a:pPr>
              <a:endParaRPr lang="en-US" altLang="zh-CN" sz="1600">
                <a:solidFill>
                  <a:srgbClr val="AC2E0C"/>
                </a:solidFill>
                <a:latin typeface="Segoe Semibold"/>
                <a:ea typeface="宋体" pitchFamily="2" charset="-122"/>
              </a:endParaRPr>
            </a:p>
          </p:txBody>
        </p:sp>
        <p:sp>
          <p:nvSpPr>
            <p:cNvPr id="14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0533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endPara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Rectangle 77"/>
          <p:cNvSpPr/>
          <p:nvPr/>
        </p:nvSpPr>
        <p:spPr>
          <a:xfrm>
            <a:off x="6782279" y="1627036"/>
            <a:ext cx="1914071" cy="4536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91436" tIns="45718" rIns="91436" bIns="45718" anchor="ctr"/>
          <a:lstStyle/>
          <a:p>
            <a:pPr indent="-342900" algn="ctr" defTabSz="912813">
              <a:lnSpc>
                <a:spcPct val="90000"/>
              </a:lnSpc>
              <a:buClr>
                <a:srgbClr val="FFFF99"/>
              </a:buClr>
              <a:buSzPct val="80000"/>
              <a:tabLst>
                <a:tab pos="423863" algn="l"/>
              </a:tabLst>
              <a:defRPr/>
            </a:pPr>
            <a:endParaRPr lang="en-US" altLang="zh-CN" sz="1600">
              <a:solidFill>
                <a:srgbClr val="AC2E0C"/>
              </a:solidFill>
              <a:latin typeface="Segoe Semibold"/>
              <a:ea typeface="宋体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2246031" y="1395533"/>
            <a:ext cx="2160241" cy="46085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91436" tIns="45718" rIns="91436" bIns="45718" anchor="ctr"/>
          <a:lstStyle/>
          <a:p>
            <a:pPr indent="-342900" algn="ctr" defTabSz="912813">
              <a:lnSpc>
                <a:spcPct val="90000"/>
              </a:lnSpc>
              <a:buClr>
                <a:srgbClr val="FFFF99"/>
              </a:buClr>
              <a:buSzPct val="80000"/>
              <a:tabLst>
                <a:tab pos="423863" algn="l"/>
              </a:tabLst>
              <a:defRPr/>
            </a:pPr>
            <a:endParaRPr lang="en-US" altLang="zh-CN" sz="1600">
              <a:solidFill>
                <a:srgbClr val="AC2E0C"/>
              </a:solidFill>
              <a:latin typeface="Segoe Semibold"/>
              <a:ea typeface="宋体" pitchFamily="2" charset="-122"/>
            </a:endParaRPr>
          </a:p>
        </p:txBody>
      </p: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662947" y="2216001"/>
            <a:ext cx="141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页内样式</a:t>
            </a: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662947" y="3582839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行内样式</a:t>
            </a: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662947" y="5024289"/>
            <a:ext cx="141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外部样式</a:t>
            </a: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2390147" y="1957239"/>
            <a:ext cx="1944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同一页面可用使用多次</a:t>
            </a: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2534609" y="3613001"/>
            <a:ext cx="143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使用灵活</a:t>
            </a: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2315716" y="4786974"/>
            <a:ext cx="2016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可作用于多个页面减少重复工作量，方便后期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维护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2246031" y="1165073"/>
            <a:ext cx="2160241" cy="503243"/>
            <a:chOff x="3046727" y="1124857"/>
            <a:chExt cx="2213974" cy="342373"/>
          </a:xfrm>
        </p:grpSpPr>
        <p:sp>
          <p:nvSpPr>
            <p:cNvPr id="16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342900" algn="ctr" defTabSz="912813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423863" algn="l"/>
                </a:tabLst>
                <a:defRPr/>
              </a:pPr>
              <a:endParaRPr lang="en-US" altLang="zh-CN" sz="1600">
                <a:solidFill>
                  <a:srgbClr val="AC2E0C"/>
                </a:solidFill>
                <a:latin typeface="Segoe Semibold"/>
                <a:ea typeface="宋体" pitchFamily="2" charset="-122"/>
              </a:endParaRPr>
            </a:p>
          </p:txBody>
        </p:sp>
        <p:sp>
          <p:nvSpPr>
            <p:cNvPr id="17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135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endParaRPr lang="en-US" altLang="zh-CN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4695197" y="1957239"/>
            <a:ext cx="1800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作用范围仅限于定义的页面，其他页面无法使用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4622172" y="3338364"/>
            <a:ext cx="1800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只能控制单一标签，不易维护，代码冗余度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32"/>
          <p:cNvSpPr>
            <a:spLocks noChangeArrowheads="1"/>
          </p:cNvSpPr>
          <p:nvPr/>
        </p:nvSpPr>
        <p:spPr bwMode="auto">
          <a:xfrm>
            <a:off x="6854197" y="1957239"/>
            <a:ext cx="1873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对特殊的页面设置单独的样式风格</a:t>
            </a:r>
          </a:p>
        </p:txBody>
      </p:sp>
      <p:sp>
        <p:nvSpPr>
          <p:cNvPr id="21" name="矩形 33"/>
          <p:cNvSpPr>
            <a:spLocks noChangeArrowheads="1"/>
          </p:cNvSpPr>
          <p:nvPr/>
        </p:nvSpPr>
        <p:spPr bwMode="auto">
          <a:xfrm>
            <a:off x="6854197" y="3338364"/>
            <a:ext cx="1873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为网页中某特殊标签进行样式设置时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34"/>
          <p:cNvSpPr>
            <a:spLocks noChangeArrowheads="1"/>
          </p:cNvSpPr>
          <p:nvPr/>
        </p:nvSpPr>
        <p:spPr bwMode="auto">
          <a:xfrm>
            <a:off x="6854197" y="5052864"/>
            <a:ext cx="187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适用于各类网站</a:t>
            </a:r>
          </a:p>
        </p:txBody>
      </p:sp>
    </p:spTree>
    <p:extLst>
      <p:ext uri="{BB962C8B-B14F-4D97-AF65-F5344CB8AC3E}">
        <p14:creationId xmlns:p14="http://schemas.microsoft.com/office/powerpoint/2010/main" val="1988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2292" y="117098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练习：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049" y="2073341"/>
            <a:ext cx="4125433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&lt;li&gt;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第一条国际新闻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&lt;li&gt;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第二条国际新闻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&lt;li&gt;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第三条国际新闻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&lt;li&gt;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第四条国际新闻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&lt;li&gt;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第五条国际新闻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88950" y="914400"/>
            <a:ext cx="0" cy="5178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05651" y="2482729"/>
            <a:ext cx="272193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li {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40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  } 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2292" y="117098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练习：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0" y="1853284"/>
            <a:ext cx="2238995" cy="164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5" y="1819168"/>
            <a:ext cx="2252933" cy="166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73" y="1872333"/>
            <a:ext cx="1984080" cy="149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16" y="1904231"/>
            <a:ext cx="1941551" cy="143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733652" y="3434314"/>
            <a:ext cx="1724873" cy="1510106"/>
            <a:chOff x="733652" y="3434314"/>
            <a:chExt cx="1724873" cy="1510106"/>
          </a:xfrm>
        </p:grpSpPr>
        <p:sp>
          <p:nvSpPr>
            <p:cNvPr id="3" name="下箭头 2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928757"/>
              <a:ext cx="17248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000" dirty="0" err="1">
                  <a:solidFill>
                    <a:schemeClr val="accent1">
                      <a:lumMod val="75000"/>
                    </a:schemeClr>
                  </a:solidFill>
                </a:rPr>
                <a:t>color:red</a:t>
              </a:r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000" dirty="0" smtClean="0"/>
                <a:t>  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43820" y="3455580"/>
            <a:ext cx="1724873" cy="1510106"/>
            <a:chOff x="733652" y="3434314"/>
            <a:chExt cx="1724873" cy="1510106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928757"/>
              <a:ext cx="17248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000" dirty="0" err="1" smtClean="0">
                  <a:solidFill>
                    <a:schemeClr val="accent1">
                      <a:lumMod val="75000"/>
                    </a:schemeClr>
                  </a:solidFill>
                </a:rPr>
                <a:t>color:green</a:t>
              </a:r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</a:rPr>
                <a:t>} </a:t>
              </a:r>
              <a:r>
                <a:rPr lang="en-US" altLang="zh-CN" sz="2000" dirty="0" smtClean="0"/>
                <a:t>  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36607" y="3478106"/>
            <a:ext cx="1724873" cy="1971771"/>
            <a:chOff x="733652" y="3434314"/>
            <a:chExt cx="1724873" cy="1971771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928757"/>
              <a:ext cx="172487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400" dirty="0" err="1">
                  <a:solidFill>
                    <a:schemeClr val="accent1">
                      <a:lumMod val="75000"/>
                    </a:schemeClr>
                  </a:solidFill>
                </a:rPr>
                <a:t>color:red</a:t>
              </a:r>
              <a:r>
                <a:rPr lang="en-US" altLang="zh-CN" sz="2400" dirty="0" smtClean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dirty="0" smtClean="0"/>
                <a:t>  </a:t>
              </a:r>
            </a:p>
            <a:p>
              <a:r>
                <a:rPr lang="en-US" altLang="zh-CN" dirty="0" smtClean="0"/>
                <a:t>    class=“red”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64220" y="3478106"/>
            <a:ext cx="1724873" cy="1971771"/>
            <a:chOff x="733652" y="3434314"/>
            <a:chExt cx="1724873" cy="1971771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928757"/>
              <a:ext cx="172487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color:blue</a:t>
              </a:r>
              <a:r>
                <a:rPr lang="en-US" altLang="zh-CN" sz="2400" dirty="0" smtClean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dirty="0" smtClean="0"/>
                <a:t>  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id=“blue”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6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语法</a:t>
            </a:r>
            <a:endParaRPr lang="zh-CN" altLang="en-US" dirty="0"/>
          </a:p>
        </p:txBody>
      </p:sp>
      <p:pic>
        <p:nvPicPr>
          <p:cNvPr id="5" name="图片 4" descr="QQ截图201212060935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90521"/>
            <a:ext cx="3207271" cy="42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210529" y="3824630"/>
            <a:ext cx="42257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如果某元素同时被设置了行内、页内、外部样式，哪一种样式起作用呢？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74350" y="1016316"/>
            <a:ext cx="4357270" cy="176461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210530" y="1141659"/>
            <a:ext cx="4300206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种选择器同时作用于某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元素，哪一种选择器起作用呢？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74350" y="3824630"/>
            <a:ext cx="4357270" cy="175432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25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605" y="143539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样式优先级：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754" y="2264729"/>
            <a:ext cx="7070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选择器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、行内样式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页内样式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外部样式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、就近原则，距离元素最近的样式优先级最高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1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语法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2292" y="11922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注释方法：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195" y="1924487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/*…*/ 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多行注释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5" y="2821056"/>
            <a:ext cx="7081284" cy="2937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为什么使用</a:t>
            </a:r>
            <a:r>
              <a:rPr lang="en-US" altLang="zh-CN" smtClean="0"/>
              <a:t>CSS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5" y="905398"/>
            <a:ext cx="5039057" cy="165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576222" y="989097"/>
            <a:ext cx="2947249" cy="1584234"/>
            <a:chOff x="5576222" y="981833"/>
            <a:chExt cx="2947249" cy="17595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631" y="981833"/>
              <a:ext cx="2346840" cy="1759564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5576222" y="1691493"/>
              <a:ext cx="574158" cy="3402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503192" y="2708978"/>
            <a:ext cx="8098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85" y="2843074"/>
            <a:ext cx="2346840" cy="13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31315"/>
            <a:ext cx="7488832" cy="19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699792" y="4508846"/>
            <a:ext cx="2016224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170031" y="400479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26593" y="4508846"/>
            <a:ext cx="765687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14518" y="6309320"/>
            <a:ext cx="172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demo7_1.html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9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语法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1" y="8838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练习：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356184"/>
            <a:ext cx="39604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第一条国际新闻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第二条国际新闻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&lt;/li&gt;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  &lt;a 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=“#”&gt;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条国际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新闻   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  &lt;/a&gt;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&lt;/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   &lt;li&gt;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第四条国际新闻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&lt;/li&gt;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第五条国际新闻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&lt;/p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=“#”&gt;</a:t>
            </a:r>
          </a:p>
          <a:p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第六条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国际新闻   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a&gt;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1856" y="1419523"/>
            <a:ext cx="456263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为所有文字设置文字大小为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16px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font-size:16px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、为无序列表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下的文字设置文字大小为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12px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，文字颜色为蓝色（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color:blue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、为无序列表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下的超链接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设置文字颜色为黑色。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之外的元素设置文字颜色为  绿色。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3774" y="9143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14768" y="914400"/>
            <a:ext cx="0" cy="5362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56608" y="590779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demo7_10.html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8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27585" y="1526333"/>
            <a:ext cx="6336704" cy="121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多个样式，在同一内容上共同实现，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45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叫做：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样式的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265330"/>
            <a:ext cx="7704856" cy="1279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文档中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的某些元素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将沿用为其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元素所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的样式，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这种特点叫做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样式的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54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3302523" y="14189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8"/>
          <p:cNvSpPr txBox="1"/>
          <p:nvPr/>
        </p:nvSpPr>
        <p:spPr>
          <a:xfrm>
            <a:off x="4036733" y="132875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9"/>
          <p:cNvSpPr txBox="1"/>
          <p:nvPr/>
        </p:nvSpPr>
        <p:spPr>
          <a:xfrm>
            <a:off x="4023480" y="2531635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3336567" y="2597031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>
            <a:off x="4023480" y="3713200"/>
            <a:ext cx="431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</a:p>
        </p:txBody>
      </p:sp>
      <p:sp>
        <p:nvSpPr>
          <p:cNvPr id="10" name="等腰三角形 9"/>
          <p:cNvSpPr/>
          <p:nvPr/>
        </p:nvSpPr>
        <p:spPr>
          <a:xfrm rot="5400000" flipH="1">
            <a:off x="3336566" y="3807181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 flipH="1">
            <a:off x="3350366" y="4875839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8"/>
          <p:cNvSpPr txBox="1"/>
          <p:nvPr/>
        </p:nvSpPr>
        <p:spPr>
          <a:xfrm>
            <a:off x="4045700" y="4785689"/>
            <a:ext cx="353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基础小结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2035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32672" y="29146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6" name="等腰三角形 15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6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本节小结</a:t>
            </a:r>
            <a:endParaRPr lang="zh-CN" altLang="en-US" dirty="0"/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574893" y="965406"/>
            <a:ext cx="79200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（层叠样式表）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、语法：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：属性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值；属性：属性值；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、选择符：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选择器、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选择器、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568968" y="2813097"/>
            <a:ext cx="1849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2"/>
          <p:cNvSpPr txBox="1">
            <a:spLocks noChangeArrowheads="1"/>
          </p:cNvSpPr>
          <p:nvPr/>
        </p:nvSpPr>
        <p:spPr bwMode="auto">
          <a:xfrm>
            <a:off x="587698" y="3765241"/>
            <a:ext cx="1574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589454" y="4652698"/>
            <a:ext cx="1548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164" y="3242979"/>
            <a:ext cx="812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使用标签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，对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所有该标签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产生作用，用于控制所有该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样式。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968" y="5622664"/>
            <a:ext cx="4997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单一页面中，一个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选择器只能使用一次！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7" y="4139689"/>
            <a:ext cx="79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用“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”定义，在元素中用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引用，用于控制所有引用该类的元素的样式。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222" y="5047032"/>
            <a:ext cx="79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用“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”定义，在元素中用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引用，用于控制设置了该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的元素的样式。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本节小结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7" y="1180237"/>
            <a:ext cx="830189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使用行内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样式：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为某元素添加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属性，属性取值为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代码。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（最灵活，但是不符合样式与内容分离原则，不推荐使用）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使用页内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样式：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在页面的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部分添加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标签，将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代码  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写在标签间。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（控制单一页面样式，维护较困难，不推荐使用）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链入外部样式：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代码写在外部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文件中，使用时引入。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（可用性最强，可同时控制多个页面，推荐使用）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本节小结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850" y="1180237"/>
            <a:ext cx="81658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、样式优先级：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8324" y="1871341"/>
            <a:ext cx="65496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类选择器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标签选择器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内样式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页内样式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外部样式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原则，距离元素最近的样式优先</a:t>
            </a:r>
          </a:p>
        </p:txBody>
      </p:sp>
      <p:sp>
        <p:nvSpPr>
          <p:cNvPr id="7" name="矩形 6"/>
          <p:cNvSpPr/>
          <p:nvPr/>
        </p:nvSpPr>
        <p:spPr>
          <a:xfrm>
            <a:off x="669850" y="4054563"/>
            <a:ext cx="81658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、参考资料：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058" y="4765503"/>
            <a:ext cx="449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http://www.w3school.com.cn/css/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5" name="矩形 4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弦形 5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等腰三角形 6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14" name="等腰三角形 1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19" name="等腰三角形 18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2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为什么使用</a:t>
            </a:r>
            <a:r>
              <a:rPr lang="en-US" altLang="zh-CN" smtClean="0"/>
              <a:t>CSS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364" y="1616165"/>
            <a:ext cx="4182555" cy="1846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、针对元素样式设置的属性太少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、修改元素样式太麻烦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、控制元素样式的代码冗余度过高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089" y="1158942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方法控制元素样式的缺点：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2"/>
          <p:cNvSpPr/>
          <p:nvPr/>
        </p:nvSpPr>
        <p:spPr bwMode="auto">
          <a:xfrm>
            <a:off x="493645" y="3844361"/>
            <a:ext cx="2055914" cy="86403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0988" indent="-280988" fontAlgn="auto">
              <a:spcBef>
                <a:spcPts val="0"/>
              </a:spcBef>
              <a:spcAft>
                <a:spcPts val="0"/>
              </a:spcAft>
              <a:buFont typeface="Webdings" pitchFamily="18" charset="2"/>
              <a:buChar char="4"/>
              <a:defRPr/>
            </a:pP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更专业的样式修饰方法</a:t>
            </a:r>
            <a:endParaRPr 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" name="Rounded Rectangle 3"/>
          <p:cNvSpPr/>
          <p:nvPr/>
        </p:nvSpPr>
        <p:spPr bwMode="auto">
          <a:xfrm>
            <a:off x="3299548" y="3844361"/>
            <a:ext cx="2015601" cy="86403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0988" indent="-280988">
              <a:buFont typeface="Webdings" pitchFamily="18" charset="2"/>
              <a:buChar char="4"/>
              <a:defRPr/>
            </a:pP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改一处动全局的方法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altLang="zh-CN" sz="12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" name="Rounded Rectangle 4"/>
          <p:cNvSpPr/>
          <p:nvPr/>
        </p:nvSpPr>
        <p:spPr bwMode="auto">
          <a:xfrm>
            <a:off x="3259235" y="5013175"/>
            <a:ext cx="2055914" cy="864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 fontAlgn="auto">
              <a:spcBef>
                <a:spcPts val="0"/>
              </a:spcBef>
              <a:spcAft>
                <a:spcPts val="0"/>
              </a:spcAft>
              <a:buFont typeface="Webdings" pitchFamily="18" charset="2"/>
              <a:buChar char="4"/>
              <a:defRPr/>
            </a:pPr>
            <a:r>
              <a: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更简约的布局方法</a:t>
            </a:r>
            <a:endParaRPr 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0" name="Rounded Rectangle 5"/>
          <p:cNvSpPr/>
          <p:nvPr/>
        </p:nvSpPr>
        <p:spPr bwMode="auto">
          <a:xfrm>
            <a:off x="533958" y="5013176"/>
            <a:ext cx="2015601" cy="8640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0988" indent="-280988" fontAlgn="auto">
              <a:spcBef>
                <a:spcPts val="0"/>
              </a:spcBef>
              <a:spcAft>
                <a:spcPts val="0"/>
              </a:spcAft>
              <a:buFont typeface="Webdings" pitchFamily="18" charset="2"/>
              <a:buChar char="4"/>
              <a:defRPr/>
            </a:pPr>
            <a:r>
              <a:rPr lang="zh-CN" alt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更简便的样式修饰方法</a:t>
            </a:r>
            <a:endParaRPr lang="en-US" sz="2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80" y="1158942"/>
            <a:ext cx="2931458" cy="448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7" name="等腰三角形 1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等腰三角形 19"/>
          <p:cNvSpPr/>
          <p:nvPr/>
        </p:nvSpPr>
        <p:spPr>
          <a:xfrm rot="5400000" flipH="1">
            <a:off x="3302523" y="14189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8"/>
          <p:cNvSpPr txBox="1"/>
          <p:nvPr/>
        </p:nvSpPr>
        <p:spPr>
          <a:xfrm>
            <a:off x="4036733" y="132875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4023480" y="2531635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3" name="等腰三角形 22"/>
          <p:cNvSpPr/>
          <p:nvPr/>
        </p:nvSpPr>
        <p:spPr>
          <a:xfrm rot="5400000" flipH="1">
            <a:off x="3336567" y="2597031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0"/>
          <p:cNvSpPr txBox="1"/>
          <p:nvPr/>
        </p:nvSpPr>
        <p:spPr>
          <a:xfrm>
            <a:off x="4023480" y="3713200"/>
            <a:ext cx="431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</a:p>
        </p:txBody>
      </p:sp>
      <p:sp>
        <p:nvSpPr>
          <p:cNvPr id="25" name="等腰三角形 24"/>
          <p:cNvSpPr/>
          <p:nvPr/>
        </p:nvSpPr>
        <p:spPr>
          <a:xfrm rot="5400000" flipH="1">
            <a:off x="3336566" y="3807181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 flipH="1">
            <a:off x="3350366" y="4875839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8"/>
          <p:cNvSpPr txBox="1"/>
          <p:nvPr/>
        </p:nvSpPr>
        <p:spPr>
          <a:xfrm>
            <a:off x="4045700" y="4785689"/>
            <a:ext cx="353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基础小结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50430" y="1363663"/>
            <a:ext cx="23733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4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67593" y="2205038"/>
            <a:ext cx="7848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ea typeface="宋体" pitchFamily="2" charset="-122"/>
              </a:rPr>
              <a:t>Cascading Style Sheet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的缩写。译作「层叠样式表」。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是用于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控制网页样式并允许将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与网页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分离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的一种标记性语言。</a:t>
            </a:r>
            <a:endParaRPr lang="en-US" altLang="zh-CN" sz="2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657072" y="4298015"/>
            <a:ext cx="6560601" cy="1663166"/>
            <a:chOff x="383664" y="4223048"/>
            <a:chExt cx="6561957" cy="1167666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937351" y="422304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6055602" y="4337446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ea typeface="宋体" pitchFamily="2" charset="-122"/>
                </a:rPr>
                <a:t>CSS</a:t>
              </a:r>
              <a:endParaRPr lang="zh-CN" altLang="en-US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424113" y="4742642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383664" y="4886659"/>
              <a:ext cx="10390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ea typeface="宋体" pitchFamily="2" charset="-122"/>
                </a:rPr>
                <a:t>HTML</a:t>
              </a:r>
              <a:endParaRPr lang="zh-CN" altLang="en-US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3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11" y="1017643"/>
            <a:ext cx="6645339" cy="4999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3603" y="72377"/>
            <a:ext cx="7886700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mtClean="0"/>
              <a:t>CSS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04" y="786807"/>
            <a:ext cx="1949904" cy="5497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1642"/>
            <a:ext cx="5569655" cy="496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</TotalTime>
  <Words>1569</Words>
  <Application>Microsoft Office PowerPoint</Application>
  <PresentationFormat>全屏显示(4:3)</PresentationFormat>
  <Paragraphs>267</Paragraphs>
  <Slides>46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Segoe</vt:lpstr>
      <vt:lpstr>Segoe Semibold</vt:lpstr>
      <vt:lpstr>黑体</vt:lpstr>
      <vt:lpstr>宋体</vt:lpstr>
      <vt:lpstr>微软雅黑</vt:lpstr>
      <vt:lpstr>Arial</vt:lpstr>
      <vt:lpstr>Calibri</vt:lpstr>
      <vt:lpstr>Segoe UI</vt:lpstr>
      <vt:lpstr>Webdings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为什么使用CSS</vt:lpstr>
      <vt:lpstr>PowerPoint 演示文稿</vt:lpstr>
      <vt:lpstr>CSS语法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CSS语法</vt:lpstr>
      <vt:lpstr>CSS语法</vt:lpstr>
      <vt:lpstr>PowerPoint 演示文稿</vt:lpstr>
      <vt:lpstr>CSS语法</vt:lpstr>
      <vt:lpstr>PowerPoint 演示文稿</vt:lpstr>
      <vt:lpstr>PowerPoint 演示文稿</vt:lpstr>
      <vt:lpstr>CSS语法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MengYi</dc:creator>
  <cp:lastModifiedBy>Air</cp:lastModifiedBy>
  <cp:revision>309</cp:revision>
  <dcterms:created xsi:type="dcterms:W3CDTF">2015-10-15T07:13:26Z</dcterms:created>
  <dcterms:modified xsi:type="dcterms:W3CDTF">2016-04-13T09:08:20Z</dcterms:modified>
</cp:coreProperties>
</file>