
<file path=[Content_Types].xml><?xml version="1.0" encoding="utf-8"?>
<Types xmlns="http://schemas.openxmlformats.org/package/2006/content-types">
  <Default Extension="png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.pn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4.png" ContentType="image/png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87" r:id="rId6"/>
    <p:sldId id="277" r:id="rId7"/>
    <p:sldId id="278" r:id="rId8"/>
    <p:sldId id="279" r:id="rId9"/>
    <p:sldId id="280" r:id="rId10"/>
    <p:sldId id="281" r:id="rId11"/>
    <p:sldId id="288" r:id="rId12"/>
    <p:sldId id="260" r:id="rId13"/>
    <p:sldId id="282" r:id="rId14"/>
    <p:sldId id="283" r:id="rId15"/>
    <p:sldId id="284" r:id="rId16"/>
    <p:sldId id="285" r:id="rId17"/>
    <p:sldId id="289" r:id="rId18"/>
    <p:sldId id="261" r:id="rId19"/>
    <p:sldId id="286" r:id="rId20"/>
    <p:sldId id="290" r:id="rId21"/>
    <p:sldId id="262" r:id="rId22"/>
    <p:sldId id="263" r:id="rId23"/>
    <p:sldId id="264" r:id="rId24"/>
  </p:sldIdLst>
  <p:sldSz cx="9144000" cy="6858000" type="screen4x3"/>
  <p:notesSz cx="9144000" cy="6858000"/>
  <p:defaultTextStyle>
    <a:defPPr>
      <a:defRPr lang="en-US"/>
    </a:defPPr>
    <a:lvl1pPr marL="0" lvl="0" algn="l" rtl="0">
      <a:defRPr lang="en-US" sz="1800">
        <a:solidFill>
          <a:schemeClr val="tx1"/>
        </a:solidFill>
        <a:latin typeface="+mn-lt"/>
      </a:defRPr>
    </a:lvl1pPr>
    <a:lvl2pPr marL="457200" lvl="1" algn="l" rtl="0">
      <a:defRPr lang="en-US" sz="1800">
        <a:solidFill>
          <a:schemeClr val="tx1"/>
        </a:solidFill>
        <a:latin typeface="+mn-lt"/>
      </a:defRPr>
    </a:lvl2pPr>
    <a:lvl3pPr marL="914400" lvl="2" algn="l" rtl="0">
      <a:defRPr lang="en-US" sz="1800">
        <a:solidFill>
          <a:schemeClr val="tx1"/>
        </a:solidFill>
        <a:latin typeface="+mn-lt"/>
      </a:defRPr>
    </a:lvl3pPr>
    <a:lvl4pPr marL="1371600" lvl="3" algn="l" rtl="0">
      <a:defRPr lang="en-US" sz="1800">
        <a:solidFill>
          <a:schemeClr val="tx1"/>
        </a:solidFill>
        <a:latin typeface="+mn-lt"/>
      </a:defRPr>
    </a:lvl4pPr>
    <a:lvl5pPr marL="1828800" lvl="4" algn="l" rtl="0">
      <a:defRPr lang="en-US" sz="1800">
        <a:solidFill>
          <a:schemeClr val="tx1"/>
        </a:solidFill>
        <a:latin typeface="+mn-lt"/>
      </a:defRPr>
    </a:lvl5pPr>
    <a:lvl6pPr marL="2286000" lvl="5" algn="l" rtl="0">
      <a:defRPr lang="en-US" sz="1800">
        <a:solidFill>
          <a:schemeClr val="tx1"/>
        </a:solidFill>
        <a:latin typeface="+mn-lt"/>
      </a:defRPr>
    </a:lvl6pPr>
    <a:lvl7pPr marL="2743200" lvl="6" algn="l" rtl="0">
      <a:defRPr lang="en-US" sz="1800">
        <a:solidFill>
          <a:schemeClr val="tx1"/>
        </a:solidFill>
        <a:latin typeface="+mn-lt"/>
      </a:defRPr>
    </a:lvl7pPr>
    <a:lvl8pPr marL="3200400" lvl="7" algn="l" rtl="0">
      <a:defRPr lang="en-US" sz="1800">
        <a:solidFill>
          <a:schemeClr val="tx1"/>
        </a:solidFill>
        <a:latin typeface="+mn-lt"/>
      </a:defRPr>
    </a:lvl8pPr>
    <a:lvl9pPr marL="3657600" lvl="8" algn="l" rtl="0">
      <a:defRPr lang="en-US" sz="180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F720CB-B27C-4DF2-9C0D-5A8CB57490F4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10" autoAdjust="0"/>
  </p:normalViewPr>
  <p:slideViewPr>
    <p:cSldViewPr>
      <p:cViewPr varScale="1">
        <p:scale>
          <a:sx n="80" d="100"/>
          <a:sy n="80" d="100"/>
        </p:scale>
        <p:origin x="13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1208-2A8E-4F3B-A7ED-F6A4FEDE95D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0741-0365-4C62-BEDE-2DDCAF47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1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B0741-0365-4C62-BEDE-2DDCAF473C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59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B0741-0365-4C62-BEDE-2DDCAF473C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92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绝对值：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将文本设置为指定的大小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不允许用户在所有浏览器中改变文本大小（不利于可用性）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绝对大小在确定了输出的物理尺寸时很有用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相对大小：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相对于周围的元素来设置大小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允许用户在浏览器改变文本大小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B0741-0365-4C62-BEDE-2DDCAF473C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70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斜体（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italic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）是一种简单的字体风格，对每个字母的结构有一些小改动，来反映变化的外观。与此不同，倾斜（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）文本则是正常竖直文本的一个倾斜版本。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通常情况下，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italic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文本在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浏览器中看上去完全一样。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B0741-0365-4C62-BEDE-2DDCAF473C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65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定义由粗到细的字符。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等同于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等同于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B0741-0365-4C62-BEDE-2DDCAF473C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09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B0741-0365-4C62-BEDE-2DDCAF473C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4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B0741-0365-4C62-BEDE-2DDCAF473C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4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B0741-0365-4C62-BEDE-2DDCAF473C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4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B0741-0365-4C62-BEDE-2DDCAF473C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8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122363"/>
            <a:ext cx="6858000" cy="2387600"/>
          </a:xfrm>
        </p:spPr>
        <p:txBody>
          <a:bodyPr vert="horz" rtlCol="0" anchor="b"/>
          <a:lstStyle>
            <a:lvl1pPr lvl="0" algn="ctr">
              <a:defRPr lang="en-US" sz="6000"/>
            </a:lvl1pPr>
          </a:lstStyle>
          <a:p>
            <a:r>
              <a:rPr 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vert="horz" rtlCol="0"/>
          <a:lstStyle>
            <a:lvl1pPr marL="0" lvl="0" indent="0" algn="ctr">
              <a:buNone/>
              <a:defRPr lang="en-US" sz="2400"/>
            </a:lvl1pPr>
            <a:lvl2pPr marL="457200" lvl="1" indent="0" algn="ctr">
              <a:buNone/>
              <a:defRPr lang="en-US" sz="2000"/>
            </a:lvl2pPr>
            <a:lvl3pPr marL="914400" lvl="2" indent="0" algn="ctr">
              <a:buNone/>
              <a:defRPr lang="en-US" sz="1800"/>
            </a:lvl3pPr>
            <a:lvl4pPr marL="1371600" lvl="3" indent="0" algn="ctr">
              <a:buNone/>
              <a:defRPr lang="en-US" sz="1600"/>
            </a:lvl4pPr>
            <a:lvl5pPr marL="1828800" lvl="4" indent="0" algn="ctr">
              <a:buNone/>
              <a:defRPr lang="en-US" sz="1600"/>
            </a:lvl5pPr>
            <a:lvl6pPr marL="2286000" lvl="5" indent="0" algn="ctr">
              <a:buNone/>
              <a:defRPr lang="en-US" sz="1600"/>
            </a:lvl6pPr>
            <a:lvl7pPr marL="2743200" lvl="6" indent="0" algn="ctr">
              <a:buNone/>
              <a:defRPr lang="en-US" sz="1600"/>
            </a:lvl7pPr>
            <a:lvl8pPr marL="3200400" lvl="7" indent="0" algn="ctr">
              <a:buNone/>
              <a:defRPr lang="en-US" sz="1600"/>
            </a:lvl8pPr>
            <a:lvl9pPr marL="3657600" lvl="8" indent="0" algn="ctr">
              <a:buNone/>
              <a:defRPr lang="en-US" sz="1600"/>
            </a:lvl9pPr>
          </a:lstStyle>
          <a:p>
            <a:r>
              <a:rPr 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3BBD703A-EE75-4C79-91DC-1729D99ADC29}" type="datetime1">
              <a:rPr lang="zh-CN" altLang="en-US"/>
              <a:t>2017/4/20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EEDA90FE-3920-44B8-8D30-9D837BA0CE2A}" type="slidenum">
              <a:r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/>
        <p:txBody>
          <a:bodyPr vert="horz" rtlCol="0"/>
          <a:lstStyle/>
          <a:p>
            <a:pPr lvl="0"/>
            <a:r>
              <a:rPr lang="en-US"/>
              <a:t>单击此处编辑母版文本样式</a:t>
            </a:r>
          </a:p>
          <a:p>
            <a:pPr lvl="1"/>
            <a:r>
              <a:rPr lang="en-US"/>
              <a:t>第二级</a:t>
            </a:r>
          </a:p>
          <a:p>
            <a:pPr lvl="2"/>
            <a:r>
              <a:rPr lang="en-US"/>
              <a:t>第三级</a:t>
            </a:r>
          </a:p>
          <a:p>
            <a:pPr lvl="3"/>
            <a:r>
              <a:rPr lang="en-US"/>
              <a:t>第四级</a:t>
            </a:r>
          </a:p>
          <a:p>
            <a:pPr lvl="4"/>
            <a:r>
              <a:rPr 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E5FA7F94-64F8-47D5-A01E-D8B757646821}" type="datetime1">
              <a:rPr lang="zh-CN" altLang="en-US"/>
              <a:t>2017/4/20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31B66434-F01A-4D62-B927-B548B2F6CEEE}" type="slidenum">
              <a:r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/>
          </p:nvPr>
        </p:nvSpPr>
        <p:spPr>
          <a:xfrm>
            <a:off x="6543674" y="365125"/>
            <a:ext cx="1971675" cy="5811838"/>
          </a:xfrm>
        </p:spPr>
        <p:txBody>
          <a:bodyPr vert="horz" rtlCol="0"/>
          <a:lstStyle/>
          <a:p>
            <a:r>
              <a:rPr 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800725" cy="5811838"/>
          </a:xfrm>
        </p:spPr>
        <p:txBody>
          <a:bodyPr vert="horz" rtlCol="0"/>
          <a:lstStyle/>
          <a:p>
            <a:pPr lvl="0"/>
            <a:r>
              <a:rPr lang="en-US"/>
              <a:t>单击此处编辑母版文本样式</a:t>
            </a:r>
          </a:p>
          <a:p>
            <a:pPr lvl="1"/>
            <a:r>
              <a:rPr lang="en-US"/>
              <a:t>第二级</a:t>
            </a:r>
          </a:p>
          <a:p>
            <a:pPr lvl="2"/>
            <a:r>
              <a:rPr lang="en-US"/>
              <a:t>第三级</a:t>
            </a:r>
          </a:p>
          <a:p>
            <a:pPr lvl="3"/>
            <a:r>
              <a:rPr lang="en-US"/>
              <a:t>第四级</a:t>
            </a:r>
          </a:p>
          <a:p>
            <a:pPr lvl="4"/>
            <a:r>
              <a:rPr 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9915D760-DF4B-43BE-8E41-87D24B82DB7F}" type="datetime1">
              <a:rPr lang="zh-CN" altLang="en-US"/>
              <a:t>2017/4/20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581EACE7-BFC3-4C9F-9B47-7B52E6684EA3}" type="slidenum">
              <a:r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/>
          <a:srcRect t="89116"/>
          <a:stretch>
            <a:fillRect/>
          </a:stretch>
        </p:blipFill>
        <p:spPr>
          <a:xfrm>
            <a:off x="0" y="0"/>
            <a:ext cx="9144000" cy="738968"/>
          </a:xfrm>
          <a:prstGeom prst="rect">
            <a:avLst/>
          </a:prstGeom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/>
          <a:srcRect t="80880"/>
          <a:stretch>
            <a:fillRect/>
          </a:stretch>
        </p:blipFill>
        <p:spPr>
          <a:xfrm>
            <a:off x="0" y="6313714"/>
            <a:ext cx="9144000" cy="544285"/>
          </a:xfrm>
          <a:prstGeom prst="rect">
            <a:avLst/>
          </a:prstGeom>
        </p:spPr>
      </p:pic>
      <p:grpSp>
        <p:nvGrpSpPr>
          <p:cNvPr id="4" name="组合 8"/>
          <p:cNvGrpSpPr/>
          <p:nvPr/>
        </p:nvGrpSpPr>
        <p:grpSpPr>
          <a:xfrm>
            <a:off x="521017" y="134544"/>
            <a:ext cx="349015" cy="469881"/>
            <a:chOff x="2099841" y="1975503"/>
            <a:chExt cx="823123" cy="831130"/>
          </a:xfrm>
          <a:solidFill>
            <a:schemeClr val="bg1"/>
          </a:solidFill>
        </p:grpSpPr>
        <p:sp>
          <p:nvSpPr>
            <p:cNvPr id="5" name="等腰三角形 9"/>
            <p:cNvSpPr/>
            <p:nvPr/>
          </p:nvSpPr>
          <p:spPr>
            <a:xfrm rot="19800000" flipH="1">
              <a:off x="2099841" y="1975503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6" name="等腰三角形 10"/>
            <p:cNvSpPr/>
            <p:nvPr/>
          </p:nvSpPr>
          <p:spPr>
            <a:xfrm rot="19800000" flipH="1">
              <a:off x="2099844" y="2420552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7" name="等腰三角形 11"/>
            <p:cNvSpPr/>
            <p:nvPr/>
          </p:nvSpPr>
          <p:spPr>
            <a:xfrm rot="19800000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23602" y="72377"/>
            <a:ext cx="7886700" cy="625451"/>
          </a:xfrm>
        </p:spPr>
        <p:txBody>
          <a:bodyPr vert="horz" rtlCol="0"/>
          <a:lstStyle>
            <a:lvl1pPr lvl="0">
              <a:defRPr lang="en-US">
                <a:solidFill>
                  <a:schemeClr val="bg1"/>
                </a:solidFill>
              </a:defRPr>
            </a:lvl1pPr>
          </a:lstStyle>
          <a:p>
            <a:r>
              <a:rPr 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vert="horz" rtlCol="0" anchor="b"/>
          <a:lstStyle>
            <a:lvl1pPr lvl="0">
              <a:defRPr lang="en-US" sz="6000"/>
            </a:lvl1pPr>
          </a:lstStyle>
          <a:p>
            <a:r>
              <a:rPr 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 vert="horz" rtlCol="0"/>
          <a:lstStyle>
            <a:lvl1pPr marL="0" lvl="0" indent="0">
              <a:buNone/>
              <a:defRPr lang="en-U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26E97320-EACB-4D01-89B9-E418A7113562}" type="datetime1">
              <a:rPr lang="zh-CN" altLang="en-US"/>
              <a:t>2017/4/20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4C62B4A2-1602-4D9C-B3F1-8A309FAB5C5C}" type="slidenum">
              <a:r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3886200" cy="4351338"/>
          </a:xfrm>
        </p:spPr>
        <p:txBody>
          <a:bodyPr vert="horz" rtlCol="0"/>
          <a:lstStyle/>
          <a:p>
            <a:pPr lvl="0"/>
            <a:r>
              <a:rPr lang="en-US"/>
              <a:t>单击此处编辑母版文本样式</a:t>
            </a:r>
          </a:p>
          <a:p>
            <a:pPr lvl="1"/>
            <a:r>
              <a:rPr lang="en-US"/>
              <a:t>第二级</a:t>
            </a:r>
          </a:p>
          <a:p>
            <a:pPr lvl="2"/>
            <a:r>
              <a:rPr lang="en-US"/>
              <a:t>第三级</a:t>
            </a:r>
          </a:p>
          <a:p>
            <a:pPr lvl="3"/>
            <a:r>
              <a:rPr lang="en-US"/>
              <a:t>第四级</a:t>
            </a:r>
          </a:p>
          <a:p>
            <a:pPr lvl="4"/>
            <a:r>
              <a:rPr 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4629150" y="1825625"/>
            <a:ext cx="3886200" cy="4351338"/>
          </a:xfrm>
        </p:spPr>
        <p:txBody>
          <a:bodyPr vert="horz" rtlCol="0"/>
          <a:lstStyle/>
          <a:p>
            <a:pPr lvl="0"/>
            <a:r>
              <a:rPr lang="en-US"/>
              <a:t>单击此处编辑母版文本样式</a:t>
            </a:r>
          </a:p>
          <a:p>
            <a:pPr lvl="1"/>
            <a:r>
              <a:rPr lang="en-US"/>
              <a:t>第二级</a:t>
            </a:r>
          </a:p>
          <a:p>
            <a:pPr lvl="2"/>
            <a:r>
              <a:rPr lang="en-US"/>
              <a:t>第三级</a:t>
            </a:r>
          </a:p>
          <a:p>
            <a:pPr lvl="3"/>
            <a:r>
              <a:rPr lang="en-US"/>
              <a:t>第四级</a:t>
            </a:r>
          </a:p>
          <a:p>
            <a:pPr lvl="4"/>
            <a:r>
              <a:rPr 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88C349A7-BA97-4C62-9C04-504FAC945E6B}" type="datetime1">
              <a:rPr lang="zh-CN" altLang="en-US"/>
              <a:t>2017/4/20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7634913B-12A5-4ECD-8B86-D86B0C8D10E0}" type="slidenum">
              <a:r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 vert="horz" rtlCol="0"/>
          <a:lstStyle/>
          <a:p>
            <a:r>
              <a:rPr 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vert="horz" rtlCol="0" anchor="b"/>
          <a:lstStyle>
            <a:lvl1pPr marL="0" lvl="0" indent="0">
              <a:buNone/>
              <a:defRPr lang="en-US" sz="2400" b="1"/>
            </a:lvl1pPr>
            <a:lvl2pPr marL="457200" lvl="1" indent="0">
              <a:buNone/>
              <a:defRPr lang="en-US" sz="2000" b="1"/>
            </a:lvl2pPr>
            <a:lvl3pPr marL="914400" lvl="2" indent="0">
              <a:buNone/>
              <a:defRPr lang="en-US" sz="1800" b="1"/>
            </a:lvl3pPr>
            <a:lvl4pPr marL="1371600" lvl="3" indent="0">
              <a:buNone/>
              <a:defRPr lang="en-US" sz="1600" b="1"/>
            </a:lvl4pPr>
            <a:lvl5pPr marL="1828800" lvl="4" indent="0">
              <a:buNone/>
              <a:defRPr lang="en-US" sz="1600" b="1"/>
            </a:lvl5pPr>
            <a:lvl6pPr marL="2286000" lvl="5" indent="0">
              <a:buNone/>
              <a:defRPr lang="en-US" sz="1600" b="1"/>
            </a:lvl6pPr>
            <a:lvl7pPr marL="2743200" lvl="6" indent="0">
              <a:buNone/>
              <a:defRPr lang="en-US" sz="1600" b="1"/>
            </a:lvl7pPr>
            <a:lvl8pPr marL="3200400" lvl="7" indent="0">
              <a:buNone/>
              <a:defRPr lang="en-US" sz="1600" b="1"/>
            </a:lvl8pPr>
            <a:lvl9pPr marL="3657600" lvl="8" indent="0">
              <a:buNone/>
              <a:defRPr lang="en-US" sz="1600" b="1"/>
            </a:lvl9pPr>
          </a:lstStyle>
          <a:p>
            <a:pPr lvl="0"/>
            <a:r>
              <a:rPr 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629842" y="2505075"/>
            <a:ext cx="3868340" cy="3684588"/>
          </a:xfrm>
        </p:spPr>
        <p:txBody>
          <a:bodyPr vert="horz" rtlCol="0"/>
          <a:lstStyle/>
          <a:p>
            <a:pPr lvl="0"/>
            <a:r>
              <a:rPr lang="en-US"/>
              <a:t>单击此处编辑母版文本样式</a:t>
            </a:r>
          </a:p>
          <a:p>
            <a:pPr lvl="1"/>
            <a:r>
              <a:rPr lang="en-US"/>
              <a:t>第二级</a:t>
            </a:r>
          </a:p>
          <a:p>
            <a:pPr lvl="2"/>
            <a:r>
              <a:rPr lang="en-US"/>
              <a:t>第三级</a:t>
            </a:r>
          </a:p>
          <a:p>
            <a:pPr lvl="3"/>
            <a:r>
              <a:rPr lang="en-US"/>
              <a:t>第四级</a:t>
            </a:r>
          </a:p>
          <a:p>
            <a:pPr lvl="4"/>
            <a:r>
              <a:rPr 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</p:spPr>
        <p:txBody>
          <a:bodyPr vert="horz" rtlCol="0" anchor="b"/>
          <a:lstStyle>
            <a:lvl1pPr marL="0" lvl="0" indent="0">
              <a:buNone/>
              <a:defRPr lang="en-US" sz="2400" b="1"/>
            </a:lvl1pPr>
            <a:lvl2pPr marL="457200" lvl="1" indent="0">
              <a:buNone/>
              <a:defRPr lang="en-US" sz="2000" b="1"/>
            </a:lvl2pPr>
            <a:lvl3pPr marL="914400" lvl="2" indent="0">
              <a:buNone/>
              <a:defRPr lang="en-US" sz="1800" b="1"/>
            </a:lvl3pPr>
            <a:lvl4pPr marL="1371600" lvl="3" indent="0">
              <a:buNone/>
              <a:defRPr lang="en-US" sz="1600" b="1"/>
            </a:lvl4pPr>
            <a:lvl5pPr marL="1828800" lvl="4" indent="0">
              <a:buNone/>
              <a:defRPr lang="en-US" sz="1600" b="1"/>
            </a:lvl5pPr>
            <a:lvl6pPr marL="2286000" lvl="5" indent="0">
              <a:buNone/>
              <a:defRPr lang="en-US" sz="1600" b="1"/>
            </a:lvl6pPr>
            <a:lvl7pPr marL="2743200" lvl="6" indent="0">
              <a:buNone/>
              <a:defRPr lang="en-US" sz="1600" b="1"/>
            </a:lvl7pPr>
            <a:lvl8pPr marL="3200400" lvl="7" indent="0">
              <a:buNone/>
              <a:defRPr lang="en-US" sz="1600" b="1"/>
            </a:lvl8pPr>
            <a:lvl9pPr marL="3657600" lvl="8" indent="0">
              <a:buNone/>
              <a:defRPr lang="en-US" sz="1600" b="1"/>
            </a:lvl9pPr>
          </a:lstStyle>
          <a:p>
            <a:pPr lvl="0"/>
            <a:r>
              <a:rPr 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4629150" y="2505075"/>
            <a:ext cx="3887391" cy="3684588"/>
          </a:xfrm>
        </p:spPr>
        <p:txBody>
          <a:bodyPr vert="horz" rtlCol="0"/>
          <a:lstStyle/>
          <a:p>
            <a:pPr lvl="0"/>
            <a:r>
              <a:rPr lang="en-US"/>
              <a:t>单击此处编辑母版文本样式</a:t>
            </a:r>
          </a:p>
          <a:p>
            <a:pPr lvl="1"/>
            <a:r>
              <a:rPr lang="en-US"/>
              <a:t>第二级</a:t>
            </a:r>
          </a:p>
          <a:p>
            <a:pPr lvl="2"/>
            <a:r>
              <a:rPr lang="en-US"/>
              <a:t>第三级</a:t>
            </a:r>
          </a:p>
          <a:p>
            <a:pPr lvl="3"/>
            <a:r>
              <a:rPr lang="en-US"/>
              <a:t>第四级</a:t>
            </a:r>
          </a:p>
          <a:p>
            <a:pPr lvl="4"/>
            <a:r>
              <a:rPr 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BFD4CEE1-78CA-4451-8C86-18B8A0006AA5}" type="datetime1">
              <a:rPr lang="zh-CN" altLang="en-US"/>
              <a:t>2017/4/20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F92226F4-97BB-4D6C-BD9A-B2F6945E4F10}" type="slidenum">
              <a:r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54809EA8-3985-487A-835A-B2F411D03A2F}" type="datetime1">
              <a:rPr lang="zh-CN" altLang="en-US"/>
              <a:t>2017/4/20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A379E49F-FD92-424A-898C-DB49A7A04E15}" type="slidenum">
              <a:r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CF9D7AD8-3008-4886-B798-99B63A5ECDFC}" type="datetime1">
              <a:rPr lang="zh-CN" altLang="en-US"/>
              <a:t>2017/4/20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8965AFA4-47FD-4B45-9E09-A8B5189FEEB4}" type="slidenum">
              <a:rPr/>
              <a:t>‹#›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rcRect t="89116"/>
          <a:stretch>
            <a:fillRect/>
          </a:stretch>
        </p:blipFill>
        <p:spPr>
          <a:xfrm>
            <a:off x="0" y="0"/>
            <a:ext cx="9144000" cy="7389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rcRect t="80880"/>
          <a:stretch>
            <a:fillRect/>
          </a:stretch>
        </p:blipFill>
        <p:spPr>
          <a:xfrm>
            <a:off x="0" y="6313714"/>
            <a:ext cx="9144000" cy="54428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21017" y="134544"/>
            <a:ext cx="349015" cy="469881"/>
            <a:chOff x="2099841" y="1975503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00000" flipH="1">
              <a:off x="2099841" y="1975503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9" name="等腰三角形 8"/>
            <p:cNvSpPr/>
            <p:nvPr/>
          </p:nvSpPr>
          <p:spPr>
            <a:xfrm rot="19800000" flipH="1">
              <a:off x="2099844" y="2420552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00000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23602" y="72377"/>
            <a:ext cx="7886700" cy="625451"/>
          </a:xfrm>
        </p:spPr>
        <p:txBody>
          <a:bodyPr vert="horz" rtlCol="0">
            <a:noAutofit/>
          </a:bodyPr>
          <a:lstStyle>
            <a:lvl1pPr lvl="0">
              <a:defRPr lang="en-US" sz="3200">
                <a:solidFill>
                  <a:schemeClr val="bg1"/>
                </a:solidFill>
                <a:latin typeface="微软雅黑"/>
              </a:defRPr>
            </a:lvl1pPr>
          </a:lstStyle>
          <a:p>
            <a:r>
              <a:rPr lang="en-US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79233" y="1085885"/>
            <a:ext cx="8331068" cy="4873963"/>
          </a:xfrm>
        </p:spPr>
        <p:txBody>
          <a:bodyPr vert="horz" rtlCol="0"/>
          <a:lstStyle>
            <a:lvl1pPr marL="228600" lvl="0" indent="-228600">
              <a:lnSpc>
                <a:spcPct val="150000"/>
              </a:lnSpc>
              <a:buFont typeface="Wingdings"/>
              <a:buChar char=""/>
              <a:defRPr lang="en-US">
                <a:latin typeface="微软雅黑"/>
              </a:defRPr>
            </a:lvl1pPr>
            <a:lvl2pPr marL="685800" lvl="1" indent="-228600">
              <a:lnSpc>
                <a:spcPct val="150000"/>
              </a:lnSpc>
              <a:buFont typeface="Wingdings"/>
              <a:buChar char=""/>
              <a:defRPr lang="en-US">
                <a:latin typeface="微软雅黑"/>
              </a:defRPr>
            </a:lvl2pPr>
            <a:lvl3pPr lvl="2">
              <a:lnSpc>
                <a:spcPct val="150000"/>
              </a:lnSpc>
              <a:defRPr lang="en-US">
                <a:latin typeface="微软雅黑"/>
              </a:defRPr>
            </a:lvl3pPr>
            <a:lvl4pPr lvl="3">
              <a:lnSpc>
                <a:spcPct val="150000"/>
              </a:lnSpc>
              <a:defRPr lang="en-US">
                <a:latin typeface="微软雅黑"/>
              </a:defRPr>
            </a:lvl4pPr>
            <a:lvl5pPr lvl="4">
              <a:lnSpc>
                <a:spcPct val="150000"/>
              </a:lnSpc>
              <a:defRPr lang="en-US">
                <a:latin typeface="微软雅黑"/>
              </a:defRPr>
            </a:lvl5pPr>
          </a:lstStyle>
          <a:p>
            <a:pPr lvl="0"/>
            <a:r>
              <a:rPr lang="en-US"/>
              <a:t>单击此处编辑母版文本样式</a:t>
            </a:r>
          </a:p>
          <a:p>
            <a:pPr lvl="1"/>
            <a:r>
              <a:rPr lang="en-US"/>
              <a:t>第二级</a:t>
            </a:r>
          </a:p>
          <a:p>
            <a:pPr lvl="2"/>
            <a:r>
              <a:rPr lang="en-US"/>
              <a:t>第三级</a:t>
            </a:r>
          </a:p>
          <a:p>
            <a:pPr lvl="3"/>
            <a:r>
              <a:rPr lang="en-US"/>
              <a:t>第四级</a:t>
            </a:r>
          </a:p>
          <a:p>
            <a:pPr lvl="4"/>
            <a:r>
              <a:rPr lang="en-US"/>
              <a:t>第五级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vert="horz" rtlCol="0" anchor="b"/>
          <a:lstStyle>
            <a:lvl1pPr lvl="0">
              <a:defRPr lang="en-US" sz="3200"/>
            </a:lvl1pPr>
          </a:lstStyle>
          <a:p>
            <a:r>
              <a:rPr 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 vert="horz" rtlCol="0"/>
          <a:lstStyle>
            <a:lvl1pPr lvl="0">
              <a:defRPr lang="en-US" sz="3200"/>
            </a:lvl1pPr>
            <a:lvl2pPr lvl="1">
              <a:defRPr lang="en-US" sz="2800"/>
            </a:lvl2pPr>
            <a:lvl3pPr lvl="2">
              <a:defRPr lang="en-US" sz="2400"/>
            </a:lvl3pPr>
            <a:lvl4pPr lvl="3">
              <a:defRPr lang="en-US" sz="2000"/>
            </a:lvl4pPr>
            <a:lvl5pPr lvl="4">
              <a:defRPr lang="en-US" sz="2000"/>
            </a:lvl5pPr>
            <a:lvl6pPr lvl="5">
              <a:defRPr lang="en-US" sz="2000"/>
            </a:lvl6pPr>
            <a:lvl7pPr lvl="6">
              <a:defRPr lang="en-US" sz="2000"/>
            </a:lvl7pPr>
            <a:lvl8pPr lvl="7">
              <a:defRPr lang="en-US" sz="2000"/>
            </a:lvl8pPr>
            <a:lvl9pPr lvl="8">
              <a:defRPr lang="en-US" sz="2000"/>
            </a:lvl9pPr>
          </a:lstStyle>
          <a:p>
            <a:pPr lvl="0"/>
            <a:r>
              <a:rPr lang="en-US"/>
              <a:t>单击此处编辑母版文本样式</a:t>
            </a:r>
          </a:p>
          <a:p>
            <a:pPr lvl="1"/>
            <a:r>
              <a:rPr lang="en-US"/>
              <a:t>第二级</a:t>
            </a:r>
          </a:p>
          <a:p>
            <a:pPr lvl="2"/>
            <a:r>
              <a:rPr lang="en-US"/>
              <a:t>第三级</a:t>
            </a:r>
          </a:p>
          <a:p>
            <a:pPr lvl="3"/>
            <a:r>
              <a:rPr lang="en-US"/>
              <a:t>第四级</a:t>
            </a:r>
          </a:p>
          <a:p>
            <a:pPr lvl="4"/>
            <a:r>
              <a:rPr 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7"/>
          </a:xfrm>
        </p:spPr>
        <p:txBody>
          <a:bodyPr vert="horz" rtlCol="0"/>
          <a:lstStyle>
            <a:lvl1pPr marL="0" lvl="0" indent="0">
              <a:buNone/>
              <a:defRPr lang="en-US" sz="1600"/>
            </a:lvl1pPr>
            <a:lvl2pPr marL="457200" lvl="1" indent="0">
              <a:buNone/>
              <a:defRPr lang="en-US" sz="1400"/>
            </a:lvl2pPr>
            <a:lvl3pPr marL="914400" lvl="2" indent="0">
              <a:buNone/>
              <a:defRPr lang="en-US" sz="1200"/>
            </a:lvl3pPr>
            <a:lvl4pPr marL="1371600" lvl="3" indent="0">
              <a:buNone/>
              <a:defRPr lang="en-US" sz="1000"/>
            </a:lvl4pPr>
            <a:lvl5pPr marL="1828800" lvl="4" indent="0">
              <a:buNone/>
              <a:defRPr lang="en-US" sz="1000"/>
            </a:lvl5pPr>
            <a:lvl6pPr marL="2286000" lvl="5" indent="0">
              <a:buNone/>
              <a:defRPr lang="en-US" sz="1000"/>
            </a:lvl6pPr>
            <a:lvl7pPr marL="2743200" lvl="6" indent="0">
              <a:buNone/>
              <a:defRPr lang="en-US" sz="1000"/>
            </a:lvl7pPr>
            <a:lvl8pPr marL="3200400" lvl="7" indent="0">
              <a:buNone/>
              <a:defRPr lang="en-US" sz="1000"/>
            </a:lvl8pPr>
            <a:lvl9pPr marL="3657600" lvl="8" indent="0">
              <a:buNone/>
              <a:defRPr lang="en-US" sz="1000"/>
            </a:lvl9pPr>
          </a:lstStyle>
          <a:p>
            <a:pPr lvl="0"/>
            <a:r>
              <a:rPr 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A003B344-CA61-4113-A49C-6AFB70BC23C5}" type="datetime1">
              <a:rPr lang="zh-CN" altLang="en-US"/>
              <a:t>2017/4/20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8E0BCA93-917D-4395-8128-6B440F849A9B}" type="slidenum">
              <a:r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vert="horz" rtlCol="0" anchor="b"/>
          <a:lstStyle>
            <a:lvl1pPr lvl="0">
              <a:defRPr lang="en-US" sz="3200"/>
            </a:lvl1pPr>
          </a:lstStyle>
          <a:p>
            <a:r>
              <a:rPr 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rtlCol="0"/>
          <a:lstStyle>
            <a:lvl1pPr marL="0" lvl="0" indent="0">
              <a:buNone/>
              <a:defRPr lang="en-US" sz="3200"/>
            </a:lvl1pPr>
            <a:lvl2pPr marL="457200" lvl="1" indent="0">
              <a:buNone/>
              <a:defRPr lang="en-US" sz="2800"/>
            </a:lvl2pPr>
            <a:lvl3pPr marL="914400" lvl="2" indent="0">
              <a:buNone/>
              <a:defRPr lang="en-US" sz="2400"/>
            </a:lvl3pPr>
            <a:lvl4pPr marL="1371600" lvl="3" indent="0">
              <a:buNone/>
              <a:defRPr lang="en-US" sz="2000"/>
            </a:lvl4pPr>
            <a:lvl5pPr marL="1828800" lvl="4" indent="0">
              <a:buNone/>
              <a:defRPr lang="en-US" sz="2000"/>
            </a:lvl5pPr>
            <a:lvl6pPr marL="2286000" lvl="5" indent="0">
              <a:buNone/>
              <a:defRPr lang="en-US" sz="2000"/>
            </a:lvl6pPr>
            <a:lvl7pPr marL="2743200" lvl="6" indent="0">
              <a:buNone/>
              <a:defRPr lang="en-US" sz="2000"/>
            </a:lvl7pPr>
            <a:lvl8pPr marL="3200400" lvl="7" indent="0">
              <a:buNone/>
              <a:defRPr lang="en-US" sz="2000"/>
            </a:lvl8pPr>
            <a:lvl9pPr marL="3657600" lvl="8" indent="0">
              <a:buNone/>
              <a:defRPr lang="en-US"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7"/>
          </a:xfrm>
        </p:spPr>
        <p:txBody>
          <a:bodyPr vert="horz" rtlCol="0"/>
          <a:lstStyle>
            <a:lvl1pPr marL="0" lvl="0" indent="0">
              <a:buNone/>
              <a:defRPr lang="en-US" sz="1600"/>
            </a:lvl1pPr>
            <a:lvl2pPr marL="457200" lvl="1" indent="0">
              <a:buNone/>
              <a:defRPr lang="en-US" sz="1400"/>
            </a:lvl2pPr>
            <a:lvl3pPr marL="914400" lvl="2" indent="0">
              <a:buNone/>
              <a:defRPr lang="en-US" sz="1200"/>
            </a:lvl3pPr>
            <a:lvl4pPr marL="1371600" lvl="3" indent="0">
              <a:buNone/>
              <a:defRPr lang="en-US" sz="1000"/>
            </a:lvl4pPr>
            <a:lvl5pPr marL="1828800" lvl="4" indent="0">
              <a:buNone/>
              <a:defRPr lang="en-US" sz="1000"/>
            </a:lvl5pPr>
            <a:lvl6pPr marL="2286000" lvl="5" indent="0">
              <a:buNone/>
              <a:defRPr lang="en-US" sz="1000"/>
            </a:lvl6pPr>
            <a:lvl7pPr marL="2743200" lvl="6" indent="0">
              <a:buNone/>
              <a:defRPr lang="en-US" sz="1000"/>
            </a:lvl7pPr>
            <a:lvl8pPr marL="3200400" lvl="7" indent="0">
              <a:buNone/>
              <a:defRPr lang="en-US" sz="1000"/>
            </a:lvl8pPr>
            <a:lvl9pPr marL="3657600" lvl="8" indent="0">
              <a:buNone/>
              <a:defRPr lang="en-US" sz="1000"/>
            </a:lvl9pPr>
          </a:lstStyle>
          <a:p>
            <a:pPr lvl="0"/>
            <a:r>
              <a:rPr 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6C4D601C-AD4A-4962-BCC7-CF8FDEA949EA}" type="datetime1">
              <a:rPr lang="zh-CN" altLang="en-US"/>
              <a:t>2017/4/20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662C4A26-A210-4998-BE95-69F30D420763}" type="slidenum">
              <a:r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单击此处编辑母版文本样式</a:t>
            </a:r>
          </a:p>
          <a:p>
            <a:pPr lvl="1"/>
            <a:r>
              <a:rPr lang="en-US"/>
              <a:t>第二级</a:t>
            </a:r>
          </a:p>
          <a:p>
            <a:pPr lvl="2"/>
            <a:r>
              <a:rPr lang="en-US"/>
              <a:t>第三级</a:t>
            </a:r>
          </a:p>
          <a:p>
            <a:pPr lvl="3"/>
            <a:r>
              <a:rPr lang="en-US"/>
              <a:t>第四级</a:t>
            </a:r>
          </a:p>
          <a:p>
            <a:pPr lvl="4"/>
            <a:r>
              <a:rPr 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780E2-4E98-4F5C-A509-07B487C6AB2D}" type="datetime1">
              <a:rPr lang="zh-CN" altLang="en-US"/>
              <a:t>2017/4/20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20D75-B2E3-4A5D-B0AF-4F8A9E0B3C46}" type="slidenum">
              <a:r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rtl="0">
        <a:lnSpc>
          <a:spcPct val="90000"/>
        </a:lnSpc>
        <a:spcBef>
          <a:spcPct val="0"/>
        </a:spcBef>
        <a:buNone/>
        <a:defRPr lang="en-US" sz="4400">
          <a:solidFill>
            <a:schemeClr val="tx1"/>
          </a:solidFill>
          <a:latin typeface="+mj-lt"/>
        </a:defRPr>
      </a:lvl1pPr>
    </p:titleStyle>
    <p:bodyStyle>
      <a:lvl1pPr marL="228600" lvl="0" indent="-228600" algn="l" rtl="0">
        <a:lnSpc>
          <a:spcPct val="90000"/>
        </a:lnSpc>
        <a:spcBef>
          <a:spcPts val="1000"/>
        </a:spcBef>
        <a:buFont typeface="Arial"/>
        <a:buChar char="•"/>
        <a:defRPr lang="en-US" sz="2800">
          <a:solidFill>
            <a:schemeClr val="tx1"/>
          </a:solidFill>
          <a:latin typeface="+mn-lt"/>
        </a:defRPr>
      </a:lvl1pPr>
      <a:lvl2pPr marL="685800" lvl="1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2400">
          <a:solidFill>
            <a:schemeClr val="tx1"/>
          </a:solidFill>
          <a:latin typeface="+mn-lt"/>
        </a:defRPr>
      </a:lvl2pPr>
      <a:lvl3pPr marL="1143000" lvl="2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2000">
          <a:solidFill>
            <a:schemeClr val="tx1"/>
          </a:solidFill>
          <a:latin typeface="+mn-lt"/>
        </a:defRPr>
      </a:lvl3pPr>
      <a:lvl4pPr marL="1600200" lvl="3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>
          <a:solidFill>
            <a:schemeClr val="tx1"/>
          </a:solidFill>
          <a:latin typeface="+mn-lt"/>
        </a:defRPr>
      </a:lvl4pPr>
      <a:lvl5pPr marL="2057400" lvl="4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>
          <a:solidFill>
            <a:schemeClr val="tx1"/>
          </a:solidFill>
          <a:latin typeface="+mn-lt"/>
        </a:defRPr>
      </a:lvl5pPr>
      <a:lvl6pPr marL="2514600" lvl="5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>
          <a:solidFill>
            <a:schemeClr val="tx1"/>
          </a:solidFill>
          <a:latin typeface="+mn-lt"/>
        </a:defRPr>
      </a:lvl6pPr>
      <a:lvl7pPr marL="2971800" lvl="6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>
          <a:solidFill>
            <a:schemeClr val="tx1"/>
          </a:solidFill>
          <a:latin typeface="+mn-lt"/>
        </a:defRPr>
      </a:lvl7pPr>
      <a:lvl8pPr marL="3429000" lvl="7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>
          <a:solidFill>
            <a:schemeClr val="tx1"/>
          </a:solidFill>
          <a:latin typeface="+mn-lt"/>
        </a:defRPr>
      </a:lvl8pPr>
      <a:lvl9pPr marL="3886200" lvl="8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>
          <a:solidFill>
            <a:schemeClr val="tx1"/>
          </a:solidFill>
          <a:latin typeface="+mn-lt"/>
        </a:defRPr>
      </a:lvl9pPr>
    </p:bodyStyle>
    <p:otherStyle>
      <a:lvl1pPr marL="0" lvl="0" algn="l" rtl="0">
        <a:defRPr lang="en-US" sz="1800">
          <a:solidFill>
            <a:schemeClr val="tx1"/>
          </a:solidFill>
          <a:latin typeface="+mn-lt"/>
        </a:defRPr>
      </a:lvl1pPr>
      <a:lvl2pPr marL="457200" lvl="1" algn="l" rtl="0">
        <a:defRPr lang="en-US" sz="1800">
          <a:solidFill>
            <a:schemeClr val="tx1"/>
          </a:solidFill>
          <a:latin typeface="+mn-lt"/>
        </a:defRPr>
      </a:lvl2pPr>
      <a:lvl3pPr marL="914400" lvl="2" algn="l" rtl="0">
        <a:defRPr lang="en-US" sz="1800">
          <a:solidFill>
            <a:schemeClr val="tx1"/>
          </a:solidFill>
          <a:latin typeface="+mn-lt"/>
        </a:defRPr>
      </a:lvl3pPr>
      <a:lvl4pPr marL="1371600" lvl="3" algn="l" rtl="0">
        <a:defRPr lang="en-US" sz="1800">
          <a:solidFill>
            <a:schemeClr val="tx1"/>
          </a:solidFill>
          <a:latin typeface="+mn-lt"/>
        </a:defRPr>
      </a:lvl4pPr>
      <a:lvl5pPr marL="1828800" lvl="4" algn="l" rtl="0">
        <a:defRPr lang="en-US" sz="1800">
          <a:solidFill>
            <a:schemeClr val="tx1"/>
          </a:solidFill>
          <a:latin typeface="+mn-lt"/>
        </a:defRPr>
      </a:lvl5pPr>
      <a:lvl6pPr marL="2286000" lvl="5" algn="l" rtl="0">
        <a:defRPr lang="en-US" sz="1800">
          <a:solidFill>
            <a:schemeClr val="tx1"/>
          </a:solidFill>
          <a:latin typeface="+mn-lt"/>
        </a:defRPr>
      </a:lvl6pPr>
      <a:lvl7pPr marL="2743200" lvl="6" algn="l" rtl="0">
        <a:defRPr lang="en-US" sz="1800">
          <a:solidFill>
            <a:schemeClr val="tx1"/>
          </a:solidFill>
          <a:latin typeface="+mn-lt"/>
        </a:defRPr>
      </a:lvl7pPr>
      <a:lvl8pPr marL="3200400" lvl="7" algn="l" rtl="0">
        <a:defRPr lang="en-US" sz="1800">
          <a:solidFill>
            <a:schemeClr val="tx1"/>
          </a:solidFill>
          <a:latin typeface="+mn-lt"/>
        </a:defRPr>
      </a:lvl8pPr>
      <a:lvl9pPr marL="3657600" lvl="8" algn="l" rtl="0">
        <a:defRPr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/>
          <p:cNvGrpSpPr/>
          <p:nvPr/>
        </p:nvGrpSpPr>
        <p:grpSpPr>
          <a:xfrm>
            <a:off x="-11875" y="-7717028"/>
            <a:ext cx="10785027" cy="14591377"/>
            <a:chOff x="0" y="-7683097"/>
            <a:chExt cx="14380035" cy="14591377"/>
          </a:xfrm>
        </p:grpSpPr>
        <p:sp>
          <p:nvSpPr>
            <p:cNvPr id="3" name="矩形 12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4" name="弦形 18"/>
            <p:cNvSpPr/>
            <p:nvPr/>
          </p:nvSpPr>
          <p:spPr>
            <a:xfrm rot="13320000">
              <a:off x="385289" y="-7683097"/>
              <a:ext cx="13994745" cy="14310155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文本框 24"/>
          <p:cNvSpPr txBox="1"/>
          <p:nvPr/>
        </p:nvSpPr>
        <p:spPr>
          <a:xfrm>
            <a:off x="2804001" y="3436558"/>
            <a:ext cx="586917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595E64"/>
                </a:solidFill>
                <a:latin typeface="微软雅黑"/>
              </a:rPr>
              <a:t>第</a:t>
            </a:r>
            <a:r>
              <a:rPr lang="zh-CN" altLang="en-US" sz="3200" dirty="0">
                <a:solidFill>
                  <a:srgbClr val="595E64"/>
                </a:solidFill>
                <a:latin typeface="微软雅黑"/>
              </a:rPr>
              <a:t>八</a:t>
            </a:r>
            <a:r>
              <a:rPr lang="en-US" sz="3200" dirty="0">
                <a:solidFill>
                  <a:srgbClr val="595E64"/>
                </a:solidFill>
                <a:latin typeface="微软雅黑"/>
              </a:rPr>
              <a:t>章 </a:t>
            </a:r>
            <a:r>
              <a:rPr lang="en-US" sz="3200" dirty="0" err="1">
                <a:solidFill>
                  <a:srgbClr val="595E64"/>
                </a:solidFill>
                <a:latin typeface="微软雅黑"/>
              </a:rPr>
              <a:t>CSS基本样式修饰</a:t>
            </a:r>
            <a:r>
              <a:rPr lang="zh-CN" altLang="en-US" sz="3200" dirty="0">
                <a:solidFill>
                  <a:srgbClr val="595E64"/>
                </a:solidFill>
                <a:latin typeface="微软雅黑"/>
              </a:rPr>
              <a:t>（一）</a:t>
            </a:r>
            <a:endParaRPr lang="en-US" sz="3200" dirty="0">
              <a:solidFill>
                <a:srgbClr val="595E64"/>
              </a:solidFill>
              <a:latin typeface="微软雅黑"/>
            </a:endParaRPr>
          </a:p>
        </p:txBody>
      </p:sp>
      <p:sp>
        <p:nvSpPr>
          <p:cNvPr id="6" name="等腰三角形 11"/>
          <p:cNvSpPr/>
          <p:nvPr/>
        </p:nvSpPr>
        <p:spPr>
          <a:xfrm rot="18000000" flipH="1">
            <a:off x="6142618" y="2834295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7" name="等腰三角形 13"/>
          <p:cNvSpPr/>
          <p:nvPr/>
        </p:nvSpPr>
        <p:spPr>
          <a:xfrm rot="19800000" flipH="1">
            <a:off x="4119384" y="4267317"/>
            <a:ext cx="332643" cy="386081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8" name="等腰三角形 14"/>
          <p:cNvSpPr/>
          <p:nvPr/>
        </p:nvSpPr>
        <p:spPr>
          <a:xfrm rot="18000000" flipH="1">
            <a:off x="2220084" y="6291821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9" name="等腰三角形 15"/>
          <p:cNvSpPr/>
          <p:nvPr/>
        </p:nvSpPr>
        <p:spPr>
          <a:xfrm rot="19800000" flipH="1">
            <a:off x="2696575" y="1494272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10" name="等腰三角形 16"/>
          <p:cNvSpPr/>
          <p:nvPr/>
        </p:nvSpPr>
        <p:spPr>
          <a:xfrm rot="18000000" flipH="1">
            <a:off x="2637173" y="5219690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11" name="等腰三角形 17"/>
          <p:cNvSpPr/>
          <p:nvPr/>
        </p:nvSpPr>
        <p:spPr>
          <a:xfrm rot="18000000" flipH="1">
            <a:off x="963546" y="2545722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12" name="文本框 22"/>
          <p:cNvSpPr txBox="1"/>
          <p:nvPr/>
        </p:nvSpPr>
        <p:spPr>
          <a:xfrm>
            <a:off x="2048552" y="2225159"/>
            <a:ext cx="4094079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595E64"/>
                </a:solidFill>
                <a:latin typeface="微软雅黑"/>
              </a:rPr>
              <a:t>Web开发一</a:t>
            </a:r>
          </a:p>
        </p:txBody>
      </p:sp>
      <p:grpSp>
        <p:nvGrpSpPr>
          <p:cNvPr id="13" name="组合 2"/>
          <p:cNvGrpSpPr/>
          <p:nvPr/>
        </p:nvGrpSpPr>
        <p:grpSpPr>
          <a:xfrm>
            <a:off x="168230" y="3243518"/>
            <a:ext cx="902042" cy="831130"/>
            <a:chOff x="1720243" y="1975503"/>
            <a:chExt cx="1202721" cy="831130"/>
          </a:xfrm>
        </p:grpSpPr>
        <p:sp>
          <p:nvSpPr>
            <p:cNvPr id="14" name="等腰三角形 6"/>
            <p:cNvSpPr/>
            <p:nvPr/>
          </p:nvSpPr>
          <p:spPr>
            <a:xfrm rot="19800000" flipH="1">
              <a:off x="2099841" y="1975503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15" name="等腰三角形 7"/>
            <p:cNvSpPr/>
            <p:nvPr/>
          </p:nvSpPr>
          <p:spPr>
            <a:xfrm rot="19800000" flipH="1">
              <a:off x="2099844" y="2420552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16" name="等腰三角形 8"/>
            <p:cNvSpPr/>
            <p:nvPr/>
          </p:nvSpPr>
          <p:spPr>
            <a:xfrm rot="19800000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17" name="等腰三角形 36"/>
            <p:cNvSpPr/>
            <p:nvPr/>
          </p:nvSpPr>
          <p:spPr>
            <a:xfrm rot="19800000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组合 25"/>
          <p:cNvGrpSpPr/>
          <p:nvPr/>
        </p:nvGrpSpPr>
        <p:grpSpPr>
          <a:xfrm flipH="1">
            <a:off x="7981596" y="2605427"/>
            <a:ext cx="902042" cy="831130"/>
            <a:chOff x="1720243" y="1975503"/>
            <a:chExt cx="1202721" cy="831130"/>
          </a:xfrm>
        </p:grpSpPr>
        <p:sp>
          <p:nvSpPr>
            <p:cNvPr id="19" name="等腰三角形 27"/>
            <p:cNvSpPr/>
            <p:nvPr/>
          </p:nvSpPr>
          <p:spPr>
            <a:xfrm rot="19800000" flipH="1">
              <a:off x="2099841" y="1975503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20" name="等腰三角形 28"/>
            <p:cNvSpPr/>
            <p:nvPr/>
          </p:nvSpPr>
          <p:spPr>
            <a:xfrm rot="19800000" flipH="1">
              <a:off x="2099844" y="2420552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21" name="等腰三角形 29"/>
            <p:cNvSpPr/>
            <p:nvPr/>
          </p:nvSpPr>
          <p:spPr>
            <a:xfrm rot="19800000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22" name="等腰三角形 37"/>
            <p:cNvSpPr/>
            <p:nvPr/>
          </p:nvSpPr>
          <p:spPr>
            <a:xfrm rot="19800000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等腰三角形 30"/>
          <p:cNvSpPr/>
          <p:nvPr/>
        </p:nvSpPr>
        <p:spPr>
          <a:xfrm rot="6300000" flipH="1">
            <a:off x="7957078" y="5193194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24" name="等腰三角形 31"/>
          <p:cNvSpPr/>
          <p:nvPr/>
        </p:nvSpPr>
        <p:spPr>
          <a:xfrm rot="21240000" flipH="1">
            <a:off x="452930" y="5433506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25" name="等腰三角形 32"/>
          <p:cNvSpPr/>
          <p:nvPr/>
        </p:nvSpPr>
        <p:spPr>
          <a:xfrm rot="1500000" flipH="1">
            <a:off x="810077" y="5563025"/>
            <a:ext cx="332643" cy="386081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26" name="等腰三角形 33"/>
          <p:cNvSpPr/>
          <p:nvPr/>
        </p:nvSpPr>
        <p:spPr>
          <a:xfrm rot="20520000" flipH="1">
            <a:off x="1387364" y="6281082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27" name="等腰三角形 34"/>
          <p:cNvSpPr/>
          <p:nvPr/>
        </p:nvSpPr>
        <p:spPr>
          <a:xfrm rot="20520000" flipH="1">
            <a:off x="7246840" y="6281082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28" name="等腰三角形 35"/>
          <p:cNvSpPr/>
          <p:nvPr/>
        </p:nvSpPr>
        <p:spPr>
          <a:xfrm flipH="1">
            <a:off x="8498366" y="6167738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字体综合设置</a:t>
            </a:r>
            <a:r>
              <a:rPr lang="en-US" altLang="zh-CN"/>
              <a:t>font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在一个声明中设置所有属性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font</a:t>
            </a:r>
            <a:r>
              <a:rPr lang="zh-CN" altLang="en-US" dirty="0"/>
              <a:t>：</a:t>
            </a:r>
            <a:r>
              <a:rPr lang="en-US" altLang="zh-CN" dirty="0"/>
              <a:t>italic  bold  36px  '</a:t>
            </a:r>
            <a:r>
              <a:rPr lang="zh-CN" altLang="en-US" dirty="0"/>
              <a:t>宋体</a:t>
            </a:r>
            <a:r>
              <a:rPr lang="en-US" altLang="zh-CN" dirty="0"/>
              <a:t>';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font</a:t>
            </a:r>
            <a:r>
              <a:rPr lang="zh-CN" altLang="en-US" dirty="0"/>
              <a:t>：</a:t>
            </a:r>
            <a:r>
              <a:rPr lang="en-US" altLang="zh-CN" dirty="0"/>
              <a:t>36px  '</a:t>
            </a:r>
            <a:r>
              <a:rPr lang="zh-CN" altLang="en-US" dirty="0"/>
              <a:t>宋体</a:t>
            </a:r>
            <a:r>
              <a:rPr lang="en-US" altLang="zh-CN" dirty="0"/>
              <a:t>'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设置顺序</a:t>
            </a:r>
            <a:endParaRPr lang="en-US" altLang="zh-CN" dirty="0"/>
          </a:p>
          <a:p>
            <a:pPr lvl="1"/>
            <a:r>
              <a:rPr lang="en-US" altLang="zh-CN" dirty="0"/>
              <a:t>font-style</a:t>
            </a:r>
            <a:r>
              <a:rPr lang="zh-CN" altLang="en-US" dirty="0"/>
              <a:t>、</a:t>
            </a:r>
            <a:r>
              <a:rPr lang="en-US" altLang="zh-CN" dirty="0"/>
              <a:t>font-weight</a:t>
            </a:r>
            <a:r>
              <a:rPr lang="zh-CN" altLang="en-US" dirty="0"/>
              <a:t>、</a:t>
            </a:r>
            <a:r>
              <a:rPr lang="en-US" altLang="zh-CN" dirty="0"/>
              <a:t>font-size</a:t>
            </a:r>
            <a:r>
              <a:rPr lang="zh-CN" altLang="en-US" dirty="0"/>
              <a:t>、</a:t>
            </a:r>
            <a:r>
              <a:rPr lang="en-US" altLang="zh-CN" dirty="0"/>
              <a:t>font-family</a:t>
            </a:r>
          </a:p>
          <a:p>
            <a:pPr lvl="1"/>
            <a:r>
              <a:rPr lang="zh-CN" altLang="en-US" dirty="0"/>
              <a:t>未设置的属性会使用默认值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至少要设置</a:t>
            </a:r>
            <a:r>
              <a:rPr lang="en-US" altLang="zh-CN" dirty="0">
                <a:solidFill>
                  <a:srgbClr val="FF0000"/>
                </a:solidFill>
              </a:rPr>
              <a:t>font-size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font-family</a:t>
            </a:r>
            <a:r>
              <a:rPr lang="zh-CN" altLang="en-US" dirty="0">
                <a:solidFill>
                  <a:srgbClr val="FF0000"/>
                </a:solidFill>
              </a:rPr>
              <a:t>两个属性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8400" y="5879068"/>
            <a:ext cx="289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demo8_5.html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439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1" y="0"/>
            <a:ext cx="2708671" cy="6858000"/>
          </a:xfrm>
          <a:prstGeom prst="rect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3" name="文本框 5"/>
          <p:cNvSpPr txBox="1"/>
          <p:nvPr/>
        </p:nvSpPr>
        <p:spPr>
          <a:xfrm>
            <a:off x="733997" y="1532003"/>
            <a:ext cx="1196608" cy="30469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微软雅黑"/>
              </a:rPr>
              <a:t>本节内容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1880271" y="2762259"/>
            <a:ext cx="349015" cy="469881"/>
            <a:chOff x="2099841" y="1975503"/>
            <a:chExt cx="823123" cy="831130"/>
          </a:xfrm>
          <a:solidFill>
            <a:schemeClr val="bg1"/>
          </a:solidFill>
        </p:grpSpPr>
        <p:sp>
          <p:nvSpPr>
            <p:cNvPr id="5" name="等腰三角形 23"/>
            <p:cNvSpPr/>
            <p:nvPr/>
          </p:nvSpPr>
          <p:spPr>
            <a:xfrm rot="19800000" flipH="1">
              <a:off x="2099841" y="1975503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6" name="等腰三角形 24"/>
            <p:cNvSpPr/>
            <p:nvPr/>
          </p:nvSpPr>
          <p:spPr>
            <a:xfrm rot="19800000" flipH="1">
              <a:off x="2099844" y="2420552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7" name="等腰三角形 25"/>
            <p:cNvSpPr/>
            <p:nvPr/>
          </p:nvSpPr>
          <p:spPr>
            <a:xfrm rot="19800000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1177707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9" name="文本框 18"/>
          <p:cNvSpPr txBox="1"/>
          <p:nvPr/>
        </p:nvSpPr>
        <p:spPr>
          <a:xfrm>
            <a:off x="3917150" y="1085640"/>
            <a:ext cx="274320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>
                <a:solidFill>
                  <a:srgbClr val="595E64"/>
                </a:solidFill>
                <a:latin typeface="微软雅黑"/>
              </a:rPr>
              <a:t>字体常用样式</a:t>
            </a:r>
            <a:endParaRPr lang="en-US" sz="2800">
              <a:solidFill>
                <a:srgbClr val="595E64"/>
              </a:solidFill>
              <a:latin typeface="微软雅黑"/>
            </a:endParaRPr>
          </a:p>
        </p:txBody>
      </p:sp>
      <p:sp>
        <p:nvSpPr>
          <p:cNvPr id="10" name="文本框 19"/>
          <p:cNvSpPr txBox="1"/>
          <p:nvPr/>
        </p:nvSpPr>
        <p:spPr>
          <a:xfrm>
            <a:off x="3917150" y="2473473"/>
            <a:ext cx="301803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微软雅黑"/>
              </a:rPr>
              <a:t>文本常用样式</a:t>
            </a:r>
            <a:endParaRPr lang="en-US" sz="2800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11" name="等腰三角形 26"/>
          <p:cNvSpPr/>
          <p:nvPr/>
        </p:nvSpPr>
        <p:spPr>
          <a:xfrm rot="5400000" flipH="1">
            <a:off x="3230237" y="2565539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12" name="文本框 20"/>
          <p:cNvSpPr txBox="1"/>
          <p:nvPr/>
        </p:nvSpPr>
        <p:spPr>
          <a:xfrm>
            <a:off x="3917150" y="3861306"/>
            <a:ext cx="522685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>
                <a:solidFill>
                  <a:srgbClr val="595E64"/>
                </a:solidFill>
                <a:latin typeface="微软雅黑"/>
              </a:rPr>
              <a:t>为超链接的四种状态设置样式</a:t>
            </a:r>
            <a:endParaRPr lang="en-US" sz="2800">
              <a:solidFill>
                <a:srgbClr val="595E64"/>
              </a:solidFill>
              <a:latin typeface="微软雅黑"/>
            </a:endParaRPr>
          </a:p>
        </p:txBody>
      </p:sp>
      <p:sp>
        <p:nvSpPr>
          <p:cNvPr id="13" name="等腰三角形 28"/>
          <p:cNvSpPr/>
          <p:nvPr/>
        </p:nvSpPr>
        <p:spPr>
          <a:xfrm rot="5400000" flipH="1">
            <a:off x="3230237" y="3953372"/>
            <a:ext cx="519388" cy="339089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14" name="文本框 21"/>
          <p:cNvSpPr txBox="1"/>
          <p:nvPr/>
        </p:nvSpPr>
        <p:spPr>
          <a:xfrm>
            <a:off x="3917150" y="5249139"/>
            <a:ext cx="274320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>
                <a:solidFill>
                  <a:srgbClr val="595E64"/>
                </a:solidFill>
                <a:latin typeface="微软雅黑"/>
              </a:rPr>
              <a:t>伪类</a:t>
            </a:r>
            <a:endParaRPr lang="en-US" sz="2800">
              <a:solidFill>
                <a:srgbClr val="595E64"/>
              </a:solidFill>
              <a:latin typeface="微软雅黑"/>
            </a:endParaRPr>
          </a:p>
        </p:txBody>
      </p:sp>
      <p:sp>
        <p:nvSpPr>
          <p:cNvPr id="15" name="等腰三角形 29"/>
          <p:cNvSpPr/>
          <p:nvPr/>
        </p:nvSpPr>
        <p:spPr>
          <a:xfrm rot="5400000" flipH="1">
            <a:off x="3230237" y="5341206"/>
            <a:ext cx="519388" cy="339089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1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/>
              <a:t>
</a:t>
            </a:r>
            <a:r>
              <a:rPr lang="zh-CN" altLang="en-US"/>
              <a:t>文本常用样式</a:t>
            </a:r>
            <a:r>
              <a:rPr lang="en-US"/>
              <a:t>
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rtlCol="0"/>
          <a:lstStyle/>
          <a:p>
            <a:r>
              <a:rPr lang="en-US" err="1"/>
              <a:t>文本缩进</a:t>
            </a:r>
            <a:r>
              <a:rPr lang="zh-CN" altLang="en-US"/>
              <a:t>：</a:t>
            </a:r>
            <a:r>
              <a:rPr lang="en-US"/>
              <a:t>text-indent</a:t>
            </a:r>
          </a:p>
          <a:p>
            <a:r>
              <a:rPr lang="en-US" err="1"/>
              <a:t>水平对齐</a:t>
            </a:r>
            <a:r>
              <a:rPr lang="zh-CN" altLang="en-US"/>
              <a:t>：</a:t>
            </a:r>
            <a:r>
              <a:rPr lang="en-US"/>
              <a:t>text-align</a:t>
            </a:r>
          </a:p>
          <a:p>
            <a:r>
              <a:rPr lang="en-US" err="1"/>
              <a:t>文本修饰</a:t>
            </a:r>
            <a:r>
              <a:rPr lang="zh-CN" altLang="en-US"/>
              <a:t>：</a:t>
            </a:r>
            <a:r>
              <a:rPr lang="en-US"/>
              <a:t>text-decoration</a:t>
            </a:r>
          </a:p>
          <a:p>
            <a:r>
              <a:rPr lang="en-US" err="1"/>
              <a:t>文本颜色</a:t>
            </a:r>
            <a:r>
              <a:rPr lang="zh-CN" altLang="en-US"/>
              <a:t>：</a:t>
            </a:r>
            <a:r>
              <a:rPr lang="en-US"/>
              <a:t>color</a:t>
            </a:r>
          </a:p>
          <a:p>
            <a:r>
              <a:rPr lang="en-US" err="1"/>
              <a:t>行高</a:t>
            </a:r>
            <a:r>
              <a:rPr lang="zh-CN" altLang="en-US"/>
              <a:t>：</a:t>
            </a:r>
            <a:r>
              <a:rPr lang="en-US"/>
              <a:t>line-height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文本缩进：</a:t>
            </a:r>
            <a:r>
              <a:rPr lang="en-US" altLang="zh-CN"/>
              <a:t>text-indent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232" y="1085885"/>
            <a:ext cx="8740967" cy="4873963"/>
          </a:xfrm>
        </p:spPr>
        <p:txBody>
          <a:bodyPr>
            <a:normAutofit/>
          </a:bodyPr>
          <a:lstStyle/>
          <a:p>
            <a:r>
              <a:rPr lang="zh-CN" altLang="en-US" dirty="0"/>
              <a:t>设置段落元素的第一行缩进方式</a:t>
            </a:r>
            <a:endParaRPr lang="en-US" altLang="zh-CN" dirty="0"/>
          </a:p>
          <a:p>
            <a:pPr lvl="1"/>
            <a:r>
              <a:rPr lang="en-US" altLang="zh-CN" dirty="0"/>
              <a:t>text-indent:2em; </a:t>
            </a:r>
          </a:p>
          <a:p>
            <a:pPr lvl="1"/>
            <a:r>
              <a:rPr lang="en-US" altLang="zh-CN" dirty="0"/>
              <a:t>text-indent:-3em;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属性值可为绝对值（</a:t>
            </a:r>
            <a:r>
              <a:rPr lang="en-US" altLang="zh-CN" dirty="0" err="1">
                <a:solidFill>
                  <a:srgbClr val="FF0000"/>
                </a:solidFill>
              </a:rPr>
              <a:t>px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也可为相对值（百分比，</a:t>
            </a:r>
            <a:r>
              <a:rPr lang="en-US" altLang="zh-CN" dirty="0" err="1">
                <a:solidFill>
                  <a:srgbClr val="FF0000"/>
                </a:solidFill>
              </a:rPr>
              <a:t>em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实战技巧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常用于设置段落的首行缩进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8400" y="5879068"/>
            <a:ext cx="289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demo8_6.html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7972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文本对齐：</a:t>
            </a:r>
            <a:r>
              <a:rPr lang="en-US" altLang="zh-CN"/>
              <a:t>text-align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232" y="1085885"/>
            <a:ext cx="8740967" cy="4873963"/>
          </a:xfrm>
        </p:spPr>
        <p:txBody>
          <a:bodyPr>
            <a:normAutofit/>
          </a:bodyPr>
          <a:lstStyle/>
          <a:p>
            <a:r>
              <a:rPr lang="zh-CN" altLang="en-US" dirty="0"/>
              <a:t>影响元素的文本行的对齐方式</a:t>
            </a:r>
            <a:endParaRPr lang="en-US" altLang="zh-CN" dirty="0"/>
          </a:p>
          <a:p>
            <a:r>
              <a:rPr lang="zh-CN" altLang="en-US" dirty="0"/>
              <a:t>常用属性值有三种：</a:t>
            </a:r>
            <a:r>
              <a:rPr lang="en-US" altLang="zh-CN" dirty="0"/>
              <a:t>left</a:t>
            </a:r>
            <a:r>
              <a:rPr lang="zh-CN" altLang="en-US" dirty="0"/>
              <a:t>、</a:t>
            </a:r>
            <a:r>
              <a:rPr lang="en-US" altLang="zh-CN" dirty="0"/>
              <a:t>center</a:t>
            </a:r>
            <a:r>
              <a:rPr lang="zh-CN" altLang="en-US" dirty="0"/>
              <a:t>、</a:t>
            </a:r>
            <a:r>
              <a:rPr lang="en-US" altLang="zh-CN" dirty="0"/>
              <a:t>right</a:t>
            </a:r>
          </a:p>
          <a:p>
            <a:pPr lvl="1"/>
            <a:r>
              <a:rPr lang="en-US" altLang="zh-CN" sz="3200" dirty="0" err="1"/>
              <a:t>text-align:left</a:t>
            </a:r>
            <a:r>
              <a:rPr lang="en-US" altLang="zh-CN" sz="3200" dirty="0"/>
              <a:t>;</a:t>
            </a:r>
          </a:p>
          <a:p>
            <a:r>
              <a:rPr lang="zh-CN" altLang="en-US" dirty="0"/>
              <a:t>实战技巧</a:t>
            </a:r>
            <a:endParaRPr lang="en-US" altLang="zh-CN" dirty="0"/>
          </a:p>
          <a:p>
            <a:pPr lvl="1"/>
            <a:r>
              <a:rPr lang="zh-CN" altLang="en-US" dirty="0"/>
              <a:t>大部分元素的默认对齐方式是左对齐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8400" y="5879068"/>
            <a:ext cx="289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demo8_7.html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739085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文本修饰：</a:t>
            </a:r>
            <a:r>
              <a:rPr lang="en-US" altLang="zh-CN"/>
              <a:t>text-decoration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设置文本的修饰效果</a:t>
            </a:r>
            <a:endParaRPr lang="en-US" altLang="zh-CN" dirty="0"/>
          </a:p>
          <a:p>
            <a:pPr lvl="1"/>
            <a:r>
              <a:rPr lang="zh-CN" altLang="en-US" dirty="0"/>
              <a:t>无装饰，上划线，下划线，删除线，文本闪烁</a:t>
            </a:r>
            <a:endParaRPr lang="en-US" altLang="zh-CN" dirty="0"/>
          </a:p>
          <a:p>
            <a:r>
              <a:rPr lang="zh-CN" altLang="en-US" dirty="0"/>
              <a:t>属性值：</a:t>
            </a:r>
            <a:r>
              <a:rPr lang="en-US" altLang="zh-CN" dirty="0"/>
              <a:t>none, </a:t>
            </a:r>
            <a:r>
              <a:rPr lang="en-US" altLang="zh-CN" dirty="0" err="1"/>
              <a:t>overline</a:t>
            </a:r>
            <a:r>
              <a:rPr lang="en-US" altLang="zh-CN" dirty="0"/>
              <a:t>, underline, line-through, blink</a:t>
            </a:r>
          </a:p>
          <a:p>
            <a:pPr lvl="1"/>
            <a:r>
              <a:rPr lang="en-US" altLang="zh-CN" sz="3000" dirty="0" err="1"/>
              <a:t>text-decoration:underline</a:t>
            </a:r>
            <a:endParaRPr lang="en-US" altLang="zh-CN" sz="3000" dirty="0"/>
          </a:p>
          <a:p>
            <a:r>
              <a:rPr lang="zh-CN" altLang="en-US" dirty="0"/>
              <a:t>实战技巧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元素默认有下划线，其他元素默认值为</a:t>
            </a:r>
            <a:r>
              <a:rPr lang="en-US" altLang="zh-CN" dirty="0">
                <a:solidFill>
                  <a:srgbClr val="FF0000"/>
                </a:solidFill>
              </a:rPr>
              <a:t>none</a:t>
            </a:r>
          </a:p>
          <a:p>
            <a:pPr lvl="1"/>
            <a:r>
              <a:rPr lang="zh-CN" altLang="en-US" dirty="0"/>
              <a:t>可用来去掉浏览器给</a:t>
            </a:r>
            <a:r>
              <a:rPr lang="en-US" altLang="zh-CN" dirty="0"/>
              <a:t>&lt;a&gt;</a:t>
            </a:r>
            <a:r>
              <a:rPr lang="zh-CN" altLang="en-US" dirty="0"/>
              <a:t>加的默认的下划线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6248400" y="5879068"/>
            <a:ext cx="289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demo8_8.html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107976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行高：</a:t>
            </a:r>
            <a:r>
              <a:rPr lang="en-US" altLang="zh-CN"/>
              <a:t>line-height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232" y="1085885"/>
            <a:ext cx="8740967" cy="4873963"/>
          </a:xfrm>
        </p:spPr>
        <p:txBody>
          <a:bodyPr>
            <a:normAutofit/>
          </a:bodyPr>
          <a:lstStyle/>
          <a:p>
            <a:r>
              <a:rPr lang="zh-CN" altLang="en-US"/>
              <a:t>设置行与行之间的距离</a:t>
            </a:r>
            <a:endParaRPr lang="en-US" altLang="zh-CN"/>
          </a:p>
          <a:p>
            <a:r>
              <a:rPr lang="zh-CN" altLang="en-US"/>
              <a:t>属性值表示方式：</a:t>
            </a:r>
            <a:endParaRPr lang="en-US" altLang="zh-CN"/>
          </a:p>
          <a:p>
            <a:pPr lvl="1"/>
            <a:r>
              <a:rPr lang="zh-CN" altLang="en-US"/>
              <a:t>固定值（如：</a:t>
            </a:r>
            <a:r>
              <a:rPr lang="en-US" altLang="zh-CN"/>
              <a:t>line-height:36px; </a:t>
            </a:r>
            <a:r>
              <a:rPr lang="zh-CN" altLang="en-US"/>
              <a:t>），</a:t>
            </a:r>
            <a:endParaRPr lang="en-US" altLang="zh-CN"/>
          </a:p>
          <a:p>
            <a:pPr lvl="1"/>
            <a:r>
              <a:rPr lang="zh-CN" altLang="en-US"/>
              <a:t>相对值（如：</a:t>
            </a:r>
            <a:r>
              <a:rPr lang="en-US" altLang="zh-CN"/>
              <a:t>line-height:1.5em;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248400" y="5879068"/>
            <a:ext cx="289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demo8_9.html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116633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1" y="0"/>
            <a:ext cx="2708671" cy="6858000"/>
          </a:xfrm>
          <a:prstGeom prst="rect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3" name="文本框 5"/>
          <p:cNvSpPr txBox="1"/>
          <p:nvPr/>
        </p:nvSpPr>
        <p:spPr>
          <a:xfrm>
            <a:off x="733997" y="1532003"/>
            <a:ext cx="1196608" cy="30469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微软雅黑"/>
              </a:rPr>
              <a:t>本节内容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1880271" y="2762259"/>
            <a:ext cx="349015" cy="469881"/>
            <a:chOff x="2099841" y="1975503"/>
            <a:chExt cx="823123" cy="831130"/>
          </a:xfrm>
          <a:solidFill>
            <a:schemeClr val="bg1"/>
          </a:solidFill>
        </p:grpSpPr>
        <p:sp>
          <p:nvSpPr>
            <p:cNvPr id="5" name="等腰三角形 23"/>
            <p:cNvSpPr/>
            <p:nvPr/>
          </p:nvSpPr>
          <p:spPr>
            <a:xfrm rot="19800000" flipH="1">
              <a:off x="2099841" y="1975503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6" name="等腰三角形 24"/>
            <p:cNvSpPr/>
            <p:nvPr/>
          </p:nvSpPr>
          <p:spPr>
            <a:xfrm rot="19800000" flipH="1">
              <a:off x="2099844" y="2420552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7" name="等腰三角形 25"/>
            <p:cNvSpPr/>
            <p:nvPr/>
          </p:nvSpPr>
          <p:spPr>
            <a:xfrm rot="19800000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1177707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9" name="文本框 18"/>
          <p:cNvSpPr txBox="1"/>
          <p:nvPr/>
        </p:nvSpPr>
        <p:spPr>
          <a:xfrm>
            <a:off x="3917150" y="1085640"/>
            <a:ext cx="274320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>
                <a:solidFill>
                  <a:srgbClr val="595E64"/>
                </a:solidFill>
                <a:latin typeface="微软雅黑"/>
              </a:rPr>
              <a:t>字体常用样式</a:t>
            </a:r>
            <a:endParaRPr lang="en-US" sz="2800">
              <a:solidFill>
                <a:srgbClr val="595E64"/>
              </a:solidFill>
              <a:latin typeface="微软雅黑"/>
            </a:endParaRPr>
          </a:p>
        </p:txBody>
      </p:sp>
      <p:sp>
        <p:nvSpPr>
          <p:cNvPr id="10" name="文本框 19"/>
          <p:cNvSpPr txBox="1"/>
          <p:nvPr/>
        </p:nvSpPr>
        <p:spPr>
          <a:xfrm>
            <a:off x="3917150" y="2473473"/>
            <a:ext cx="301803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>
                <a:solidFill>
                  <a:srgbClr val="595E64"/>
                </a:solidFill>
                <a:latin typeface="微软雅黑"/>
              </a:rPr>
              <a:t>文本常用样式</a:t>
            </a:r>
            <a:endParaRPr lang="en-US" sz="2800">
              <a:solidFill>
                <a:srgbClr val="595E64"/>
              </a:solidFill>
              <a:latin typeface="微软雅黑"/>
            </a:endParaRPr>
          </a:p>
        </p:txBody>
      </p:sp>
      <p:sp>
        <p:nvSpPr>
          <p:cNvPr id="11" name="等腰三角形 26"/>
          <p:cNvSpPr/>
          <p:nvPr/>
        </p:nvSpPr>
        <p:spPr>
          <a:xfrm rot="5400000" flipH="1">
            <a:off x="3230237" y="2565539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12" name="文本框 20"/>
          <p:cNvSpPr txBox="1"/>
          <p:nvPr/>
        </p:nvSpPr>
        <p:spPr>
          <a:xfrm>
            <a:off x="3917150" y="3861306"/>
            <a:ext cx="522685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微软雅黑"/>
              </a:rPr>
              <a:t>为超链接的四种状态设置样式</a:t>
            </a:r>
            <a:endParaRPr lang="en-US" sz="2800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13" name="等腰三角形 28"/>
          <p:cNvSpPr/>
          <p:nvPr/>
        </p:nvSpPr>
        <p:spPr>
          <a:xfrm rot="5400000" flipH="1">
            <a:off x="3230237" y="3953372"/>
            <a:ext cx="519388" cy="339089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14" name="文本框 21"/>
          <p:cNvSpPr txBox="1"/>
          <p:nvPr/>
        </p:nvSpPr>
        <p:spPr>
          <a:xfrm>
            <a:off x="3917150" y="5249139"/>
            <a:ext cx="274320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>
                <a:solidFill>
                  <a:srgbClr val="595E64"/>
                </a:solidFill>
                <a:latin typeface="微软雅黑"/>
              </a:rPr>
              <a:t>伪类</a:t>
            </a:r>
            <a:endParaRPr lang="en-US" sz="2800">
              <a:solidFill>
                <a:srgbClr val="595E64"/>
              </a:solidFill>
              <a:latin typeface="微软雅黑"/>
            </a:endParaRPr>
          </a:p>
        </p:txBody>
      </p:sp>
      <p:sp>
        <p:nvSpPr>
          <p:cNvPr id="15" name="等腰三角形 29"/>
          <p:cNvSpPr/>
          <p:nvPr/>
        </p:nvSpPr>
        <p:spPr>
          <a:xfrm rot="5400000" flipH="1">
            <a:off x="3230237" y="5341206"/>
            <a:ext cx="519388" cy="339089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12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为超</a:t>
            </a:r>
            <a:r>
              <a:rPr lang="en-US"/>
              <a:t>链接的四种状态</a:t>
            </a:r>
            <a:r>
              <a:rPr lang="zh-CN" altLang="en-US"/>
              <a:t>设置样式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可对超链接设置的样式很多，单独进行说明是因为可对超链接的四种不同状态设置不同样式。</a:t>
            </a:r>
            <a:endParaRPr lang="en-US" altLang="zh-CN" dirty="0"/>
          </a:p>
          <a:p>
            <a:r>
              <a:rPr lang="zh-CN" altLang="en-US" dirty="0"/>
              <a:t>超链接有四种状态：</a:t>
            </a:r>
            <a:endParaRPr lang="en-US" dirty="0"/>
          </a:p>
          <a:p>
            <a:pPr lvl="1"/>
            <a:r>
              <a:rPr lang="en-US" dirty="0" err="1"/>
              <a:t>未被访问的超链接</a:t>
            </a:r>
            <a:r>
              <a:rPr lang="en-US" dirty="0" err="1">
                <a:solidFill>
                  <a:srgbClr val="FF0000"/>
                </a:solidFill>
              </a:rPr>
              <a:t>a:link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鼠标经过超链接</a:t>
            </a:r>
            <a:r>
              <a:rPr lang="en-US" dirty="0" err="1">
                <a:solidFill>
                  <a:srgbClr val="FF0000"/>
                </a:solidFill>
              </a:rPr>
              <a:t>a:hover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链接被点击的那一刻</a:t>
            </a:r>
            <a:r>
              <a:rPr lang="en-US" dirty="0" err="1">
                <a:solidFill>
                  <a:srgbClr val="FF0000"/>
                </a:solidFill>
              </a:rPr>
              <a:t>a:acitve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访问过的超链接</a:t>
            </a:r>
            <a:r>
              <a:rPr lang="en-US" dirty="0" err="1">
                <a:solidFill>
                  <a:srgbClr val="FF0000"/>
                </a:solidFill>
              </a:rPr>
              <a:t>a:visited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为超</a:t>
            </a:r>
            <a:r>
              <a:rPr lang="en-US"/>
              <a:t>链接的四种状态</a:t>
            </a:r>
            <a:r>
              <a:rPr lang="zh-CN" altLang="en-US"/>
              <a:t>设置样式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例如：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说明：设置超链接的多种状态（≥</a:t>
            </a:r>
            <a:r>
              <a:rPr lang="en-US" altLang="zh-CN" dirty="0"/>
              <a:t>2</a:t>
            </a:r>
            <a:r>
              <a:rPr lang="zh-CN" altLang="en-US" dirty="0"/>
              <a:t>）时，需要按特定顺序设置：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:link </a:t>
            </a:r>
            <a:r>
              <a:rPr lang="zh-CN" altLang="en-US" dirty="0"/>
              <a:t>，</a:t>
            </a:r>
            <a:r>
              <a:rPr lang="en-US" altLang="zh-CN" dirty="0"/>
              <a:t>:visited</a:t>
            </a:r>
            <a:r>
              <a:rPr lang="zh-CN" altLang="en-US" dirty="0"/>
              <a:t>，</a:t>
            </a:r>
            <a:r>
              <a:rPr lang="en-US" altLang="zh-CN" dirty="0"/>
              <a:t>:hover, :active</a:t>
            </a:r>
          </a:p>
          <a:p>
            <a:pPr lvl="1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00" y="1828801"/>
            <a:ext cx="6840000" cy="167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48400" y="5879068"/>
            <a:ext cx="289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demo8_10.html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82650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1" y="0"/>
            <a:ext cx="2708671" cy="6858000"/>
          </a:xfrm>
          <a:prstGeom prst="rect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3" name="文本框 5"/>
          <p:cNvSpPr txBox="1"/>
          <p:nvPr/>
        </p:nvSpPr>
        <p:spPr>
          <a:xfrm>
            <a:off x="733997" y="1532001"/>
            <a:ext cx="1196608" cy="30469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微软雅黑"/>
              </a:rPr>
              <a:t>本讲目标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1880271" y="2762259"/>
            <a:ext cx="349015" cy="469881"/>
            <a:chOff x="2099841" y="1975503"/>
            <a:chExt cx="823123" cy="831130"/>
          </a:xfrm>
          <a:solidFill>
            <a:schemeClr val="bg1"/>
          </a:solidFill>
        </p:grpSpPr>
        <p:sp>
          <p:nvSpPr>
            <p:cNvPr id="5" name="等腰三角形 23"/>
            <p:cNvSpPr/>
            <p:nvPr/>
          </p:nvSpPr>
          <p:spPr>
            <a:xfrm rot="19800000" flipH="1">
              <a:off x="2099841" y="1975503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6" name="等腰三角形 24"/>
            <p:cNvSpPr/>
            <p:nvPr/>
          </p:nvSpPr>
          <p:spPr>
            <a:xfrm rot="19800000" flipH="1">
              <a:off x="2099844" y="2420552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7" name="等腰三角形 25"/>
            <p:cNvSpPr/>
            <p:nvPr/>
          </p:nvSpPr>
          <p:spPr>
            <a:xfrm rot="19800000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1686214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9" name="文本框 18"/>
          <p:cNvSpPr txBox="1"/>
          <p:nvPr/>
        </p:nvSpPr>
        <p:spPr>
          <a:xfrm>
            <a:off x="3917150" y="1594147"/>
            <a:ext cx="416005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>
                <a:solidFill>
                  <a:srgbClr val="595E64"/>
                </a:solidFill>
                <a:latin typeface="微软雅黑"/>
              </a:rPr>
              <a:t>掌握字体相关的常用样式</a:t>
            </a:r>
            <a:endParaRPr lang="en-US" sz="2800">
              <a:solidFill>
                <a:srgbClr val="595E64"/>
              </a:solidFill>
              <a:latin typeface="微软雅黑"/>
            </a:endParaRPr>
          </a:p>
        </p:txBody>
      </p:sp>
      <p:sp>
        <p:nvSpPr>
          <p:cNvPr id="10" name="文本框 19"/>
          <p:cNvSpPr txBox="1"/>
          <p:nvPr/>
        </p:nvSpPr>
        <p:spPr>
          <a:xfrm>
            <a:off x="3917150" y="2981980"/>
            <a:ext cx="469345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/>
              </a:rPr>
              <a:t>掌握文本相关的常用样式</a:t>
            </a:r>
            <a:endParaRPr lang="en-US" sz="2800" dirty="0">
              <a:solidFill>
                <a:srgbClr val="595E64"/>
              </a:solidFill>
              <a:latin typeface="微软雅黑"/>
            </a:endParaRPr>
          </a:p>
        </p:txBody>
      </p:sp>
      <p:sp>
        <p:nvSpPr>
          <p:cNvPr id="11" name="等腰三角形 26"/>
          <p:cNvSpPr/>
          <p:nvPr/>
        </p:nvSpPr>
        <p:spPr>
          <a:xfrm rot="5400000" flipH="1">
            <a:off x="3230237" y="3074046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14" name="文本框 21"/>
          <p:cNvSpPr txBox="1"/>
          <p:nvPr/>
        </p:nvSpPr>
        <p:spPr>
          <a:xfrm>
            <a:off x="3917150" y="4343400"/>
            <a:ext cx="274320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/>
              </a:rPr>
              <a:t>理解</a:t>
            </a:r>
            <a:r>
              <a:rPr lang="en-US" sz="2800" dirty="0" err="1">
                <a:solidFill>
                  <a:srgbClr val="595E64"/>
                </a:solidFill>
                <a:latin typeface="微软雅黑"/>
              </a:rPr>
              <a:t>伪类</a:t>
            </a:r>
            <a:r>
              <a:rPr lang="zh-CN" altLang="en-US" sz="2800" dirty="0">
                <a:solidFill>
                  <a:srgbClr val="595E64"/>
                </a:solidFill>
                <a:latin typeface="微软雅黑"/>
              </a:rPr>
              <a:t>及用法</a:t>
            </a:r>
            <a:endParaRPr lang="en-US" sz="2800" dirty="0">
              <a:solidFill>
                <a:srgbClr val="595E64"/>
              </a:solidFill>
              <a:latin typeface="微软雅黑"/>
            </a:endParaRPr>
          </a:p>
        </p:txBody>
      </p:sp>
      <p:sp>
        <p:nvSpPr>
          <p:cNvPr id="15" name="等腰三角形 29"/>
          <p:cNvSpPr/>
          <p:nvPr/>
        </p:nvSpPr>
        <p:spPr>
          <a:xfrm rot="5400000" flipH="1">
            <a:off x="3230237" y="4435467"/>
            <a:ext cx="519388" cy="339089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1" y="0"/>
            <a:ext cx="2708671" cy="6858000"/>
          </a:xfrm>
          <a:prstGeom prst="rect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3" name="文本框 5"/>
          <p:cNvSpPr txBox="1"/>
          <p:nvPr/>
        </p:nvSpPr>
        <p:spPr>
          <a:xfrm>
            <a:off x="733997" y="1532003"/>
            <a:ext cx="1196608" cy="30469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微软雅黑"/>
              </a:rPr>
              <a:t>本节内容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1880271" y="2762259"/>
            <a:ext cx="349015" cy="469881"/>
            <a:chOff x="2099841" y="1975503"/>
            <a:chExt cx="823123" cy="831130"/>
          </a:xfrm>
          <a:solidFill>
            <a:schemeClr val="bg1"/>
          </a:solidFill>
        </p:grpSpPr>
        <p:sp>
          <p:nvSpPr>
            <p:cNvPr id="5" name="等腰三角形 23"/>
            <p:cNvSpPr/>
            <p:nvPr/>
          </p:nvSpPr>
          <p:spPr>
            <a:xfrm rot="19800000" flipH="1">
              <a:off x="2099841" y="1975503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6" name="等腰三角形 24"/>
            <p:cNvSpPr/>
            <p:nvPr/>
          </p:nvSpPr>
          <p:spPr>
            <a:xfrm rot="19800000" flipH="1">
              <a:off x="2099844" y="2420552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7" name="等腰三角形 25"/>
            <p:cNvSpPr/>
            <p:nvPr/>
          </p:nvSpPr>
          <p:spPr>
            <a:xfrm rot="19800000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1177707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9" name="文本框 18"/>
          <p:cNvSpPr txBox="1"/>
          <p:nvPr/>
        </p:nvSpPr>
        <p:spPr>
          <a:xfrm>
            <a:off x="3917150" y="1085640"/>
            <a:ext cx="274320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>
                <a:solidFill>
                  <a:srgbClr val="595E64"/>
                </a:solidFill>
                <a:latin typeface="微软雅黑"/>
              </a:rPr>
              <a:t>字体常用样式</a:t>
            </a:r>
            <a:endParaRPr lang="en-US" sz="2800">
              <a:solidFill>
                <a:srgbClr val="595E64"/>
              </a:solidFill>
              <a:latin typeface="微软雅黑"/>
            </a:endParaRPr>
          </a:p>
        </p:txBody>
      </p:sp>
      <p:sp>
        <p:nvSpPr>
          <p:cNvPr id="10" name="文本框 19"/>
          <p:cNvSpPr txBox="1"/>
          <p:nvPr/>
        </p:nvSpPr>
        <p:spPr>
          <a:xfrm>
            <a:off x="3917150" y="2473473"/>
            <a:ext cx="301803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>
                <a:solidFill>
                  <a:srgbClr val="595E64"/>
                </a:solidFill>
                <a:latin typeface="微软雅黑"/>
              </a:rPr>
              <a:t>文本常用样式</a:t>
            </a:r>
            <a:endParaRPr lang="en-US" sz="2800">
              <a:solidFill>
                <a:srgbClr val="595E64"/>
              </a:solidFill>
              <a:latin typeface="微软雅黑"/>
            </a:endParaRPr>
          </a:p>
        </p:txBody>
      </p:sp>
      <p:sp>
        <p:nvSpPr>
          <p:cNvPr id="11" name="等腰三角形 26"/>
          <p:cNvSpPr/>
          <p:nvPr/>
        </p:nvSpPr>
        <p:spPr>
          <a:xfrm rot="5400000" flipH="1">
            <a:off x="3230237" y="2565539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12" name="文本框 20"/>
          <p:cNvSpPr txBox="1"/>
          <p:nvPr/>
        </p:nvSpPr>
        <p:spPr>
          <a:xfrm>
            <a:off x="3917150" y="3861306"/>
            <a:ext cx="522685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>
                <a:solidFill>
                  <a:srgbClr val="595E64"/>
                </a:solidFill>
                <a:latin typeface="微软雅黑"/>
              </a:rPr>
              <a:t>为超链接的四种状态设置样式</a:t>
            </a:r>
            <a:endParaRPr lang="en-US" sz="2800">
              <a:solidFill>
                <a:srgbClr val="595E64"/>
              </a:solidFill>
              <a:latin typeface="微软雅黑"/>
            </a:endParaRPr>
          </a:p>
        </p:txBody>
      </p:sp>
      <p:sp>
        <p:nvSpPr>
          <p:cNvPr id="13" name="等腰三角形 28"/>
          <p:cNvSpPr/>
          <p:nvPr/>
        </p:nvSpPr>
        <p:spPr>
          <a:xfrm rot="5400000" flipH="1">
            <a:off x="3230237" y="3953372"/>
            <a:ext cx="519388" cy="339089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14" name="文本框 21"/>
          <p:cNvSpPr txBox="1"/>
          <p:nvPr/>
        </p:nvSpPr>
        <p:spPr>
          <a:xfrm>
            <a:off x="3917150" y="5249139"/>
            <a:ext cx="274320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微软雅黑"/>
              </a:rPr>
              <a:t>伪类</a:t>
            </a:r>
            <a:endParaRPr lang="en-US" sz="2800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15" name="等腰三角形 29"/>
          <p:cNvSpPr/>
          <p:nvPr/>
        </p:nvSpPr>
        <p:spPr>
          <a:xfrm rot="5400000" flipH="1">
            <a:off x="3230237" y="5341206"/>
            <a:ext cx="519388" cy="339089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12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/>
              <a:t>伪类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rtlCol="0"/>
          <a:lstStyle/>
          <a:p>
            <a:r>
              <a:rPr lang="zh-CN" altLang="en-US" dirty="0"/>
              <a:t>可与</a:t>
            </a:r>
            <a:r>
              <a:rPr lang="en-US" altLang="zh-CN" dirty="0" err="1"/>
              <a:t>css</a:t>
            </a:r>
            <a:r>
              <a:rPr lang="zh-CN" altLang="en-US" dirty="0"/>
              <a:t>类结合使用，</a:t>
            </a:r>
            <a:r>
              <a:rPr lang="en-US" altLang="zh-CN" dirty="0" err="1"/>
              <a:t>向某些选择器添加特殊效果</a:t>
            </a:r>
            <a:r>
              <a:rPr lang="zh-CN" altLang="en-US" dirty="0"/>
              <a:t>。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650952"/>
              </p:ext>
            </p:extLst>
          </p:nvPr>
        </p:nvGraphicFramePr>
        <p:xfrm>
          <a:off x="381000" y="1859280"/>
          <a:ext cx="8686800" cy="4145280"/>
        </p:xfrm>
        <a:graphic>
          <a:graphicData uri="http://schemas.openxmlformats.org/drawingml/2006/table">
            <a:tbl>
              <a:tblPr firstRow="1" bandRow="1"/>
              <a:tblGrid>
                <a:gridCol w="170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1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/>
                        <a:t>:link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/>
                        <a:t>向未被访问的链接添加样式。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/>
                        <a:t>:visited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/>
                        <a:t>向已被访问的链接添加样式。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/>
                        <a:t>:hover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/>
                        <a:t>当鼠标悬浮在元素上方时，向元素添加样式。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/>
                        <a:t>:active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/>
                        <a:t>向被激活的元素添加样式。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/>
                        <a:t>:focus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/>
                        <a:t>向拥有键盘输入焦点的元素添加样式。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/>
                        <a:t>:first-child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/>
                        <a:t>向元素的第一个子元素添加样式。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:</a:t>
                      </a:r>
                      <a:r>
                        <a:rPr lang="en-US" altLang="zh-CN" sz="2800" dirty="0" err="1"/>
                        <a:t>lang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向带有指定 </a:t>
                      </a:r>
                      <a:r>
                        <a:rPr lang="en-US" altLang="zh-CN" sz="2800" dirty="0" err="1"/>
                        <a:t>lang</a:t>
                      </a:r>
                      <a:r>
                        <a:rPr lang="en-US" altLang="zh-CN" sz="2800" dirty="0"/>
                        <a:t> </a:t>
                      </a:r>
                      <a:r>
                        <a:rPr lang="zh-CN" altLang="en-US" sz="2800" dirty="0"/>
                        <a:t>属性的元素添加样式。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48400" y="5879068"/>
            <a:ext cx="289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/>
              <a:t>demo8_11.html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/>
              <a:t>本节小结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706484"/>
              </p:ext>
            </p:extLst>
          </p:nvPr>
        </p:nvGraphicFramePr>
        <p:xfrm>
          <a:off x="479425" y="1085850"/>
          <a:ext cx="8331201" cy="4572000"/>
        </p:xfrm>
        <a:graphic>
          <a:graphicData uri="http://schemas.openxmlformats.org/drawingml/2006/table">
            <a:tbl>
              <a:tblPr firstRow="1" bandRow="1"/>
              <a:tblGrid>
                <a:gridCol w="188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字体系列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/>
                        <a:t>文本系列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/>
                        <a:t>超链接</a:t>
                      </a:r>
                      <a:r>
                        <a:rPr lang="en-US" altLang="zh-CN" sz="2800"/>
                        <a:t>4</a:t>
                      </a:r>
                      <a:r>
                        <a:rPr lang="zh-CN" altLang="en-US" sz="2800"/>
                        <a:t>种状态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/>
                        <a:t>伪类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/>
                        <a:t>font-family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text-indent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a:link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:link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/>
                        <a:t>font-size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text-align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a:visited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:visited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/>
                        <a:t>font-weight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color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a:hover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:hover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/>
                        <a:t>font-style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line-height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a:active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:active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/>
                        <a:t>font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text-decoration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:focus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:active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:first-child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/>
          <p:cNvGrpSpPr/>
          <p:nvPr/>
        </p:nvGrpSpPr>
        <p:grpSpPr>
          <a:xfrm>
            <a:off x="-676029" y="-7490704"/>
            <a:ext cx="10496061" cy="14398984"/>
            <a:chOff x="-901373" y="-7490704"/>
            <a:chExt cx="13994745" cy="14398984"/>
          </a:xfrm>
        </p:grpSpPr>
        <p:sp>
          <p:nvSpPr>
            <p:cNvPr id="3" name="矩形 12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4" name="弦形 18"/>
            <p:cNvSpPr/>
            <p:nvPr/>
          </p:nvSpPr>
          <p:spPr>
            <a:xfrm rot="13320000">
              <a:off x="-901373" y="-7490704"/>
              <a:ext cx="13994745" cy="14310155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等腰三角形 11"/>
          <p:cNvSpPr/>
          <p:nvPr/>
        </p:nvSpPr>
        <p:spPr>
          <a:xfrm rot="18000000" flipH="1">
            <a:off x="6142618" y="2834295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6" name="等腰三角形 13"/>
          <p:cNvSpPr/>
          <p:nvPr/>
        </p:nvSpPr>
        <p:spPr>
          <a:xfrm rot="19800000" flipH="1">
            <a:off x="3701642" y="1487368"/>
            <a:ext cx="332643" cy="386081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7" name="等腰三角形 14"/>
          <p:cNvSpPr/>
          <p:nvPr/>
        </p:nvSpPr>
        <p:spPr>
          <a:xfrm rot="18000000" flipH="1">
            <a:off x="2220084" y="6291821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8" name="等腰三角形 15"/>
          <p:cNvSpPr/>
          <p:nvPr/>
        </p:nvSpPr>
        <p:spPr>
          <a:xfrm rot="19800000" flipH="1">
            <a:off x="1686268" y="1045925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9" name="等腰三角形 16"/>
          <p:cNvSpPr/>
          <p:nvPr/>
        </p:nvSpPr>
        <p:spPr>
          <a:xfrm rot="18000000" flipH="1">
            <a:off x="2637173" y="5219690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10" name="等腰三角形 17"/>
          <p:cNvSpPr/>
          <p:nvPr/>
        </p:nvSpPr>
        <p:spPr>
          <a:xfrm rot="18000000" flipH="1">
            <a:off x="963546" y="2545722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11" name="文本框 22"/>
          <p:cNvSpPr txBox="1"/>
          <p:nvPr/>
        </p:nvSpPr>
        <p:spPr>
          <a:xfrm>
            <a:off x="2717653" y="2860942"/>
            <a:ext cx="3641375" cy="166199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595E64"/>
                </a:solidFill>
                <a:latin typeface="微软雅黑"/>
              </a:rPr>
              <a:t>谢 谢</a:t>
            </a:r>
          </a:p>
          <a:p>
            <a:pPr algn="ctr"/>
            <a:r>
              <a:rPr lang="en-US" sz="4800" b="1">
                <a:solidFill>
                  <a:srgbClr val="595E64"/>
                </a:solidFill>
                <a:latin typeface="微软雅黑"/>
              </a:rPr>
              <a:t>Thank </a:t>
            </a:r>
            <a:r>
              <a:rPr lang="en-US" sz="4800" b="1">
                <a:solidFill>
                  <a:srgbClr val="FF0000"/>
                </a:solidFill>
                <a:latin typeface="微软雅黑"/>
              </a:rPr>
              <a:t>You</a:t>
            </a:r>
          </a:p>
        </p:txBody>
      </p:sp>
      <p:grpSp>
        <p:nvGrpSpPr>
          <p:cNvPr id="12" name="组合 2"/>
          <p:cNvGrpSpPr/>
          <p:nvPr/>
        </p:nvGrpSpPr>
        <p:grpSpPr>
          <a:xfrm>
            <a:off x="1318925" y="3341396"/>
            <a:ext cx="902042" cy="831130"/>
            <a:chOff x="1720243" y="1975503"/>
            <a:chExt cx="1202721" cy="831130"/>
          </a:xfrm>
        </p:grpSpPr>
        <p:sp>
          <p:nvSpPr>
            <p:cNvPr id="13" name="等腰三角形 6"/>
            <p:cNvSpPr/>
            <p:nvPr/>
          </p:nvSpPr>
          <p:spPr>
            <a:xfrm rot="19800000" flipH="1">
              <a:off x="2099841" y="1975503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14" name="等腰三角形 7"/>
            <p:cNvSpPr/>
            <p:nvPr/>
          </p:nvSpPr>
          <p:spPr>
            <a:xfrm rot="19800000" flipH="1">
              <a:off x="2099844" y="2420552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15" name="等腰三角形 8"/>
            <p:cNvSpPr/>
            <p:nvPr/>
          </p:nvSpPr>
          <p:spPr>
            <a:xfrm rot="19800000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16" name="等腰三角形 36"/>
            <p:cNvSpPr/>
            <p:nvPr/>
          </p:nvSpPr>
          <p:spPr>
            <a:xfrm rot="19800000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组合 25"/>
          <p:cNvGrpSpPr/>
          <p:nvPr/>
        </p:nvGrpSpPr>
        <p:grpSpPr>
          <a:xfrm flipH="1">
            <a:off x="6923032" y="3341396"/>
            <a:ext cx="902042" cy="831130"/>
            <a:chOff x="1720243" y="1975503"/>
            <a:chExt cx="1202721" cy="831130"/>
          </a:xfrm>
        </p:grpSpPr>
        <p:sp>
          <p:nvSpPr>
            <p:cNvPr id="18" name="等腰三角形 27"/>
            <p:cNvSpPr/>
            <p:nvPr/>
          </p:nvSpPr>
          <p:spPr>
            <a:xfrm rot="19800000" flipH="1">
              <a:off x="2099841" y="1975503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19" name="等腰三角形 28"/>
            <p:cNvSpPr/>
            <p:nvPr/>
          </p:nvSpPr>
          <p:spPr>
            <a:xfrm rot="19800000" flipH="1">
              <a:off x="2099844" y="2420552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20" name="等腰三角形 29"/>
            <p:cNvSpPr/>
            <p:nvPr/>
          </p:nvSpPr>
          <p:spPr>
            <a:xfrm rot="19800000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21" name="等腰三角形 37"/>
            <p:cNvSpPr/>
            <p:nvPr/>
          </p:nvSpPr>
          <p:spPr>
            <a:xfrm rot="19800000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等腰三角形 30"/>
          <p:cNvSpPr/>
          <p:nvPr/>
        </p:nvSpPr>
        <p:spPr>
          <a:xfrm rot="6300000" flipH="1">
            <a:off x="7957078" y="5193194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23" name="等腰三角形 31"/>
          <p:cNvSpPr/>
          <p:nvPr/>
        </p:nvSpPr>
        <p:spPr>
          <a:xfrm rot="21240000" flipH="1">
            <a:off x="452930" y="5433506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24" name="等腰三角形 32"/>
          <p:cNvSpPr/>
          <p:nvPr/>
        </p:nvSpPr>
        <p:spPr>
          <a:xfrm rot="1500000" flipH="1">
            <a:off x="810077" y="5563025"/>
            <a:ext cx="332643" cy="386081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25" name="等腰三角形 33"/>
          <p:cNvSpPr/>
          <p:nvPr/>
        </p:nvSpPr>
        <p:spPr>
          <a:xfrm rot="20520000" flipH="1">
            <a:off x="1387364" y="6281082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26" name="等腰三角形 34"/>
          <p:cNvSpPr/>
          <p:nvPr/>
        </p:nvSpPr>
        <p:spPr>
          <a:xfrm rot="20520000" flipH="1">
            <a:off x="7246840" y="6281082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27" name="等腰三角形 35"/>
          <p:cNvSpPr/>
          <p:nvPr/>
        </p:nvSpPr>
        <p:spPr>
          <a:xfrm flipH="1">
            <a:off x="8498366" y="6167738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1" y="0"/>
            <a:ext cx="2708671" cy="6858000"/>
          </a:xfrm>
          <a:prstGeom prst="rect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3" name="文本框 5"/>
          <p:cNvSpPr txBox="1"/>
          <p:nvPr/>
        </p:nvSpPr>
        <p:spPr>
          <a:xfrm>
            <a:off x="733997" y="1532003"/>
            <a:ext cx="1196608" cy="30469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微软雅黑"/>
              </a:rPr>
              <a:t>本节内容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1880271" y="2762259"/>
            <a:ext cx="349015" cy="469881"/>
            <a:chOff x="2099841" y="1975503"/>
            <a:chExt cx="823123" cy="831130"/>
          </a:xfrm>
          <a:solidFill>
            <a:schemeClr val="bg1"/>
          </a:solidFill>
        </p:grpSpPr>
        <p:sp>
          <p:nvSpPr>
            <p:cNvPr id="5" name="等腰三角形 23"/>
            <p:cNvSpPr/>
            <p:nvPr/>
          </p:nvSpPr>
          <p:spPr>
            <a:xfrm rot="19800000" flipH="1">
              <a:off x="2099841" y="1975503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6" name="等腰三角形 24"/>
            <p:cNvSpPr/>
            <p:nvPr/>
          </p:nvSpPr>
          <p:spPr>
            <a:xfrm rot="19800000" flipH="1">
              <a:off x="2099844" y="2420552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7" name="等腰三角形 25"/>
            <p:cNvSpPr/>
            <p:nvPr/>
          </p:nvSpPr>
          <p:spPr>
            <a:xfrm rot="19800000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1177707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9" name="文本框 18"/>
          <p:cNvSpPr txBox="1"/>
          <p:nvPr/>
        </p:nvSpPr>
        <p:spPr>
          <a:xfrm>
            <a:off x="3917150" y="1085640"/>
            <a:ext cx="274320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>
                <a:solidFill>
                  <a:srgbClr val="595E64"/>
                </a:solidFill>
                <a:latin typeface="微软雅黑"/>
              </a:rPr>
              <a:t>字体常用样式</a:t>
            </a:r>
            <a:endParaRPr lang="en-US" sz="2800">
              <a:solidFill>
                <a:srgbClr val="595E64"/>
              </a:solidFill>
              <a:latin typeface="微软雅黑"/>
            </a:endParaRPr>
          </a:p>
        </p:txBody>
      </p:sp>
      <p:sp>
        <p:nvSpPr>
          <p:cNvPr id="10" name="文本框 19"/>
          <p:cNvSpPr txBox="1"/>
          <p:nvPr/>
        </p:nvSpPr>
        <p:spPr>
          <a:xfrm>
            <a:off x="3917150" y="2473473"/>
            <a:ext cx="301803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>
                <a:solidFill>
                  <a:srgbClr val="595E64"/>
                </a:solidFill>
                <a:latin typeface="微软雅黑"/>
              </a:rPr>
              <a:t>文本常用样式</a:t>
            </a:r>
            <a:endParaRPr lang="en-US" sz="2800">
              <a:solidFill>
                <a:srgbClr val="595E64"/>
              </a:solidFill>
              <a:latin typeface="微软雅黑"/>
            </a:endParaRPr>
          </a:p>
        </p:txBody>
      </p:sp>
      <p:sp>
        <p:nvSpPr>
          <p:cNvPr id="11" name="等腰三角形 26"/>
          <p:cNvSpPr/>
          <p:nvPr/>
        </p:nvSpPr>
        <p:spPr>
          <a:xfrm rot="5400000" flipH="1">
            <a:off x="3230237" y="2565539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12" name="文本框 20"/>
          <p:cNvSpPr txBox="1"/>
          <p:nvPr/>
        </p:nvSpPr>
        <p:spPr>
          <a:xfrm>
            <a:off x="3917150" y="3861306"/>
            <a:ext cx="522685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>
                <a:solidFill>
                  <a:srgbClr val="595E64"/>
                </a:solidFill>
                <a:latin typeface="微软雅黑"/>
              </a:rPr>
              <a:t>为超链接的四种状态设置样式</a:t>
            </a:r>
            <a:endParaRPr lang="en-US" sz="2800">
              <a:solidFill>
                <a:srgbClr val="595E64"/>
              </a:solidFill>
              <a:latin typeface="微软雅黑"/>
            </a:endParaRPr>
          </a:p>
        </p:txBody>
      </p:sp>
      <p:sp>
        <p:nvSpPr>
          <p:cNvPr id="13" name="等腰三角形 28"/>
          <p:cNvSpPr/>
          <p:nvPr/>
        </p:nvSpPr>
        <p:spPr>
          <a:xfrm rot="5400000" flipH="1">
            <a:off x="3230237" y="3953372"/>
            <a:ext cx="519388" cy="339089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14" name="文本框 21"/>
          <p:cNvSpPr txBox="1"/>
          <p:nvPr/>
        </p:nvSpPr>
        <p:spPr>
          <a:xfrm>
            <a:off x="3917150" y="5249139"/>
            <a:ext cx="274320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>
                <a:solidFill>
                  <a:srgbClr val="595E64"/>
                </a:solidFill>
                <a:latin typeface="微软雅黑"/>
              </a:rPr>
              <a:t>伪类</a:t>
            </a:r>
            <a:endParaRPr lang="en-US" sz="2800">
              <a:solidFill>
                <a:srgbClr val="595E64"/>
              </a:solidFill>
              <a:latin typeface="微软雅黑"/>
            </a:endParaRPr>
          </a:p>
        </p:txBody>
      </p:sp>
      <p:sp>
        <p:nvSpPr>
          <p:cNvPr id="15" name="等腰三角形 29"/>
          <p:cNvSpPr/>
          <p:nvPr/>
        </p:nvSpPr>
        <p:spPr>
          <a:xfrm rot="5400000" flipH="1">
            <a:off x="3230237" y="5341206"/>
            <a:ext cx="519388" cy="339089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zh-CN" altLang="en-US"/>
              <a:t>引言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可以为下述文本设置哪些样式？</a:t>
            </a:r>
            <a:endParaRPr lang="en-US" altLang="zh-CN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026" name="Picture 2" descr="D:\15上半年\web1\课程资料\第七章\3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371969"/>
            <a:ext cx="1952100" cy="195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1943886"/>
            <a:ext cx="5181600" cy="12003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latin typeface="华文楷体" pitchFamily="2" charset="-122"/>
                <a:ea typeface="华文楷体" pitchFamily="2" charset="-122"/>
              </a:rPr>
              <a:t>……</a:t>
            </a:r>
            <a:r>
              <a:rPr lang="zh-CN" altLang="en-US">
                <a:latin typeface="华文楷体" pitchFamily="2" charset="-122"/>
                <a:ea typeface="华文楷体" pitchFamily="2" charset="-122"/>
              </a:rPr>
              <a:t>表达了企业人士和学院教师不同的态度与认知，并互相吸取了经验以完善和更新自身的知识结构，提升自我，并促进教学能力水平的不断提高。</a:t>
            </a:r>
          </a:p>
        </p:txBody>
      </p:sp>
      <p:sp>
        <p:nvSpPr>
          <p:cNvPr id="5" name="椭圆 4"/>
          <p:cNvSpPr/>
          <p:nvPr/>
        </p:nvSpPr>
        <p:spPr>
          <a:xfrm>
            <a:off x="685800" y="3352800"/>
            <a:ext cx="1152000" cy="828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字体</a:t>
            </a:r>
          </a:p>
        </p:txBody>
      </p:sp>
      <p:sp>
        <p:nvSpPr>
          <p:cNvPr id="7" name="椭圆 6"/>
          <p:cNvSpPr/>
          <p:nvPr/>
        </p:nvSpPr>
        <p:spPr>
          <a:xfrm>
            <a:off x="685800" y="4331962"/>
            <a:ext cx="1152000" cy="828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字体大小</a:t>
            </a:r>
          </a:p>
        </p:txBody>
      </p:sp>
      <p:sp>
        <p:nvSpPr>
          <p:cNvPr id="13" name="椭圆 12"/>
          <p:cNvSpPr/>
          <p:nvPr/>
        </p:nvSpPr>
        <p:spPr>
          <a:xfrm>
            <a:off x="676800" y="5362840"/>
            <a:ext cx="1152000" cy="828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字体颜色</a:t>
            </a:r>
          </a:p>
        </p:txBody>
      </p:sp>
      <p:sp>
        <p:nvSpPr>
          <p:cNvPr id="14" name="椭圆 13"/>
          <p:cNvSpPr/>
          <p:nvPr/>
        </p:nvSpPr>
        <p:spPr>
          <a:xfrm>
            <a:off x="5477400" y="4646451"/>
            <a:ext cx="1152000" cy="828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加粗</a:t>
            </a:r>
          </a:p>
        </p:txBody>
      </p:sp>
      <p:sp>
        <p:nvSpPr>
          <p:cNvPr id="15" name="椭圆 14"/>
          <p:cNvSpPr/>
          <p:nvPr/>
        </p:nvSpPr>
        <p:spPr>
          <a:xfrm>
            <a:off x="4016484" y="3471396"/>
            <a:ext cx="1152000" cy="828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倾斜</a:t>
            </a:r>
          </a:p>
        </p:txBody>
      </p:sp>
      <p:sp>
        <p:nvSpPr>
          <p:cNvPr id="16" name="椭圆 15"/>
          <p:cNvSpPr/>
          <p:nvPr/>
        </p:nvSpPr>
        <p:spPr>
          <a:xfrm>
            <a:off x="2193560" y="4331962"/>
            <a:ext cx="1600200" cy="828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上划线</a:t>
            </a:r>
          </a:p>
        </p:txBody>
      </p:sp>
      <p:sp>
        <p:nvSpPr>
          <p:cNvPr id="17" name="椭圆 16"/>
          <p:cNvSpPr/>
          <p:nvPr/>
        </p:nvSpPr>
        <p:spPr>
          <a:xfrm>
            <a:off x="2133600" y="5371389"/>
            <a:ext cx="1600200" cy="828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下划线</a:t>
            </a:r>
          </a:p>
        </p:txBody>
      </p:sp>
      <p:sp>
        <p:nvSpPr>
          <p:cNvPr id="18" name="椭圆 17"/>
          <p:cNvSpPr/>
          <p:nvPr/>
        </p:nvSpPr>
        <p:spPr>
          <a:xfrm>
            <a:off x="2111115" y="3352800"/>
            <a:ext cx="1600200" cy="828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删除线</a:t>
            </a:r>
          </a:p>
        </p:txBody>
      </p:sp>
      <p:sp>
        <p:nvSpPr>
          <p:cNvPr id="21" name="椭圆 20"/>
          <p:cNvSpPr/>
          <p:nvPr/>
        </p:nvSpPr>
        <p:spPr>
          <a:xfrm>
            <a:off x="5584461" y="3657719"/>
            <a:ext cx="1152000" cy="828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缩进</a:t>
            </a:r>
          </a:p>
        </p:txBody>
      </p:sp>
      <p:sp>
        <p:nvSpPr>
          <p:cNvPr id="22" name="椭圆 21"/>
          <p:cNvSpPr/>
          <p:nvPr/>
        </p:nvSpPr>
        <p:spPr>
          <a:xfrm>
            <a:off x="4016484" y="4485719"/>
            <a:ext cx="1152000" cy="828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对齐</a:t>
            </a:r>
          </a:p>
        </p:txBody>
      </p:sp>
      <p:sp>
        <p:nvSpPr>
          <p:cNvPr id="23" name="椭圆 22"/>
          <p:cNvSpPr/>
          <p:nvPr/>
        </p:nvSpPr>
        <p:spPr>
          <a:xfrm>
            <a:off x="4016484" y="5390127"/>
            <a:ext cx="1152000" cy="828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行高</a:t>
            </a:r>
          </a:p>
        </p:txBody>
      </p:sp>
      <p:sp>
        <p:nvSpPr>
          <p:cNvPr id="24" name="椭圆 23"/>
          <p:cNvSpPr/>
          <p:nvPr/>
        </p:nvSpPr>
        <p:spPr>
          <a:xfrm>
            <a:off x="6736461" y="5009138"/>
            <a:ext cx="1152000" cy="828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……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98124"/>
            <a:ext cx="8095569" cy="309567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err="1"/>
              <a:t>字体</a:t>
            </a:r>
            <a:r>
              <a:rPr lang="zh-CN" altLang="en-US"/>
              <a:t>常用样式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关于字体的常用属性</a:t>
            </a:r>
            <a:endParaRPr lang="en-US" altLang="zh-CN" dirty="0"/>
          </a:p>
          <a:p>
            <a:pPr lvl="1"/>
            <a:r>
              <a:rPr lang="en-US" dirty="0" err="1"/>
              <a:t>字体系列</a:t>
            </a:r>
            <a:r>
              <a:rPr lang="zh-CN" altLang="en-US" dirty="0"/>
              <a:t>：</a:t>
            </a:r>
            <a:r>
              <a:rPr lang="en-US" dirty="0"/>
              <a:t>font-family</a:t>
            </a:r>
          </a:p>
          <a:p>
            <a:pPr lvl="1"/>
            <a:r>
              <a:rPr lang="en-US" dirty="0" err="1"/>
              <a:t>字体大小</a:t>
            </a:r>
            <a:r>
              <a:rPr lang="zh-CN" altLang="en-US" dirty="0"/>
              <a:t>：</a:t>
            </a:r>
            <a:r>
              <a:rPr lang="en-US" altLang="zh-CN" dirty="0"/>
              <a:t>font-size</a:t>
            </a:r>
          </a:p>
          <a:p>
            <a:pPr lvl="1"/>
            <a:r>
              <a:rPr lang="en-US" altLang="zh-CN" dirty="0" err="1"/>
              <a:t>字体风格</a:t>
            </a:r>
            <a:r>
              <a:rPr lang="zh-CN" altLang="en-US" dirty="0"/>
              <a:t>：</a:t>
            </a:r>
            <a:r>
              <a:rPr lang="en-US" altLang="zh-CN" dirty="0"/>
              <a:t>font-style</a:t>
            </a:r>
          </a:p>
          <a:p>
            <a:pPr lvl="1"/>
            <a:r>
              <a:rPr lang="en-US" altLang="zh-CN" dirty="0" err="1"/>
              <a:t>字体加粗</a:t>
            </a:r>
            <a:r>
              <a:rPr lang="zh-CN" altLang="en-US" dirty="0"/>
              <a:t>：</a:t>
            </a:r>
            <a:r>
              <a:rPr lang="en-US" altLang="zh-CN" dirty="0"/>
              <a:t>font-weight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0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字体系列：</a:t>
            </a:r>
            <a:r>
              <a:rPr lang="en-US" altLang="zh-CN"/>
              <a:t>font-family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232" y="914400"/>
            <a:ext cx="8740967" cy="4873963"/>
          </a:xfrm>
        </p:spPr>
        <p:txBody>
          <a:bodyPr>
            <a:normAutofit/>
          </a:bodyPr>
          <a:lstStyle/>
          <a:p>
            <a:r>
              <a:rPr lang="zh-CN" altLang="en-US" dirty="0"/>
              <a:t>设置一种字体：</a:t>
            </a:r>
            <a:endParaRPr lang="en-US" altLang="zh-CN" dirty="0"/>
          </a:p>
          <a:p>
            <a:pPr lvl="1"/>
            <a:r>
              <a:rPr lang="en-US" altLang="zh-CN" dirty="0"/>
              <a:t>font-family: ‘</a:t>
            </a:r>
            <a:r>
              <a:rPr lang="zh-CN" altLang="en-US" dirty="0"/>
              <a:t>宋体</a:t>
            </a:r>
            <a:r>
              <a:rPr lang="en-US" altLang="zh-CN" dirty="0"/>
              <a:t>’;</a:t>
            </a:r>
          </a:p>
          <a:p>
            <a:r>
              <a:rPr lang="zh-CN" altLang="en-US" dirty="0"/>
              <a:t>设置多种字体</a:t>
            </a:r>
            <a:endParaRPr lang="en-US" altLang="zh-CN" dirty="0"/>
          </a:p>
          <a:p>
            <a:pPr lvl="1"/>
            <a:r>
              <a:rPr lang="en-US" altLang="zh-CN" dirty="0"/>
              <a:t>font-family: </a:t>
            </a:r>
            <a:r>
              <a:rPr lang="zh-CN" altLang="en-US" dirty="0"/>
              <a:t>‘宋体</a:t>
            </a:r>
            <a:r>
              <a:rPr lang="en-US" altLang="zh-CN" dirty="0"/>
              <a:t>’,</a:t>
            </a:r>
            <a:r>
              <a:rPr lang="zh-CN" altLang="en-US" dirty="0"/>
              <a:t>‘仿宋</a:t>
            </a:r>
            <a:r>
              <a:rPr lang="en-US" altLang="zh-CN" dirty="0"/>
              <a:t>’,</a:t>
            </a:r>
            <a:r>
              <a:rPr lang="zh-CN" altLang="en-US" dirty="0"/>
              <a:t>‘</a:t>
            </a:r>
            <a:r>
              <a:rPr lang="en-US" altLang="zh-CN" dirty="0"/>
              <a:t>Times New Roman</a:t>
            </a:r>
            <a:r>
              <a:rPr lang="zh-CN" altLang="en-US" dirty="0"/>
              <a:t>’；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若用户系统里有宋体，用宋体，无宋体则用仿宋</a:t>
            </a:r>
            <a:r>
              <a:rPr lang="en-US" altLang="zh-CN" dirty="0">
                <a:solidFill>
                  <a:srgbClr val="FF0000"/>
                </a:solidFill>
              </a:rPr>
              <a:t>……</a:t>
            </a:r>
          </a:p>
          <a:p>
            <a:r>
              <a:rPr lang="zh-CN" altLang="en-US" dirty="0"/>
              <a:t>实战技巧</a:t>
            </a:r>
            <a:endParaRPr lang="en-US" altLang="zh-CN" dirty="0"/>
          </a:p>
          <a:p>
            <a:pPr lvl="1"/>
            <a:r>
              <a:rPr lang="en-US" altLang="zh-CN" dirty="0"/>
              <a:t>font-family: ’Times New Roman’, Serif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8400" y="5879068"/>
            <a:ext cx="289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demo8_1.html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70219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字体大小：</a:t>
            </a:r>
            <a:r>
              <a:rPr lang="en-US" altLang="zh-CN"/>
              <a:t>font-size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85885"/>
            <a:ext cx="8817168" cy="4873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设置字体大小为绝对值：</a:t>
            </a:r>
            <a:endParaRPr lang="en-US" altLang="zh-CN" dirty="0"/>
          </a:p>
          <a:p>
            <a:pPr lvl="1"/>
            <a:r>
              <a:rPr lang="en-US" altLang="zh-CN" dirty="0"/>
              <a:t>font-size: </a:t>
            </a:r>
            <a:r>
              <a:rPr lang="en-US" altLang="zh-CN" dirty="0" err="1"/>
              <a:t>20px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不允许用户在浏览器中改变文本大小</a:t>
            </a:r>
            <a:endParaRPr lang="en-US" altLang="zh-CN" dirty="0"/>
          </a:p>
          <a:p>
            <a:r>
              <a:rPr lang="zh-CN" altLang="en-US" dirty="0"/>
              <a:t>设置字体大小为相对值</a:t>
            </a:r>
            <a:endParaRPr lang="en-US" altLang="zh-CN" dirty="0"/>
          </a:p>
          <a:p>
            <a:pPr lvl="1"/>
            <a:r>
              <a:rPr lang="en-US" altLang="zh-CN" dirty="0"/>
              <a:t>font-size: </a:t>
            </a:r>
            <a:r>
              <a:rPr lang="en-US" altLang="zh-CN" dirty="0" err="1"/>
              <a:t>2em</a:t>
            </a:r>
            <a:r>
              <a:rPr lang="zh-CN" altLang="en-US" dirty="0"/>
              <a:t>（或</a:t>
            </a:r>
            <a:r>
              <a:rPr lang="en-US" altLang="zh-CN" dirty="0" err="1"/>
              <a:t>font-size:200</a:t>
            </a:r>
            <a:r>
              <a:rPr lang="en-US" altLang="zh-CN" dirty="0"/>
              <a:t>%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相对于周围的元素来设置大小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zh-CN" altLang="en-US" dirty="0">
                <a:solidFill>
                  <a:srgbClr val="FF0000"/>
                </a:solidFill>
              </a:rPr>
              <a:t>允许用户在浏览器中改变文本大小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实战技巧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若未规定字体大小，普通文本的默认大小是 </a:t>
            </a:r>
            <a:r>
              <a:rPr lang="en-US" altLang="zh-CN" dirty="0"/>
              <a:t>16 </a:t>
            </a:r>
            <a:r>
              <a:rPr lang="zh-CN" altLang="en-US" dirty="0"/>
              <a:t>像素 </a:t>
            </a:r>
            <a:r>
              <a:rPr lang="en-US" altLang="zh-CN" dirty="0"/>
              <a:t>(</a:t>
            </a:r>
            <a:r>
              <a:rPr lang="en-US" altLang="zh-CN" dirty="0" err="1"/>
              <a:t>16px</a:t>
            </a:r>
            <a:r>
              <a:rPr lang="en-US" altLang="zh-CN" dirty="0"/>
              <a:t>=</a:t>
            </a:r>
            <a:r>
              <a:rPr lang="en-US" altLang="zh-CN" dirty="0" err="1"/>
              <a:t>1em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6248400" y="5879068"/>
            <a:ext cx="289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demo8_2.html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39889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字体风格：</a:t>
            </a:r>
            <a:r>
              <a:rPr lang="en-US" altLang="zh-CN"/>
              <a:t>font-style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设置字体斜体显示：</a:t>
            </a:r>
            <a:endParaRPr lang="en-US" altLang="zh-CN" dirty="0"/>
          </a:p>
          <a:p>
            <a:pPr lvl="1"/>
            <a:r>
              <a:rPr lang="en-US" altLang="zh-CN" dirty="0"/>
              <a:t>font-style: italic</a:t>
            </a:r>
          </a:p>
          <a:p>
            <a:pPr lvl="1"/>
            <a:r>
              <a:rPr lang="zh-CN" altLang="en-US" dirty="0"/>
              <a:t>此属性的属性值有：</a:t>
            </a:r>
            <a:r>
              <a:rPr lang="en-US" altLang="zh-CN" dirty="0"/>
              <a:t>normal</a:t>
            </a:r>
            <a:r>
              <a:rPr lang="zh-CN" altLang="en-US" dirty="0"/>
              <a:t>、</a:t>
            </a:r>
            <a:r>
              <a:rPr lang="en-US" altLang="zh-CN" dirty="0"/>
              <a:t>italic	</a:t>
            </a:r>
            <a:r>
              <a:rPr lang="zh-CN" altLang="en-US" dirty="0"/>
              <a:t>、</a:t>
            </a:r>
            <a:r>
              <a:rPr lang="en-US" altLang="zh-CN" dirty="0"/>
              <a:t>oblique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8400" y="5879068"/>
            <a:ext cx="289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demo8_3.html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4916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字体加粗：</a:t>
            </a:r>
            <a:r>
              <a:rPr lang="en-US" altLang="zh-CN"/>
              <a:t>font-weight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232" y="1085885"/>
            <a:ext cx="8740967" cy="4873963"/>
          </a:xfrm>
        </p:spPr>
        <p:txBody>
          <a:bodyPr>
            <a:normAutofit/>
          </a:bodyPr>
          <a:lstStyle/>
          <a:p>
            <a:r>
              <a:rPr lang="zh-CN" altLang="en-US" dirty="0"/>
              <a:t>设置字体加粗（固定值）：</a:t>
            </a:r>
            <a:endParaRPr lang="en-US" altLang="zh-CN" dirty="0"/>
          </a:p>
          <a:p>
            <a:pPr lvl="1"/>
            <a:r>
              <a:rPr lang="en-US" altLang="zh-CN" dirty="0"/>
              <a:t>font-weight: 900;</a:t>
            </a:r>
          </a:p>
          <a:p>
            <a:pPr lvl="1"/>
            <a:r>
              <a:rPr lang="zh-CN" altLang="en-US" dirty="0"/>
              <a:t>属性值取值范围为</a:t>
            </a:r>
            <a:r>
              <a:rPr lang="en-US" altLang="zh-CN" dirty="0"/>
              <a:t>100~900</a:t>
            </a:r>
          </a:p>
          <a:p>
            <a:r>
              <a:rPr lang="zh-CN" altLang="en-US" dirty="0"/>
              <a:t>使用关键字加粗字体</a:t>
            </a:r>
            <a:endParaRPr lang="en-US" altLang="zh-CN" dirty="0"/>
          </a:p>
          <a:p>
            <a:pPr lvl="1"/>
            <a:r>
              <a:rPr lang="en-US" altLang="zh-CN" dirty="0" err="1"/>
              <a:t>font-weight:bolder</a:t>
            </a:r>
            <a:endParaRPr lang="en-US" altLang="zh-CN" dirty="0"/>
          </a:p>
          <a:p>
            <a:pPr lvl="1"/>
            <a:r>
              <a:rPr lang="zh-CN" altLang="en-US" dirty="0"/>
              <a:t>属性值：</a:t>
            </a:r>
            <a:r>
              <a:rPr lang="en-US" altLang="zh-CN" dirty="0"/>
              <a:t>lighter</a:t>
            </a:r>
            <a:r>
              <a:rPr lang="zh-CN" altLang="en-US" dirty="0"/>
              <a:t>、</a:t>
            </a:r>
            <a:r>
              <a:rPr lang="en-US" altLang="zh-CN" dirty="0"/>
              <a:t>normal</a:t>
            </a:r>
            <a:r>
              <a:rPr lang="zh-CN" altLang="en-US" dirty="0"/>
              <a:t>、</a:t>
            </a:r>
            <a:r>
              <a:rPr lang="en-US" altLang="zh-CN" dirty="0"/>
              <a:t>bold</a:t>
            </a:r>
            <a:r>
              <a:rPr lang="zh-CN" altLang="en-US" dirty="0"/>
              <a:t>、</a:t>
            </a:r>
            <a:r>
              <a:rPr lang="en-US" altLang="zh-CN" dirty="0"/>
              <a:t>bolder</a:t>
            </a:r>
          </a:p>
          <a:p>
            <a:r>
              <a:rPr lang="zh-CN" altLang="en-US" dirty="0"/>
              <a:t>提示：</a:t>
            </a:r>
            <a:r>
              <a:rPr lang="en-US" altLang="zh-CN" dirty="0"/>
              <a:t>400 </a:t>
            </a:r>
            <a:r>
              <a:rPr lang="zh-CN" altLang="en-US" dirty="0"/>
              <a:t>等同于 </a:t>
            </a:r>
            <a:r>
              <a:rPr lang="en-US" altLang="zh-CN" dirty="0"/>
              <a:t>normal</a:t>
            </a:r>
            <a:r>
              <a:rPr lang="zh-CN" altLang="en-US" dirty="0"/>
              <a:t>，而 </a:t>
            </a:r>
            <a:r>
              <a:rPr lang="en-US" altLang="zh-CN" dirty="0"/>
              <a:t>700 </a:t>
            </a:r>
            <a:r>
              <a:rPr lang="zh-CN" altLang="en-US" dirty="0"/>
              <a:t>等同于 </a:t>
            </a:r>
            <a:r>
              <a:rPr lang="en-US" altLang="zh-CN" dirty="0"/>
              <a:t>bold</a:t>
            </a:r>
          </a:p>
          <a:p>
            <a:pPr lvl="1"/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6248400" y="5879068"/>
            <a:ext cx="289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demo8_4.html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95354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>
          <a:solidFill>
            <a:schemeClr val="phClr"/>
          </a:solidFill>
          <a:prstDash val="solid"/>
          <a:miter lim="800000"/>
        </a:ln>
        <a:ln w="12700" cap="flat">
          <a:solidFill>
            <a:schemeClr val="phClr"/>
          </a:solidFill>
          <a:prstDash val="solid"/>
          <a:miter lim="800000"/>
        </a:ln>
        <a:ln w="19050" cap="flat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>
          <a:solidFill>
            <a:schemeClr val="phClr"/>
          </a:solidFill>
          <a:prstDash val="solid"/>
          <a:miter lim="800000"/>
        </a:ln>
        <a:ln w="12700" cap="flat">
          <a:solidFill>
            <a:schemeClr val="phClr"/>
          </a:solidFill>
          <a:prstDash val="solid"/>
          <a:miter lim="800000"/>
        </a:ln>
        <a:ln w="19050" cap="flat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1061</Words>
  <Application>Microsoft Office PowerPoint</Application>
  <PresentationFormat>全屏显示(4:3)</PresentationFormat>
  <Paragraphs>207</Paragraphs>
  <Slides>23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华文楷体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 引言</vt:lpstr>
      <vt:lpstr> 字体常用样式</vt:lpstr>
      <vt:lpstr>字体系列：font-family</vt:lpstr>
      <vt:lpstr>字体大小：font-size</vt:lpstr>
      <vt:lpstr>字体风格：font-style</vt:lpstr>
      <vt:lpstr>字体加粗：font-weight</vt:lpstr>
      <vt:lpstr>字体综合设置font</vt:lpstr>
      <vt:lpstr>PowerPoint 演示文稿</vt:lpstr>
      <vt:lpstr>
文本常用样式
</vt:lpstr>
      <vt:lpstr>文本缩进：text-indent</vt:lpstr>
      <vt:lpstr>文本对齐：text-align</vt:lpstr>
      <vt:lpstr>文本修饰：text-decoration</vt:lpstr>
      <vt:lpstr>行高：line-height</vt:lpstr>
      <vt:lpstr>PowerPoint 演示文稿</vt:lpstr>
      <vt:lpstr>为超链接的四种状态设置样式</vt:lpstr>
      <vt:lpstr>为超链接的四种状态设置样式</vt:lpstr>
      <vt:lpstr>PowerPoint 演示文稿</vt:lpstr>
      <vt:lpstr>伪类</vt:lpstr>
      <vt:lpstr>本节小结</vt:lpstr>
      <vt:lpstr>PowerPoint 演示文稿</vt:lpstr>
    </vt:vector>
  </TitlesOfParts>
  <Company>Baihui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百会秀秀</dc:creator>
  <cp:lastModifiedBy>Air</cp:lastModifiedBy>
  <cp:revision>153</cp:revision>
  <dcterms:created xsi:type="dcterms:W3CDTF">2010-03-09T10:03:29Z</dcterms:created>
  <dcterms:modified xsi:type="dcterms:W3CDTF">2017-04-20T10:00:01Z</dcterms:modified>
</cp:coreProperties>
</file>