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39" r:id="rId3"/>
    <p:sldId id="318" r:id="rId4"/>
    <p:sldId id="289" r:id="rId5"/>
    <p:sldId id="329" r:id="rId6"/>
    <p:sldId id="340" r:id="rId7"/>
    <p:sldId id="344" r:id="rId8"/>
    <p:sldId id="341" r:id="rId9"/>
    <p:sldId id="297" r:id="rId10"/>
    <p:sldId id="330" r:id="rId11"/>
    <p:sldId id="321" r:id="rId12"/>
    <p:sldId id="299" r:id="rId13"/>
    <p:sldId id="345" r:id="rId14"/>
    <p:sldId id="306" r:id="rId15"/>
    <p:sldId id="301" r:id="rId16"/>
    <p:sldId id="300" r:id="rId17"/>
    <p:sldId id="331" r:id="rId18"/>
    <p:sldId id="332" r:id="rId19"/>
    <p:sldId id="342" r:id="rId20"/>
    <p:sldId id="307" r:id="rId21"/>
    <p:sldId id="308" r:id="rId22"/>
    <p:sldId id="309" r:id="rId23"/>
    <p:sldId id="310" r:id="rId24"/>
    <p:sldId id="311" r:id="rId25"/>
    <p:sldId id="325" r:id="rId26"/>
    <p:sldId id="326" r:id="rId27"/>
    <p:sldId id="343" r:id="rId28"/>
    <p:sldId id="337" r:id="rId29"/>
    <p:sldId id="336" r:id="rId30"/>
    <p:sldId id="28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6EE"/>
    <a:srgbClr val="C7F3FD"/>
    <a:srgbClr val="E3DEFA"/>
    <a:srgbClr val="FEFEF4"/>
    <a:srgbClr val="A6A6A6"/>
    <a:srgbClr val="382E92"/>
    <a:srgbClr val="FDCD5F"/>
    <a:srgbClr val="55C1E7"/>
    <a:srgbClr val="93B784"/>
    <a:srgbClr val="1B9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2587" autoAdjust="0"/>
  </p:normalViewPr>
  <p:slideViewPr>
    <p:cSldViewPr snapToGrid="0">
      <p:cViewPr varScale="1">
        <p:scale>
          <a:sx n="66" d="100"/>
          <a:sy n="66" d="100"/>
        </p:scale>
        <p:origin x="582" y="78"/>
      </p:cViewPr>
      <p:guideLst>
        <p:guide orient="horz" pos="1865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43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43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287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031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48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）它是文本文件。</a:t>
            </a:r>
            <a:r>
              <a:rPr lang="en-US" altLang="zh-CN" dirty="0"/>
              <a:t>2</a:t>
            </a:r>
            <a:r>
              <a:rPr lang="zh-CN" altLang="en-US" dirty="0"/>
              <a:t>）它的扩展名必须保证是</a:t>
            </a:r>
            <a:r>
              <a:rPr lang="en-US" altLang="zh-CN" dirty="0"/>
              <a:t>html</a:t>
            </a:r>
            <a:r>
              <a:rPr lang="zh-CN" altLang="en-US"/>
              <a:t>。</a:t>
            </a:r>
            <a:br>
              <a:rPr lang="zh-CN" altLang="en-US"/>
            </a:b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38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9703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C0A8F5C-B664-4956-A4D6-6CA03DEB2299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69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72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此</a:t>
            </a:r>
            <a:r>
              <a:rPr lang="en-US" altLang="zh-CN" dirty="0" err="1"/>
              <a:t>ppt</a:t>
            </a:r>
            <a:r>
              <a:rPr lang="zh-CN" altLang="en-US" dirty="0"/>
              <a:t>内列举的内容需要课上演示，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参考手册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在线教程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浏览器：</a:t>
            </a:r>
            <a:r>
              <a:rPr lang="en-US" altLang="zh-CN" b="1" dirty="0"/>
              <a:t>IE9</a:t>
            </a:r>
            <a:r>
              <a:rPr lang="zh-CN" altLang="en-US" b="1" dirty="0"/>
              <a:t>、火狐、谷歌（</a:t>
            </a:r>
            <a:r>
              <a:rPr lang="zh-CN" altLang="en-US" b="1" dirty="0">
                <a:solidFill>
                  <a:srgbClr val="FF0000"/>
                </a:solidFill>
              </a:rPr>
              <a:t>查看网页源文件，开发者工具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编辑器：</a:t>
            </a:r>
            <a:r>
              <a:rPr lang="en-US" altLang="zh-CN" dirty="0"/>
              <a:t>Sublime Text 3</a:t>
            </a:r>
            <a:r>
              <a:rPr lang="zh-CN" altLang="en-US" dirty="0"/>
              <a:t>（新建文件，编辑文件，保存等操作）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C0A8F5C-B664-4956-A4D6-6CA03DEB2299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70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再举一个简单点的例子</a:t>
            </a:r>
          </a:p>
          <a:p>
            <a:r>
              <a:rPr lang="zh-CN" altLang="en-US"/>
              <a:t>编写一个简单的网页文件，并用浏览器打开</a:t>
            </a:r>
          </a:p>
          <a:p>
            <a:endParaRPr lang="zh-CN" altLang="en-US"/>
          </a:p>
          <a:p>
            <a:r>
              <a:rPr lang="zh-CN" altLang="en-US"/>
              <a:t>为什么我们网页，没有显示</a:t>
            </a:r>
            <a:r>
              <a:rPr lang="en-US" altLang="zh-CN"/>
              <a:t>html</a:t>
            </a:r>
            <a:r>
              <a:rPr lang="zh-CN" altLang="en-US"/>
              <a:t>代码呢？是因为浏览器解析了代码，我们通过浏览器看到的内容都是经过浏览器解析后的效果。</a:t>
            </a:r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6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85800" lvl="1" indent="-228600"/>
            <a:r>
              <a:rPr lang="zh-CN" altLang="en-US" b="1"/>
              <a:t>网页文件的开发过程</a:t>
            </a:r>
          </a:p>
          <a:p>
            <a:pPr marL="228600" indent="-228600"/>
            <a:r>
              <a:rPr lang="zh-CN" altLang="en-US"/>
              <a:t>网页开发者根据客户的需求编写网页文件，经测试无误后，将网页文件存储到远方的服务器上，当客户端在浏览器输入该网址时，由服务器调出该网页，发送至客户端，经浏览器打开后显示在用户面前。</a:t>
            </a:r>
            <a:endParaRPr lang="en-US" altLang="zh-CN"/>
          </a:p>
          <a:p>
            <a:pPr marL="228600" indent="-228600"/>
            <a:endParaRPr lang="en-US" altLang="zh-CN"/>
          </a:p>
          <a:p>
            <a:pPr marL="228600" indent="-228600"/>
            <a:r>
              <a:rPr lang="zh-CN" altLang="en-US"/>
              <a:t>提出问题？</a:t>
            </a:r>
          </a:p>
          <a:p>
            <a:pPr marL="228600" indent="-228600"/>
            <a:r>
              <a:rPr lang="zh-CN" altLang="en-US"/>
              <a:t>网页文件在</a:t>
            </a:r>
            <a:r>
              <a:rPr lang="en-US" altLang="zh-CN"/>
              <a:t>web</a:t>
            </a:r>
            <a:r>
              <a:rPr lang="zh-CN" altLang="en-US"/>
              <a:t>服务器保存的时候，是有代码的，到了浏览器中就没有代码了，之所以这样是因为完成了解析的过程。</a:t>
            </a:r>
          </a:p>
          <a:p>
            <a:pPr marL="228600" indent="-228600"/>
            <a:endParaRPr lang="zh-CN" altLang="en-US"/>
          </a:p>
          <a:p>
            <a:pPr marL="228600" indent="-228600"/>
            <a:r>
              <a:rPr lang="zh-CN" altLang="en-US"/>
              <a:t>浏览器为什么能解析网页文件成网页呢？</a:t>
            </a:r>
          </a:p>
        </p:txBody>
      </p:sp>
    </p:spTree>
    <p:extLst>
      <p:ext uri="{BB962C8B-B14F-4D97-AF65-F5344CB8AC3E}">
        <p14:creationId xmlns:p14="http://schemas.microsoft.com/office/powerpoint/2010/main" val="214491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34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15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语言中词汇不多，再加上有一部分已经不用了，所以变得就更少了</a:t>
            </a:r>
          </a:p>
          <a:p>
            <a:r>
              <a:rPr lang="en-US" altLang="zh-CN" dirty="0"/>
              <a:t>Html</a:t>
            </a:r>
            <a:r>
              <a:rPr lang="zh-CN" altLang="en-US" dirty="0"/>
              <a:t>语言的另一个特点就是标签的意思和真实语言的意思一样，比如</a:t>
            </a:r>
            <a:r>
              <a:rPr lang="en-US" altLang="zh-CN" dirty="0"/>
              <a:t>table</a:t>
            </a:r>
            <a:r>
              <a:rPr lang="zh-CN" altLang="en-US" dirty="0"/>
              <a:t>，就是表格标签</a:t>
            </a:r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为什么新的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xhtml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标准要建议不要使用很多的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html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的标签</a:t>
            </a:r>
          </a:p>
          <a:p>
            <a:endParaRPr lang="en-US" altLang="zh-CN" dirty="0"/>
          </a:p>
          <a:p>
            <a:r>
              <a:rPr lang="zh-CN" altLang="en-US" dirty="0"/>
              <a:t>主要是因为在</a:t>
            </a:r>
            <a:r>
              <a:rPr lang="en-US" altLang="zh-CN" dirty="0"/>
              <a:t>html</a:t>
            </a:r>
            <a:r>
              <a:rPr lang="zh-CN" altLang="en-US" dirty="0"/>
              <a:t>中越来越多的人加了越来越多的乱七八糟的标签，所以说</a:t>
            </a:r>
            <a:r>
              <a:rPr lang="en-US" altLang="zh-CN" dirty="0" err="1"/>
              <a:t>xhtml</a:t>
            </a:r>
            <a:r>
              <a:rPr lang="zh-CN" altLang="en-US" dirty="0"/>
              <a:t>是更纯净的</a:t>
            </a:r>
            <a:r>
              <a:rPr lang="en-US" altLang="zh-CN" dirty="0"/>
              <a:t>html</a:t>
            </a:r>
            <a:r>
              <a:rPr lang="zh-CN" altLang="en-US" dirty="0"/>
              <a:t>，剔除掉了那些会使解析出错的，不必要的标签。用</a:t>
            </a:r>
            <a:r>
              <a:rPr lang="en-US" altLang="zh-CN" dirty="0" err="1"/>
              <a:t>css</a:t>
            </a:r>
            <a:r>
              <a:rPr lang="zh-CN" altLang="en-US" dirty="0"/>
              <a:t>来表示网页的布局，而使网页变得简洁。</a:t>
            </a:r>
          </a:p>
        </p:txBody>
      </p:sp>
    </p:spTree>
    <p:extLst>
      <p:ext uri="{BB962C8B-B14F-4D97-AF65-F5344CB8AC3E}">
        <p14:creationId xmlns:p14="http://schemas.microsoft.com/office/powerpoint/2010/main" val="229567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在页面中写一个</a:t>
            </a:r>
            <a:r>
              <a:rPr lang="en-US" altLang="zh-CN" dirty="0"/>
              <a:t>b.html</a:t>
            </a:r>
          </a:p>
          <a:p>
            <a:r>
              <a:rPr lang="en-US" altLang="zh-CN" dirty="0"/>
              <a:t>&lt;html&gt;</a:t>
            </a:r>
          </a:p>
          <a:p>
            <a:r>
              <a:rPr lang="en-US" altLang="zh-CN" dirty="0"/>
              <a:t>	&lt;head&gt;</a:t>
            </a:r>
          </a:p>
          <a:p>
            <a:r>
              <a:rPr lang="en-US" altLang="zh-CN" dirty="0"/>
              <a:t>		&lt;title&gt;demo1-1&lt;/title&gt;</a:t>
            </a:r>
          </a:p>
          <a:p>
            <a:r>
              <a:rPr lang="en-US" altLang="zh-CN" dirty="0"/>
              <a:t>		&lt;meta content="text/html; charset=utf8" http-</a:t>
            </a:r>
            <a:r>
              <a:rPr lang="en-US" altLang="zh-CN" dirty="0" err="1"/>
              <a:t>equiv</a:t>
            </a:r>
            <a:r>
              <a:rPr lang="en-US" altLang="zh-CN" dirty="0"/>
              <a:t>="Content-Type"&gt;</a:t>
            </a:r>
          </a:p>
          <a:p>
            <a:r>
              <a:rPr lang="en-US" altLang="zh-CN" dirty="0"/>
              <a:t>		&lt;meta charset="gb2312"&gt;</a:t>
            </a:r>
          </a:p>
          <a:p>
            <a:r>
              <a:rPr lang="en-US" altLang="zh-CN" dirty="0"/>
              <a:t>	&lt;/head&gt;</a:t>
            </a:r>
          </a:p>
          <a:p>
            <a:r>
              <a:rPr lang="en-US" altLang="zh-CN" dirty="0"/>
              <a:t>	&lt;body&gt;</a:t>
            </a:r>
          </a:p>
          <a:p>
            <a:r>
              <a:rPr lang="en-US" altLang="zh-CN" dirty="0"/>
              <a:t>		&lt;h1&gt;Hello World&lt;/h1&gt;</a:t>
            </a:r>
          </a:p>
          <a:p>
            <a:r>
              <a:rPr lang="en-US" altLang="zh-CN" dirty="0"/>
              <a:t>	&lt;/body&gt;</a:t>
            </a:r>
          </a:p>
          <a:p>
            <a:r>
              <a:rPr lang="en-US" altLang="zh-C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21298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07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buNone/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537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E4CA98-C46E-4AF8-BF47-79C13B1388B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45444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01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9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487396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86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tags/att_td_colspan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1875" y="-7717029"/>
            <a:ext cx="10785026" cy="14591376"/>
            <a:chOff x="0" y="-7683097"/>
            <a:chExt cx="14380035" cy="14591376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385289" y="-7683097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966326" y="3433574"/>
            <a:ext cx="466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</a:t>
            </a:r>
            <a:r>
              <a:rPr lang="en-US" altLang="zh-CN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12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4119384" y="4267317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696575" y="149427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048553" y="2225159"/>
            <a:ext cx="409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595E64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8230" y="3243518"/>
            <a:ext cx="90204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7981596" y="2605428"/>
            <a:ext cx="90204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词汇不多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6" y="1929816"/>
            <a:ext cx="8848725" cy="332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圆角矩形 34"/>
          <p:cNvSpPr/>
          <p:nvPr/>
        </p:nvSpPr>
        <p:spPr bwMode="auto">
          <a:xfrm>
            <a:off x="1622664" y="3945618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209943" y="2289434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173103" y="2937506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182504" y="4593690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2918808" y="3297546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2909407" y="4953730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5429687" y="2289434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7805951" y="4305658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6653823" y="1929394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5458344" y="1929394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4202207" y="1929394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7887360" y="2937506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6663224" y="3945618"/>
            <a:ext cx="566663" cy="936104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4214952" y="2577466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5501695" y="4233650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2909407" y="4593690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4205551" y="3297546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2909407" y="4305658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3" name="圆角矩形 52"/>
          <p:cNvSpPr/>
          <p:nvPr/>
        </p:nvSpPr>
        <p:spPr bwMode="auto">
          <a:xfrm>
            <a:off x="6663224" y="4953730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7887360" y="3225538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7887359" y="2577466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7873270" y="2289434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1622664" y="3620303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182504" y="2645445"/>
            <a:ext cx="1044130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4205550" y="2272493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4173111" y="4593690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6663224" y="2937506"/>
            <a:ext cx="566663" cy="28803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标签的“语法，语义”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4239612"/>
            <a:ext cx="797205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词汇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有一个开始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有一个结束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成对出现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合理嵌套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2.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分别写在文件内容的开始位置和结束位置。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表示其中的内容为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语言。</a:t>
            </a:r>
          </a:p>
        </p:txBody>
      </p:sp>
      <p:sp>
        <p:nvSpPr>
          <p:cNvPr id="2" name="矩形 1"/>
          <p:cNvSpPr/>
          <p:nvPr/>
        </p:nvSpPr>
        <p:spPr>
          <a:xfrm>
            <a:off x="152400" y="795860"/>
            <a:ext cx="8877300" cy="3416320"/>
          </a:xfrm>
          <a:prstGeom prst="rect">
            <a:avLst/>
          </a:prstGeom>
          <a:solidFill>
            <a:srgbClr val="C7F3FD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&lt;!DOCTYPE html&gt;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&lt;html&gt;</a:t>
            </a:r>
          </a:p>
          <a:p>
            <a:r>
              <a:rPr lang="en-US" altLang="zh-CN" sz="2400" b="1" dirty="0">
                <a:solidFill>
                  <a:srgbClr val="382E92"/>
                </a:solidFill>
              </a:rPr>
              <a:t>	&lt;head&gt;</a:t>
            </a:r>
          </a:p>
          <a:p>
            <a:r>
              <a:rPr lang="en-US" altLang="zh-CN" sz="2400" b="1" dirty="0">
                <a:solidFill>
                  <a:schemeClr val="tx1"/>
                </a:solidFill>
              </a:rPr>
              <a:t>		</a:t>
            </a:r>
            <a:r>
              <a:rPr lang="en-US" altLang="zh-CN" sz="2400" b="1" dirty="0">
                <a:solidFill>
                  <a:srgbClr val="382E92"/>
                </a:solidFill>
              </a:rPr>
              <a:t>&lt;title&gt;</a:t>
            </a:r>
            <a:r>
              <a:rPr lang="en-US" altLang="zh-CN" sz="2400" b="1" dirty="0">
                <a:solidFill>
                  <a:schemeClr val="tx1"/>
                </a:solidFill>
              </a:rPr>
              <a:t>demo2_2</a:t>
            </a:r>
            <a:r>
              <a:rPr lang="en-US" altLang="zh-CN" sz="2400" b="1" dirty="0">
                <a:solidFill>
                  <a:srgbClr val="382E92"/>
                </a:solidFill>
              </a:rPr>
              <a:t>&lt;/title&gt;</a:t>
            </a:r>
          </a:p>
          <a:p>
            <a:r>
              <a:rPr lang="en-US" altLang="zh-CN" sz="2400" b="1" dirty="0">
                <a:solidFill>
                  <a:srgbClr val="382E92"/>
                </a:solidFill>
              </a:rPr>
              <a:t>	&lt;/head&gt;</a:t>
            </a:r>
          </a:p>
          <a:p>
            <a:r>
              <a:rPr lang="en-US" altLang="zh-CN" sz="2400" b="1" dirty="0">
                <a:solidFill>
                  <a:srgbClr val="382E92"/>
                </a:solidFill>
              </a:rPr>
              <a:t>	&lt;body&gt;</a:t>
            </a:r>
          </a:p>
          <a:p>
            <a:r>
              <a:rPr lang="en-US" altLang="zh-CN" sz="2400" b="1" dirty="0">
                <a:solidFill>
                  <a:schemeClr val="tx1"/>
                </a:solidFill>
              </a:rPr>
              <a:t>		</a:t>
            </a:r>
            <a:r>
              <a:rPr lang="en-US" altLang="zh-CN" sz="2400" b="1" dirty="0">
                <a:solidFill>
                  <a:srgbClr val="382E92"/>
                </a:solidFill>
              </a:rPr>
              <a:t>&lt;h1&gt;</a:t>
            </a:r>
            <a:r>
              <a:rPr lang="en-US" altLang="zh-CN" sz="2400" b="1" dirty="0">
                <a:solidFill>
                  <a:schemeClr val="tx1"/>
                </a:solidFill>
              </a:rPr>
              <a:t>Hello World</a:t>
            </a:r>
            <a:r>
              <a:rPr lang="en-US" altLang="zh-CN" sz="2400" b="1" dirty="0">
                <a:solidFill>
                  <a:srgbClr val="382E92"/>
                </a:solidFill>
              </a:rPr>
              <a:t>&lt;/h1&gt;</a:t>
            </a:r>
          </a:p>
          <a:p>
            <a:r>
              <a:rPr lang="en-US" altLang="zh-CN" sz="2400" b="1" dirty="0">
                <a:solidFill>
                  <a:srgbClr val="382E92"/>
                </a:solidFill>
              </a:rPr>
              <a:t>	&lt;/body&gt;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&lt;/html&gt;				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4597" y="795860"/>
            <a:ext cx="16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Demo2_2.html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3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单标签与双标签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79512" y="3454291"/>
            <a:ext cx="8744680" cy="279595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标签的分类</a:t>
            </a:r>
            <a:endParaRPr lang="en-US" altLang="zh-CN" sz="2400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双标签</a:t>
            </a:r>
            <a:r>
              <a:rPr lang="zh-CN" altLang="en-US" dirty="0"/>
              <a:t>：由“开始标签”和“结束标签”两部分构成，必须成对使用，且必须</a:t>
            </a:r>
            <a:r>
              <a:rPr kumimoji="1" lang="zh-CN" altLang="en-US" dirty="0">
                <a:solidFill>
                  <a:srgbClr val="FF0000"/>
                </a:solidFill>
              </a:rPr>
              <a:t>合理嵌套。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单标签</a:t>
            </a:r>
            <a:r>
              <a:rPr lang="zh-CN" altLang="en-US" dirty="0"/>
              <a:t>：在开始标签中进行关闭（以开始标签的结束而结束）。</a:t>
            </a:r>
          </a:p>
        </p:txBody>
      </p:sp>
      <p:sp>
        <p:nvSpPr>
          <p:cNvPr id="17415" name="TextBox 10"/>
          <p:cNvSpPr txBox="1">
            <a:spLocks noChangeArrowheads="1"/>
          </p:cNvSpPr>
          <p:nvPr/>
        </p:nvSpPr>
        <p:spPr bwMode="auto">
          <a:xfrm>
            <a:off x="5354638" y="845374"/>
            <a:ext cx="3789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浏览器“解析并呈现“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1523294"/>
            <a:ext cx="4968552" cy="1569660"/>
          </a:xfrm>
          <a:prstGeom prst="rect">
            <a:avLst/>
          </a:prstGeom>
          <a:solidFill>
            <a:srgbClr val="C7F3FD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&lt;h1&gt;</a:t>
            </a:r>
            <a:r>
              <a:rPr lang="en-US" altLang="zh-CN" sz="32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Hello World!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&lt;/h1&gt;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</a:t>
            </a:r>
            <a:r>
              <a:rPr lang="en-US" altLang="zh-CN" sz="3200" b="1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br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/&gt;</a:t>
            </a:r>
          </a:p>
          <a:p>
            <a:r>
              <a:rPr lang="en-US" altLang="zh-CN" sz="3200" b="1" dirty="0">
                <a:solidFill>
                  <a:srgbClr val="382E9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&lt;h1&gt;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你好！</a:t>
            </a:r>
            <a:r>
              <a:rPr lang="en-US" altLang="zh-CN" sz="3200" b="1" dirty="0">
                <a:solidFill>
                  <a:srgbClr val="382E9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&lt;/h1&gt;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432982"/>
            <a:ext cx="3475953" cy="259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795912" y="5926665"/>
            <a:ext cx="174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Demo2_3.html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30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HTML</a:t>
            </a:r>
            <a:r>
              <a:rPr lang="zh-CN" altLang="en-US" dirty="0"/>
              <a:t>语言设计出单双两种标签？</a:t>
            </a:r>
            <a:endParaRPr lang="en-US" altLang="zh-CN" dirty="0"/>
          </a:p>
          <a:p>
            <a:pPr lvl="1"/>
            <a:r>
              <a:rPr lang="zh-CN" altLang="en-US" dirty="0"/>
              <a:t>双标签：代表标签作用范围</a:t>
            </a:r>
            <a:endParaRPr lang="en-US" altLang="zh-CN" dirty="0"/>
          </a:p>
          <a:p>
            <a:pPr lvl="1"/>
            <a:r>
              <a:rPr lang="zh-CN" altLang="en-US" dirty="0"/>
              <a:t>单标签：无需表达范围，仅在标签出现处有效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07" y="3025423"/>
            <a:ext cx="2026915" cy="310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66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标签的可选属性</a:t>
            </a:r>
          </a:p>
        </p:txBody>
      </p:sp>
      <p:graphicFrame>
        <p:nvGraphicFramePr>
          <p:cNvPr id="14439" name="Group 10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67094698"/>
              </p:ext>
            </p:extLst>
          </p:nvPr>
        </p:nvGraphicFramePr>
        <p:xfrm>
          <a:off x="252412" y="3361526"/>
          <a:ext cx="8640763" cy="207264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&lt;body&gt;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标签的可选属性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hlinkClick r:id="rId3" tooltip="HTML &lt;td&gt; 标签的 colspan 属性"/>
                        </a:rPr>
                        <a:t>bgcolor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颜色名称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规定文档的背景颜色。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hlinkClick r:id="rId3" tooltip="HTML &lt;td&gt; 标签的 colspan 属性"/>
                        </a:rPr>
                        <a:t>text</a:t>
                      </a:r>
                      <a:endParaRPr kumimoji="0" lang="en-US" altLang="zh-CN" sz="2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颜色名称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规定文档中所有文本的颜色。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43" name="内容占位符 2"/>
          <p:cNvSpPr>
            <a:spLocks/>
          </p:cNvSpPr>
          <p:nvPr/>
        </p:nvSpPr>
        <p:spPr bwMode="auto">
          <a:xfrm>
            <a:off x="179388" y="899014"/>
            <a:ext cx="8713787" cy="213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标签可以拥有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。属性提供了标签语义的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更多的信息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是以如下的形式出现：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name="value"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属性总是在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开始标签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中规定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不同标记具有不同属性</a:t>
            </a:r>
          </a:p>
        </p:txBody>
      </p:sp>
      <p:sp>
        <p:nvSpPr>
          <p:cNvPr id="5" name="内容占位符 2"/>
          <p:cNvSpPr>
            <a:spLocks/>
          </p:cNvSpPr>
          <p:nvPr/>
        </p:nvSpPr>
        <p:spPr bwMode="auto">
          <a:xfrm>
            <a:off x="335042" y="5757315"/>
            <a:ext cx="8402478" cy="983140"/>
          </a:xfrm>
          <a:prstGeom prst="rect">
            <a:avLst/>
          </a:prstGeom>
          <a:solidFill>
            <a:srgbClr val="C8D6EE"/>
          </a:solidFill>
          <a:ln>
            <a:noFill/>
          </a:ln>
          <a:extLst/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bgcolor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 =“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”&gt;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954020" y="6371123"/>
            <a:ext cx="16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Demo2_4.html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文件的基本结构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27013" y="1713418"/>
            <a:ext cx="2132012" cy="3430081"/>
            <a:chOff x="0" y="1253"/>
            <a:chExt cx="1343" cy="2858"/>
          </a:xfrm>
        </p:grpSpPr>
        <p:sp>
          <p:nvSpPr>
            <p:cNvPr id="19468" name="AutoShape 32"/>
            <p:cNvSpPr>
              <a:spLocks/>
            </p:cNvSpPr>
            <p:nvPr/>
          </p:nvSpPr>
          <p:spPr bwMode="auto">
            <a:xfrm>
              <a:off x="845" y="1253"/>
              <a:ext cx="498" cy="2858"/>
            </a:xfrm>
            <a:prstGeom prst="leftBrace">
              <a:avLst>
                <a:gd name="adj1" fmla="val 478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69" name="Text Box 33"/>
            <p:cNvSpPr txBox="1">
              <a:spLocks noChangeArrowheads="1"/>
            </p:cNvSpPr>
            <p:nvPr/>
          </p:nvSpPr>
          <p:spPr bwMode="auto">
            <a:xfrm>
              <a:off x="0" y="2197"/>
              <a:ext cx="855" cy="1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ea typeface="宋体" pitchFamily="2" charset="-122"/>
                </a:rPr>
                <a:t>HTML</a:t>
              </a:r>
              <a:r>
                <a:rPr lang="zh-CN" altLang="en-US" sz="3200" b="1" dirty="0">
                  <a:solidFill>
                    <a:srgbClr val="FF0000"/>
                  </a:solidFill>
                  <a:ea typeface="宋体" pitchFamily="2" charset="-122"/>
                </a:rPr>
                <a:t>文件</a:t>
              </a:r>
              <a:endParaRPr lang="en-US" altLang="zh-CN" sz="3200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906581" y="969123"/>
            <a:ext cx="6107123" cy="4524315"/>
          </a:xfrm>
          <a:prstGeom prst="rect">
            <a:avLst/>
          </a:prstGeom>
          <a:solidFill>
            <a:srgbClr val="C7F3FD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82E92"/>
                </a:solidFill>
              </a:rPr>
              <a:t>&lt;!DOCTYPE html&gt;</a:t>
            </a:r>
          </a:p>
          <a:p>
            <a:r>
              <a:rPr lang="en-US" altLang="zh-CN" sz="3200" b="1" dirty="0">
                <a:solidFill>
                  <a:srgbClr val="382E92"/>
                </a:solidFill>
              </a:rPr>
              <a:t>&lt;html&gt;</a:t>
            </a:r>
          </a:p>
          <a:p>
            <a:r>
              <a:rPr lang="en-US" altLang="zh-CN" sz="3200" b="1" dirty="0">
                <a:solidFill>
                  <a:srgbClr val="382E92"/>
                </a:solidFill>
              </a:rPr>
              <a:t>	&lt;head&gt;</a:t>
            </a:r>
          </a:p>
          <a:p>
            <a:r>
              <a:rPr lang="en-US" altLang="zh-CN" sz="3200" dirty="0"/>
              <a:t>		</a:t>
            </a:r>
            <a:r>
              <a:rPr lang="en-US" altLang="zh-CN" sz="3200" b="1" dirty="0">
                <a:solidFill>
                  <a:srgbClr val="382E92"/>
                </a:solidFill>
              </a:rPr>
              <a:t>&lt;title&gt;</a:t>
            </a:r>
            <a:r>
              <a:rPr lang="en-US" altLang="zh-CN" sz="3200" b="1" dirty="0"/>
              <a:t>demo2_2</a:t>
            </a:r>
            <a:r>
              <a:rPr lang="en-US" altLang="zh-CN" sz="3200" b="1" dirty="0">
                <a:solidFill>
                  <a:srgbClr val="382E92"/>
                </a:solidFill>
              </a:rPr>
              <a:t>&lt;/title&gt;</a:t>
            </a:r>
          </a:p>
          <a:p>
            <a:r>
              <a:rPr lang="en-US" altLang="zh-CN" sz="3200" b="1" dirty="0">
                <a:solidFill>
                  <a:srgbClr val="382E92"/>
                </a:solidFill>
              </a:rPr>
              <a:t>	&lt;/head&gt;</a:t>
            </a:r>
          </a:p>
          <a:p>
            <a:r>
              <a:rPr lang="en-US" altLang="zh-CN" sz="3200" b="1" dirty="0">
                <a:solidFill>
                  <a:srgbClr val="382E92"/>
                </a:solidFill>
              </a:rPr>
              <a:t>	&lt;body&gt;</a:t>
            </a:r>
          </a:p>
          <a:p>
            <a:r>
              <a:rPr lang="en-US" altLang="zh-CN" sz="3200" dirty="0"/>
              <a:t>		</a:t>
            </a:r>
            <a:r>
              <a:rPr lang="en-US" altLang="zh-CN" sz="3200" b="1" dirty="0"/>
              <a:t>Hello World</a:t>
            </a:r>
            <a:r>
              <a:rPr lang="zh-CN" altLang="en-US" sz="3200" b="1" dirty="0">
                <a:solidFill>
                  <a:srgbClr val="382E92"/>
                </a:solidFill>
              </a:rPr>
              <a:t>！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r>
              <a:rPr lang="en-US" altLang="zh-CN" sz="3200" b="1" dirty="0">
                <a:solidFill>
                  <a:srgbClr val="382E92"/>
                </a:solidFill>
              </a:rPr>
              <a:t>	&lt;/body&gt;</a:t>
            </a:r>
          </a:p>
          <a:p>
            <a:r>
              <a:rPr lang="en-US" altLang="zh-CN" sz="3200" b="1" dirty="0">
                <a:solidFill>
                  <a:srgbClr val="382E92"/>
                </a:solidFill>
              </a:rPr>
              <a:t>&lt;/html&gt;</a:t>
            </a:r>
            <a:endParaRPr lang="zh-CN" altLang="en-US" sz="3200" b="1" dirty="0">
              <a:solidFill>
                <a:srgbClr val="382E92"/>
              </a:solidFill>
            </a:endParaRP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 flipH="1">
            <a:off x="2093781" y="2251272"/>
            <a:ext cx="1778000" cy="875189"/>
            <a:chOff x="3470" y="1797"/>
            <a:chExt cx="1587" cy="635"/>
          </a:xfrm>
        </p:grpSpPr>
        <p:sp>
          <p:nvSpPr>
            <p:cNvPr id="19466" name="AutoShape 30"/>
            <p:cNvSpPr>
              <a:spLocks/>
            </p:cNvSpPr>
            <p:nvPr/>
          </p:nvSpPr>
          <p:spPr bwMode="auto">
            <a:xfrm>
              <a:off x="3470" y="1797"/>
              <a:ext cx="363" cy="635"/>
            </a:xfrm>
            <a:prstGeom prst="rightBrace">
              <a:avLst>
                <a:gd name="adj1" fmla="val 1978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19467" name="Text Box 34"/>
            <p:cNvSpPr txBox="1">
              <a:spLocks noChangeArrowheads="1"/>
            </p:cNvSpPr>
            <p:nvPr/>
          </p:nvSpPr>
          <p:spPr bwMode="auto">
            <a:xfrm>
              <a:off x="3923" y="1933"/>
              <a:ext cx="11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宋体" pitchFamily="2" charset="-122"/>
                </a:rPr>
                <a:t>头部</a:t>
              </a:r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 flipH="1">
            <a:off x="2046763" y="3681375"/>
            <a:ext cx="1849438" cy="958298"/>
            <a:chOff x="3515" y="2931"/>
            <a:chExt cx="1588" cy="938"/>
          </a:xfrm>
        </p:grpSpPr>
        <p:sp>
          <p:nvSpPr>
            <p:cNvPr id="19464" name="AutoShape 31"/>
            <p:cNvSpPr>
              <a:spLocks/>
            </p:cNvSpPr>
            <p:nvPr/>
          </p:nvSpPr>
          <p:spPr bwMode="auto">
            <a:xfrm>
              <a:off x="3515" y="2931"/>
              <a:ext cx="363" cy="938"/>
            </a:xfrm>
            <a:prstGeom prst="rightBrace">
              <a:avLst>
                <a:gd name="adj1" fmla="val 1978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65" name="Text Box 35"/>
            <p:cNvSpPr txBox="1">
              <a:spLocks noChangeArrowheads="1"/>
            </p:cNvSpPr>
            <p:nvPr/>
          </p:nvSpPr>
          <p:spPr bwMode="auto">
            <a:xfrm>
              <a:off x="3969" y="3114"/>
              <a:ext cx="113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宋体" pitchFamily="2" charset="-122"/>
                </a:rPr>
                <a:t>体部</a:t>
              </a:r>
            </a:p>
          </p:txBody>
        </p:sp>
      </p:grpSp>
      <p:sp>
        <p:nvSpPr>
          <p:cNvPr id="13" name="Text Box 34"/>
          <p:cNvSpPr txBox="1">
            <a:spLocks noChangeArrowheads="1"/>
          </p:cNvSpPr>
          <p:nvPr/>
        </p:nvSpPr>
        <p:spPr bwMode="auto">
          <a:xfrm flipH="1">
            <a:off x="346367" y="956280"/>
            <a:ext cx="29094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HTML</a:t>
            </a: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</a:rPr>
              <a:t>文件声明</a:t>
            </a:r>
          </a:p>
        </p:txBody>
      </p:sp>
    </p:spTree>
    <p:extLst>
      <p:ext uri="{BB962C8B-B14F-4D97-AF65-F5344CB8AC3E}">
        <p14:creationId xmlns:p14="http://schemas.microsoft.com/office/powerpoint/2010/main" val="14608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基本结构中的“词汇、语法、语义”</a:t>
            </a: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464987"/>
              </p:ext>
            </p:extLst>
          </p:nvPr>
        </p:nvGraphicFramePr>
        <p:xfrm>
          <a:off x="360484" y="1127737"/>
          <a:ext cx="8229600" cy="495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727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词汇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标签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语义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语法</a:t>
                      </a: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074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itchFamily="34" charset="-122"/>
                          <a:ea typeface="微软雅黑" pitchFamily="34" charset="-122"/>
                        </a:rPr>
                        <a:t>&lt;html&gt;</a:t>
                      </a:r>
                    </a:p>
                    <a:p>
                      <a:r>
                        <a:rPr lang="en-US" altLang="zh-CN" sz="2000" dirty="0">
                          <a:latin typeface="微软雅黑" pitchFamily="34" charset="-122"/>
                          <a:ea typeface="微软雅黑" pitchFamily="34" charset="-122"/>
                        </a:rPr>
                        <a:t>&lt;/html&gt;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itchFamily="34" charset="-122"/>
                          <a:ea typeface="微软雅黑" pitchFamily="34" charset="-122"/>
                        </a:rPr>
                        <a:t>HTML</a:t>
                      </a:r>
                      <a:r>
                        <a:rPr lang="zh-CN" altLang="en-US" sz="2000" dirty="0">
                          <a:latin typeface="微软雅黑" pitchFamily="34" charset="-122"/>
                          <a:ea typeface="微软雅黑" pitchFamily="34" charset="-122"/>
                        </a:rPr>
                        <a:t>（网页）文件开始及结束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成对出现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eaLnBrk="1" hangingPunct="1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分别位于文件的开始和结束位置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92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itchFamily="34" charset="-122"/>
                          <a:ea typeface="微软雅黑" pitchFamily="34" charset="-122"/>
                        </a:rPr>
                        <a:t>&lt;head&gt;</a:t>
                      </a:r>
                    </a:p>
                    <a:p>
                      <a:r>
                        <a:rPr lang="en-US" altLang="zh-CN" sz="2000" dirty="0">
                          <a:latin typeface="微软雅黑" pitchFamily="34" charset="-122"/>
                          <a:ea typeface="微软雅黑" pitchFamily="34" charset="-122"/>
                        </a:rPr>
                        <a:t>&lt;/head&gt;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itchFamily="34" charset="-122"/>
                          <a:ea typeface="微软雅黑" pitchFamily="34" charset="-122"/>
                        </a:rPr>
                        <a:t>指明网页文件的头部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itchFamily="34" charset="-122"/>
                          <a:ea typeface="微软雅黑" pitchFamily="34" charset="-122"/>
                        </a:rPr>
                        <a:t>1. </a:t>
                      </a:r>
                      <a:r>
                        <a:rPr lang="zh-CN" altLang="en-US" sz="2000" dirty="0">
                          <a:latin typeface="微软雅黑" pitchFamily="34" charset="-122"/>
                          <a:ea typeface="微软雅黑" pitchFamily="34" charset="-122"/>
                        </a:rPr>
                        <a:t>成对出现</a:t>
                      </a:r>
                      <a:endParaRPr lang="en-US" altLang="zh-CN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嵌套于</a:t>
                      </a:r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&lt;html&gt;</a:t>
                      </a:r>
                      <a:r>
                        <a:rPr lang="zh-CN" altLang="en-US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及</a:t>
                      </a:r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&lt;/html&gt;</a:t>
                      </a:r>
                      <a:r>
                        <a:rPr lang="zh-CN" altLang="en-US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标签内</a:t>
                      </a:r>
                      <a:endParaRPr lang="en-US" altLang="zh-CN" sz="2000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3. </a:t>
                      </a:r>
                      <a:r>
                        <a:rPr lang="zh-CN" altLang="en-US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位于</a:t>
                      </a:r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&lt;body&gt;</a:t>
                      </a:r>
                      <a:r>
                        <a:rPr lang="zh-CN" altLang="en-US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及</a:t>
                      </a:r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&lt;/body&gt;</a:t>
                      </a:r>
                      <a:r>
                        <a:rPr lang="zh-CN" altLang="en-US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之上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7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&lt;title&gt;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&lt;/title&gt;</a:t>
                      </a:r>
                    </a:p>
                    <a:p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itchFamily="34" charset="-122"/>
                          <a:ea typeface="微软雅黑" pitchFamily="34" charset="-122"/>
                        </a:rPr>
                        <a:t>在浏览器标题栏显示的文档标题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itchFamily="34" charset="-122"/>
                          <a:ea typeface="微软雅黑" pitchFamily="34" charset="-122"/>
                        </a:rPr>
                        <a:t>1. </a:t>
                      </a:r>
                      <a:r>
                        <a:rPr lang="zh-CN" altLang="en-US" sz="2000" dirty="0">
                          <a:latin typeface="微软雅黑" pitchFamily="34" charset="-122"/>
                          <a:ea typeface="微软雅黑" pitchFamily="34" charset="-122"/>
                        </a:rPr>
                        <a:t>成对出现</a:t>
                      </a:r>
                      <a:endParaRPr lang="en-US" altLang="zh-CN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嵌套于</a:t>
                      </a:r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2000" dirty="0">
                          <a:latin typeface="微软雅黑" pitchFamily="34" charset="-122"/>
                          <a:ea typeface="微软雅黑" pitchFamily="34" charset="-122"/>
                        </a:rPr>
                        <a:t>head</a:t>
                      </a:r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r>
                        <a:rPr lang="zh-CN" altLang="en-US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及</a:t>
                      </a:r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&lt;/</a:t>
                      </a:r>
                      <a:r>
                        <a:rPr lang="en-US" altLang="zh-CN" sz="2000" dirty="0">
                          <a:latin typeface="微软雅黑" pitchFamily="34" charset="-122"/>
                          <a:ea typeface="微软雅黑" pitchFamily="34" charset="-122"/>
                        </a:rPr>
                        <a:t>head</a:t>
                      </a:r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r>
                        <a:rPr lang="zh-CN" altLang="en-US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标签内</a:t>
                      </a:r>
                      <a:endParaRPr lang="en-US" altLang="zh-CN" sz="2000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92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itchFamily="34" charset="-122"/>
                          <a:ea typeface="微软雅黑" pitchFamily="34" charset="-122"/>
                        </a:rPr>
                        <a:t>&lt;body&gt;</a:t>
                      </a:r>
                    </a:p>
                    <a:p>
                      <a:r>
                        <a:rPr lang="en-US" altLang="zh-CN" sz="2000" dirty="0">
                          <a:latin typeface="微软雅黑" pitchFamily="34" charset="-122"/>
                          <a:ea typeface="微软雅黑" pitchFamily="34" charset="-122"/>
                        </a:rPr>
                        <a:t>&lt;/body&gt;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itchFamily="34" charset="-122"/>
                          <a:ea typeface="微软雅黑" pitchFamily="34" charset="-122"/>
                        </a:rPr>
                        <a:t>指明网页文件的体部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itchFamily="34" charset="-122"/>
                          <a:ea typeface="微软雅黑" pitchFamily="34" charset="-122"/>
                        </a:rPr>
                        <a:t>1. </a:t>
                      </a:r>
                      <a:r>
                        <a:rPr lang="zh-CN" altLang="en-US" sz="2000" dirty="0">
                          <a:latin typeface="微软雅黑" pitchFamily="34" charset="-122"/>
                          <a:ea typeface="微软雅黑" pitchFamily="34" charset="-122"/>
                        </a:rPr>
                        <a:t>成对出现</a:t>
                      </a:r>
                      <a:endParaRPr lang="en-US" altLang="zh-CN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嵌套于</a:t>
                      </a:r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&lt;html&gt;</a:t>
                      </a:r>
                      <a:r>
                        <a:rPr lang="zh-CN" altLang="en-US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及</a:t>
                      </a:r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&lt;/html&gt;</a:t>
                      </a:r>
                      <a:r>
                        <a:rPr lang="zh-CN" altLang="en-US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标签内</a:t>
                      </a:r>
                      <a:endParaRPr lang="en-US" altLang="zh-CN" sz="2000" baseline="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3. </a:t>
                      </a:r>
                      <a:r>
                        <a:rPr lang="zh-CN" altLang="en-US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位于</a:t>
                      </a:r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&lt;head&gt;</a:t>
                      </a:r>
                      <a:r>
                        <a:rPr lang="zh-CN" altLang="en-US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及</a:t>
                      </a:r>
                      <a:r>
                        <a:rPr lang="en-US" altLang="zh-CN" sz="2000" baseline="0" dirty="0">
                          <a:latin typeface="微软雅黑" pitchFamily="34" charset="-122"/>
                          <a:ea typeface="微软雅黑" pitchFamily="34" charset="-122"/>
                        </a:rPr>
                        <a:t>&lt;/head&gt;</a:t>
                      </a:r>
                      <a:r>
                        <a:rPr lang="zh-CN" altLang="en-US" sz="2000" baseline="0">
                          <a:latin typeface="微软雅黑" pitchFamily="34" charset="-122"/>
                          <a:ea typeface="微软雅黑" pitchFamily="34" charset="-122"/>
                        </a:rPr>
                        <a:t>之下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头部标记：</a:t>
            </a:r>
            <a:r>
              <a:rPr lang="en-US" altLang="zh-CN" dirty="0">
                <a:solidFill>
                  <a:srgbClr val="FF0000"/>
                </a:solidFill>
              </a:rPr>
              <a:t>&lt;head&gt;……&lt;/head&gt;</a:t>
            </a:r>
          </a:p>
          <a:p>
            <a:pPr lvl="1">
              <a:spcAft>
                <a:spcPts val="1200"/>
              </a:spcAft>
              <a:buClr>
                <a:schemeClr val="tx1"/>
              </a:buClr>
            </a:pPr>
            <a:r>
              <a:rPr lang="zh-CN" altLang="en-US" dirty="0"/>
              <a:t>不直接显示在网页上</a:t>
            </a:r>
            <a:endParaRPr lang="en-US" altLang="zh-CN" dirty="0"/>
          </a:p>
          <a:p>
            <a:pPr lvl="1">
              <a:spcAft>
                <a:spcPts val="1200"/>
              </a:spcAft>
            </a:pPr>
            <a:r>
              <a:rPr lang="zh-CN" altLang="en-US" dirty="0"/>
              <a:t>包含网页的一些相关信息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基本结构</a:t>
            </a:r>
            <a:r>
              <a:rPr lang="en-US" altLang="zh-CN" dirty="0"/>
              <a:t>cont.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092" y="3243365"/>
            <a:ext cx="8889023" cy="2308324"/>
          </a:xfrm>
          <a:prstGeom prst="rect">
            <a:avLst/>
          </a:prstGeom>
          <a:solidFill>
            <a:srgbClr val="C7F3F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&lt;html&gt;</a:t>
            </a:r>
          </a:p>
          <a:p>
            <a:r>
              <a:rPr lang="en-US" altLang="zh-CN" dirty="0"/>
              <a:t>	&lt;head&gt;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		&lt;title&gt;demo2_5&lt;/title&gt;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		&lt;meta content="text/html; charset=utf8" http-</a:t>
            </a:r>
            <a:r>
              <a:rPr lang="en-US" altLang="zh-CN" b="1" dirty="0" err="1">
                <a:solidFill>
                  <a:srgbClr val="FF0000"/>
                </a:solidFill>
              </a:rPr>
              <a:t>equiv</a:t>
            </a:r>
            <a:r>
              <a:rPr lang="en-US" altLang="zh-CN" b="1" dirty="0">
                <a:solidFill>
                  <a:srgbClr val="FF0000"/>
                </a:solidFill>
              </a:rPr>
              <a:t>="Content-Type“/&gt;</a:t>
            </a:r>
          </a:p>
          <a:p>
            <a:r>
              <a:rPr lang="en-US" altLang="zh-CN" dirty="0"/>
              <a:t>	&lt;/head&gt;</a:t>
            </a:r>
          </a:p>
          <a:p>
            <a:r>
              <a:rPr lang="en-US" altLang="zh-CN" dirty="0"/>
              <a:t>	&lt;body&gt;</a:t>
            </a:r>
          </a:p>
          <a:p>
            <a:r>
              <a:rPr lang="en-US" altLang="zh-CN" dirty="0"/>
              <a:t>	&lt;/body&gt;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11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主体标记：</a:t>
            </a:r>
            <a:r>
              <a:rPr lang="en-US" altLang="zh-CN" dirty="0">
                <a:solidFill>
                  <a:srgbClr val="FF0000"/>
                </a:solidFill>
              </a:rPr>
              <a:t>&lt;body&gt;……&lt;/body&gt;</a:t>
            </a:r>
          </a:p>
          <a:p>
            <a:pPr lvl="1"/>
            <a:r>
              <a:rPr lang="zh-CN" altLang="en-US" dirty="0"/>
              <a:t>网页显示的主要内容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基本结构</a:t>
            </a:r>
            <a:r>
              <a:rPr lang="en-US" altLang="zh-CN" dirty="0"/>
              <a:t>cont.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8261" y="2565401"/>
            <a:ext cx="8845062" cy="3139321"/>
          </a:xfrm>
          <a:prstGeom prst="rect">
            <a:avLst/>
          </a:prstGeom>
          <a:solidFill>
            <a:srgbClr val="C7F3F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&lt;html&gt;</a:t>
            </a:r>
          </a:p>
          <a:p>
            <a:r>
              <a:rPr lang="en-US" altLang="zh-CN" dirty="0"/>
              <a:t>	&lt;head&gt;</a:t>
            </a:r>
          </a:p>
          <a:p>
            <a:r>
              <a:rPr lang="en-US" altLang="zh-CN" dirty="0"/>
              <a:t>		&lt;title&gt;demo2_5&lt;/title&gt;</a:t>
            </a:r>
          </a:p>
          <a:p>
            <a:r>
              <a:rPr lang="en-US" altLang="zh-CN" dirty="0"/>
              <a:t>		&lt;meta content="text/html; charset=utf8" http-</a:t>
            </a:r>
            <a:r>
              <a:rPr lang="en-US" altLang="zh-CN" dirty="0" err="1"/>
              <a:t>equiv</a:t>
            </a:r>
            <a:r>
              <a:rPr lang="en-US" altLang="zh-CN" dirty="0"/>
              <a:t>="Content-Type“/&gt;</a:t>
            </a:r>
          </a:p>
          <a:p>
            <a:r>
              <a:rPr lang="en-US" altLang="zh-CN" dirty="0"/>
              <a:t>	&lt;/head&gt;</a:t>
            </a:r>
          </a:p>
          <a:p>
            <a:r>
              <a:rPr lang="en-US" altLang="zh-CN" dirty="0"/>
              <a:t>	&lt;body&gt;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		&lt;h1&gt;Hello World&lt;/h1&gt;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		&lt;</a:t>
            </a:r>
            <a:r>
              <a:rPr lang="en-US" altLang="zh-CN" b="1" dirty="0" err="1">
                <a:solidFill>
                  <a:srgbClr val="FF0000"/>
                </a:solidFill>
              </a:rPr>
              <a:t>br</a:t>
            </a:r>
            <a:r>
              <a:rPr lang="en-US" altLang="zh-CN" b="1" dirty="0">
                <a:solidFill>
                  <a:srgbClr val="FF0000"/>
                </a:solidFill>
              </a:rPr>
              <a:t>/&gt;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		&lt;h1&gt;</a:t>
            </a:r>
            <a:r>
              <a:rPr lang="zh-CN" altLang="en-US" b="1" dirty="0">
                <a:solidFill>
                  <a:srgbClr val="FF0000"/>
                </a:solidFill>
              </a:rPr>
              <a:t>你好！</a:t>
            </a:r>
            <a:r>
              <a:rPr lang="en-US" altLang="zh-CN" b="1" dirty="0">
                <a:solidFill>
                  <a:srgbClr val="FF0000"/>
                </a:solidFill>
              </a:rPr>
              <a:t>&lt;/h1&gt;</a:t>
            </a:r>
          </a:p>
          <a:p>
            <a:r>
              <a:rPr lang="en-US" altLang="zh-CN" dirty="0"/>
              <a:t>	&lt;/body&gt;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30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085640"/>
            <a:ext cx="522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理解网页文件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17150" y="2473473"/>
            <a:ext cx="506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语法基础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2565540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17150" y="3861306"/>
            <a:ext cx="506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3230237" y="3953373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17150" y="524913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3230237" y="5341206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5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1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本讲目标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742154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49" y="1650087"/>
            <a:ext cx="486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理解网页文件及浏览器解析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17150" y="3037920"/>
            <a:ext cx="465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基础相关概念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3129987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17150" y="4425753"/>
            <a:ext cx="456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掌握相关工具的使用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3230237" y="4517820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6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60" y="2063750"/>
            <a:ext cx="5310717" cy="3676650"/>
          </a:xfrm>
          <a:prstGeom prst="rect">
            <a:avLst/>
          </a:prstGeom>
        </p:spPr>
      </p:pic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实例演示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8140" y="2063750"/>
            <a:ext cx="1462260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</a:rPr>
              <a:t>级标题</a:t>
            </a:r>
          </a:p>
        </p:txBody>
      </p: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H="1" flipV="1">
            <a:off x="1930400" y="2324100"/>
            <a:ext cx="1546578" cy="429324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12417" y="2905918"/>
            <a:ext cx="902811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</a:rPr>
              <a:t>换行</a:t>
            </a:r>
          </a:p>
        </p:txBody>
      </p:sp>
      <p:cxnSp>
        <p:nvCxnSpPr>
          <p:cNvPr id="10" name="直接箭头连接符 9"/>
          <p:cNvCxnSpPr>
            <a:cxnSpLocks noChangeShapeType="1"/>
            <a:endCxn id="9" idx="3"/>
          </p:cNvCxnSpPr>
          <p:nvPr/>
        </p:nvCxnSpPr>
        <p:spPr bwMode="auto">
          <a:xfrm flipH="1">
            <a:off x="1615228" y="3167528"/>
            <a:ext cx="1861750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745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第一步：创建“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.html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”文件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96" y="1634412"/>
            <a:ext cx="1928932" cy="215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>
          <a:xfrm>
            <a:off x="3740484" y="2701212"/>
            <a:ext cx="1136316" cy="326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49509" y="305928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038" y="1634413"/>
            <a:ext cx="1835920" cy="21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第二步：编写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文件基本结构</a:t>
            </a:r>
          </a:p>
        </p:txBody>
      </p:sp>
      <p:sp>
        <p:nvSpPr>
          <p:cNvPr id="12" name="矩形 11"/>
          <p:cNvSpPr/>
          <p:nvPr/>
        </p:nvSpPr>
        <p:spPr>
          <a:xfrm>
            <a:off x="1585781" y="1398620"/>
            <a:ext cx="6107123" cy="4031873"/>
          </a:xfrm>
          <a:prstGeom prst="rect">
            <a:avLst/>
          </a:prstGeom>
          <a:solidFill>
            <a:srgbClr val="C7F3FD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82E9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&lt;!DOCTYPE html&gt;</a:t>
            </a:r>
          </a:p>
          <a:p>
            <a:r>
              <a:rPr lang="en-US" altLang="zh-CN" sz="3200" b="1" dirty="0">
                <a:solidFill>
                  <a:srgbClr val="382E9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&lt;html&gt;</a:t>
            </a:r>
          </a:p>
          <a:p>
            <a:r>
              <a:rPr lang="en-US" altLang="zh-CN" sz="3200" b="1" dirty="0">
                <a:solidFill>
                  <a:srgbClr val="382E9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&lt;head&gt;</a:t>
            </a:r>
          </a:p>
          <a:p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3200" b="1" dirty="0">
                <a:solidFill>
                  <a:srgbClr val="382E9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&lt;title&gt;&lt;/title&gt;</a:t>
            </a:r>
          </a:p>
          <a:p>
            <a:r>
              <a:rPr lang="en-US" altLang="zh-CN" sz="3200" b="1" dirty="0">
                <a:solidFill>
                  <a:srgbClr val="382E9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&lt;/head&gt;</a:t>
            </a:r>
          </a:p>
          <a:p>
            <a:r>
              <a:rPr lang="en-US" altLang="zh-CN" sz="3200" b="1" dirty="0">
                <a:solidFill>
                  <a:srgbClr val="382E9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&lt;body&gt;</a:t>
            </a:r>
          </a:p>
          <a:p>
            <a:r>
              <a:rPr lang="en-US" altLang="zh-CN" sz="3200" b="1" dirty="0">
                <a:solidFill>
                  <a:srgbClr val="382E9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&lt;/body&gt;</a:t>
            </a:r>
          </a:p>
          <a:p>
            <a:r>
              <a:rPr lang="en-US" altLang="zh-CN" sz="3200" b="1" dirty="0">
                <a:solidFill>
                  <a:srgbClr val="382E9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&lt;/html&gt;</a:t>
            </a:r>
            <a:endParaRPr lang="zh-CN" altLang="en-US" sz="3200" b="1" dirty="0">
              <a:solidFill>
                <a:srgbClr val="382E9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51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第三步：学习实例中要用到的词汇</a:t>
            </a: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6437"/>
              </p:ext>
            </p:extLst>
          </p:nvPr>
        </p:nvGraphicFramePr>
        <p:xfrm>
          <a:off x="413238" y="1497013"/>
          <a:ext cx="8229600" cy="326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8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544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词汇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标签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语义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语法</a:t>
                      </a: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007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微软雅黑" pitchFamily="34" charset="-122"/>
                          <a:ea typeface="微软雅黑" pitchFamily="34" charset="-122"/>
                        </a:rPr>
                        <a:t>&lt;h1&gt;&lt;/h1&gt;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微软雅黑" pitchFamily="34" charset="-122"/>
                          <a:ea typeface="微软雅黑" pitchFamily="34" charset="-122"/>
                        </a:rPr>
                        <a:t>一级标题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微软雅黑" pitchFamily="34" charset="-122"/>
                          <a:ea typeface="微软雅黑" pitchFamily="34" charset="-122"/>
                        </a:rPr>
                        <a:t>1. </a:t>
                      </a:r>
                      <a:r>
                        <a:rPr lang="zh-CN" altLang="en-US" sz="2800" dirty="0">
                          <a:latin typeface="微软雅黑" pitchFamily="34" charset="-122"/>
                          <a:ea typeface="微软雅黑" pitchFamily="34" charset="-122"/>
                        </a:rPr>
                        <a:t>成对出现</a:t>
                      </a:r>
                      <a:endParaRPr lang="en-US" altLang="zh-CN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2800" dirty="0"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zh-CN" altLang="en-US" sz="2800" baseline="0" dirty="0">
                          <a:latin typeface="微软雅黑" pitchFamily="34" charset="-122"/>
                          <a:ea typeface="微软雅黑" pitchFamily="34" charset="-122"/>
                        </a:rPr>
                        <a:t>位于</a:t>
                      </a:r>
                      <a:r>
                        <a:rPr lang="en-US" altLang="zh-CN" sz="2800" baseline="0" dirty="0">
                          <a:latin typeface="微软雅黑" pitchFamily="34" charset="-122"/>
                          <a:ea typeface="微软雅黑" pitchFamily="34" charset="-122"/>
                        </a:rPr>
                        <a:t>&lt;body&gt;</a:t>
                      </a:r>
                      <a:r>
                        <a:rPr lang="zh-CN" altLang="en-US" sz="2800" baseline="0" dirty="0">
                          <a:latin typeface="微软雅黑" pitchFamily="34" charset="-122"/>
                          <a:ea typeface="微软雅黑" pitchFamily="34" charset="-122"/>
                        </a:rPr>
                        <a:t>及</a:t>
                      </a:r>
                      <a:r>
                        <a:rPr lang="en-US" altLang="zh-CN" sz="2800" baseline="0" dirty="0">
                          <a:latin typeface="微软雅黑" pitchFamily="34" charset="-122"/>
                          <a:ea typeface="微软雅黑" pitchFamily="34" charset="-122"/>
                        </a:rPr>
                        <a:t>&lt;/body&gt;</a:t>
                      </a:r>
                      <a:r>
                        <a:rPr lang="zh-CN" altLang="en-US" sz="2800" baseline="0" dirty="0">
                          <a:latin typeface="微软雅黑" pitchFamily="34" charset="-122"/>
                          <a:ea typeface="微软雅黑" pitchFamily="34" charset="-122"/>
                        </a:rPr>
                        <a:t>内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71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</a:t>
                      </a: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/&gt;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换行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空元素，“单标签”</a:t>
                      </a:r>
                      <a:endPara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2800" baseline="0" dirty="0">
                          <a:latin typeface="微软雅黑" pitchFamily="34" charset="-122"/>
                          <a:ea typeface="微软雅黑" pitchFamily="34" charset="-122"/>
                        </a:rPr>
                        <a:t>位于</a:t>
                      </a:r>
                      <a:r>
                        <a:rPr lang="en-US" altLang="zh-CN" sz="2800" baseline="0" dirty="0">
                          <a:latin typeface="微软雅黑" pitchFamily="34" charset="-122"/>
                          <a:ea typeface="微软雅黑" pitchFamily="34" charset="-122"/>
                        </a:rPr>
                        <a:t>&lt;body&gt;</a:t>
                      </a:r>
                      <a:r>
                        <a:rPr lang="zh-CN" altLang="en-US" sz="2800" baseline="0" dirty="0">
                          <a:latin typeface="微软雅黑" pitchFamily="34" charset="-122"/>
                          <a:ea typeface="微软雅黑" pitchFamily="34" charset="-122"/>
                        </a:rPr>
                        <a:t>及</a:t>
                      </a:r>
                      <a:r>
                        <a:rPr lang="en-US" altLang="zh-CN" sz="2800" baseline="0" dirty="0">
                          <a:latin typeface="微软雅黑" pitchFamily="34" charset="-122"/>
                          <a:ea typeface="微软雅黑" pitchFamily="34" charset="-122"/>
                        </a:rPr>
                        <a:t>&lt;/body&gt;</a:t>
                      </a:r>
                      <a:r>
                        <a:rPr lang="zh-CN" altLang="en-US" sz="2800" baseline="0" dirty="0">
                          <a:latin typeface="微软雅黑" pitchFamily="34" charset="-122"/>
                          <a:ea typeface="微软雅黑" pitchFamily="34" charset="-122"/>
                        </a:rPr>
                        <a:t>内</a:t>
                      </a:r>
                      <a:endParaRPr lang="zh-CN" altLang="en-US" sz="2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05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编写页面并查看效果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38" y="1668639"/>
            <a:ext cx="5310717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文件的扩展名要以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r>
              <a:rPr lang="zh-CN" altLang="en-US" dirty="0"/>
              <a:t>或者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htm</a:t>
            </a:r>
            <a:r>
              <a:rPr lang="zh-CN" altLang="en-US" dirty="0"/>
              <a:t>结束</a:t>
            </a:r>
          </a:p>
          <a:p>
            <a:r>
              <a:rPr lang="zh-CN" altLang="en-US" dirty="0"/>
              <a:t>文件名中只可由</a:t>
            </a:r>
            <a:r>
              <a:rPr lang="zh-CN" altLang="en-US" dirty="0">
                <a:solidFill>
                  <a:srgbClr val="FF0000"/>
                </a:solidFill>
              </a:rPr>
              <a:t>英文字母、数字或下划线</a:t>
            </a:r>
            <a:r>
              <a:rPr lang="zh-CN" altLang="en-US" dirty="0"/>
              <a:t>组成</a:t>
            </a:r>
          </a:p>
          <a:p>
            <a:r>
              <a:rPr lang="zh-CN" altLang="en-US" dirty="0"/>
              <a:t>文件名中不要包含</a:t>
            </a:r>
            <a:r>
              <a:rPr lang="zh-CN" altLang="en-US" dirty="0">
                <a:solidFill>
                  <a:srgbClr val="FF0000"/>
                </a:solidFill>
              </a:rPr>
              <a:t>特殊符号</a:t>
            </a:r>
            <a:r>
              <a:rPr lang="zh-CN" altLang="en-US" dirty="0"/>
              <a:t>，比如空格、</a:t>
            </a:r>
            <a:r>
              <a:rPr lang="en-US" altLang="zh-CN" dirty="0"/>
              <a:t>$</a:t>
            </a:r>
            <a:r>
              <a:rPr lang="zh-CN" altLang="en-US" dirty="0"/>
              <a:t>等，</a:t>
            </a:r>
            <a:r>
              <a:rPr lang="zh-CN" altLang="en-US" dirty="0">
                <a:solidFill>
                  <a:srgbClr val="FF0000"/>
                </a:solidFill>
              </a:rPr>
              <a:t>不使用中文。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6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 bwMode="auto">
          <a:xfrm>
            <a:off x="923603" y="162689"/>
            <a:ext cx="7886700" cy="625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/>
            <a:r>
              <a:rPr kumimoji="1" lang="zh-CN" altLang="en-US" dirty="0"/>
              <a:t>所有的标签都</a:t>
            </a:r>
            <a:r>
              <a:rPr kumimoji="1" lang="zh-CN" altLang="en-US" dirty="0">
                <a:solidFill>
                  <a:srgbClr val="FF0000"/>
                </a:solidFill>
              </a:rPr>
              <a:t>必须关闭；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indent="-457200"/>
            <a:r>
              <a:rPr kumimoji="1" lang="zh-CN" altLang="en-US" dirty="0"/>
              <a:t>所有标签和其属性的名字都必须使用</a:t>
            </a:r>
            <a:r>
              <a:rPr kumimoji="1" lang="zh-CN" altLang="en-US" dirty="0">
                <a:solidFill>
                  <a:srgbClr val="FF0000"/>
                </a:solidFill>
              </a:rPr>
              <a:t>小写；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indent="-457200"/>
            <a:r>
              <a:rPr kumimoji="1" lang="zh-CN" altLang="en-US" dirty="0"/>
              <a:t>所有的标签都必须</a:t>
            </a:r>
            <a:r>
              <a:rPr kumimoji="1" lang="zh-CN" altLang="en-US" dirty="0">
                <a:solidFill>
                  <a:srgbClr val="FF0000"/>
                </a:solidFill>
              </a:rPr>
              <a:t>合理嵌套；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indent="-457200"/>
            <a:r>
              <a:rPr kumimoji="1" lang="zh-CN" altLang="en-US" dirty="0"/>
              <a:t>所有的</a:t>
            </a:r>
            <a:r>
              <a:rPr kumimoji="1" lang="zh-CN" altLang="en-US" dirty="0">
                <a:solidFill>
                  <a:srgbClr val="FF0000"/>
                </a:solidFill>
              </a:rPr>
              <a:t>属性值</a:t>
            </a:r>
            <a:r>
              <a:rPr kumimoji="1" lang="zh-CN" altLang="en-US" dirty="0"/>
              <a:t>必须用</a:t>
            </a:r>
            <a:r>
              <a:rPr kumimoji="1" lang="zh-CN" altLang="en-US" dirty="0">
                <a:solidFill>
                  <a:srgbClr val="FF0000"/>
                </a:solidFill>
              </a:rPr>
              <a:t>引号</a:t>
            </a:r>
            <a:r>
              <a:rPr kumimoji="1" lang="zh-CN" altLang="en-US" dirty="0"/>
              <a:t>括起来，</a:t>
            </a:r>
            <a:r>
              <a:rPr kumimoji="1" lang="zh-CN" altLang="en-US" dirty="0">
                <a:solidFill>
                  <a:srgbClr val="FF0000"/>
                </a:solidFill>
              </a:rPr>
              <a:t>必须赋值；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21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085640"/>
            <a:ext cx="522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理解网页文件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17150" y="2473473"/>
            <a:ext cx="506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语法基础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2565540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17150" y="3861306"/>
            <a:ext cx="506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3230237" y="3953373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17150" y="524913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3230237" y="5341206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6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与开发工具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3"/>
              </a:rPr>
              <a:t>http</a:t>
            </a:r>
            <a:r>
              <a:rPr lang="en-US" altLang="zh-CN">
                <a:hlinkClick r:id="rId3"/>
              </a:rPr>
              <a:t>://www.w3school.com.cn</a:t>
            </a:r>
            <a:r>
              <a:rPr lang="en-US" altLang="zh-CN" dirty="0">
                <a:hlinkClick r:id="rId3"/>
              </a:rPr>
              <a:t>/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参考手册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在线教程</a:t>
            </a:r>
            <a:endParaRPr lang="en-US" altLang="zh-CN" dirty="0"/>
          </a:p>
          <a:p>
            <a:r>
              <a:rPr lang="zh-CN" altLang="en-US" dirty="0"/>
              <a:t>开发工具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浏览器：</a:t>
            </a:r>
            <a:r>
              <a:rPr lang="en-US" altLang="zh-CN" b="1" dirty="0"/>
              <a:t>IE9/10/11</a:t>
            </a:r>
            <a:r>
              <a:rPr lang="zh-CN" altLang="en-US" b="1" dirty="0"/>
              <a:t>、火狐、谷歌（</a:t>
            </a:r>
            <a:r>
              <a:rPr lang="zh-CN" altLang="en-US" b="1" dirty="0">
                <a:solidFill>
                  <a:srgbClr val="FF0000"/>
                </a:solidFill>
              </a:rPr>
              <a:t>查看网页源文件，开发者工具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编辑器：</a:t>
            </a:r>
            <a:r>
              <a:rPr lang="en-US" altLang="zh-CN" dirty="0"/>
              <a:t>Sublime Text 3</a:t>
            </a:r>
            <a:r>
              <a:rPr lang="zh-CN" altLang="en-US" dirty="0"/>
              <a:t>（新建文件，编辑文件，保存等操作）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32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400" dirty="0"/>
              <a:t>理解浏览器“</a:t>
            </a:r>
            <a:r>
              <a:rPr lang="zh-CN" altLang="en-US" sz="2400" dirty="0">
                <a:solidFill>
                  <a:srgbClr val="FF0000"/>
                </a:solidFill>
              </a:rPr>
              <a:t>解析</a:t>
            </a:r>
            <a:r>
              <a:rPr lang="zh-CN" altLang="en-US" sz="2400" dirty="0"/>
              <a:t>”网页文件并呈现网页</a:t>
            </a:r>
          </a:p>
          <a:p>
            <a:r>
              <a:rPr lang="zh-CN" altLang="en-US" sz="2400" dirty="0"/>
              <a:t>理解</a:t>
            </a:r>
            <a:r>
              <a:rPr lang="en-US" altLang="zh-CN" sz="2400" dirty="0"/>
              <a:t>HTML</a:t>
            </a:r>
            <a:r>
              <a:rPr lang="zh-CN" altLang="en-US" sz="2400" dirty="0"/>
              <a:t>语言围绕三要素“</a:t>
            </a:r>
            <a:r>
              <a:rPr lang="zh-CN" altLang="en-US" sz="2400" dirty="0">
                <a:solidFill>
                  <a:srgbClr val="FF0000"/>
                </a:solidFill>
              </a:rPr>
              <a:t>词汇，语法，语义</a:t>
            </a:r>
            <a:r>
              <a:rPr lang="zh-CN" altLang="en-US" sz="2400" dirty="0"/>
              <a:t>”的学习方法</a:t>
            </a:r>
          </a:p>
          <a:p>
            <a:r>
              <a:rPr lang="zh-CN" altLang="en-US" sz="2400" dirty="0"/>
              <a:t>理解标签的分类（</a:t>
            </a:r>
            <a:r>
              <a:rPr lang="zh-CN" altLang="en-US" sz="2400" dirty="0">
                <a:solidFill>
                  <a:srgbClr val="FF0000"/>
                </a:solidFill>
              </a:rPr>
              <a:t>单双标签</a:t>
            </a:r>
            <a:r>
              <a:rPr lang="zh-CN" altLang="en-US" sz="2400" dirty="0"/>
              <a:t>），及可选</a:t>
            </a:r>
            <a:r>
              <a:rPr lang="zh-CN" altLang="en-US" sz="2400" dirty="0">
                <a:solidFill>
                  <a:srgbClr val="FF0000"/>
                </a:solidFill>
              </a:rPr>
              <a:t>属性</a:t>
            </a:r>
            <a:r>
              <a:rPr lang="zh-CN" altLang="en-US" sz="2400" dirty="0"/>
              <a:t>的概念。</a:t>
            </a:r>
            <a:endParaRPr lang="en-US" altLang="zh-CN" sz="2400" dirty="0"/>
          </a:p>
          <a:p>
            <a:r>
              <a:rPr lang="zh-CN" altLang="en-US" sz="2400" dirty="0"/>
              <a:t>掌握</a:t>
            </a:r>
            <a:r>
              <a:rPr lang="en-US" altLang="zh-CN" sz="2400" dirty="0"/>
              <a:t>HTML</a:t>
            </a:r>
            <a:r>
              <a:rPr lang="zh-CN" altLang="en-US" sz="2400" dirty="0"/>
              <a:t>文件</a:t>
            </a:r>
            <a:r>
              <a:rPr lang="zh-CN" altLang="en-US" sz="2400" dirty="0">
                <a:solidFill>
                  <a:srgbClr val="FF0000"/>
                </a:solidFill>
              </a:rPr>
              <a:t>基本结构</a:t>
            </a:r>
            <a:r>
              <a:rPr lang="zh-CN" altLang="en-US" sz="2400" dirty="0"/>
              <a:t>相关标签的语法和语义。</a:t>
            </a:r>
            <a:endParaRPr lang="en-US" altLang="zh-CN" sz="2400" dirty="0"/>
          </a:p>
          <a:p>
            <a:r>
              <a:rPr lang="zh-CN" altLang="en-US" sz="2400" dirty="0"/>
              <a:t>实例：输出“</a:t>
            </a:r>
            <a:r>
              <a:rPr lang="en-US" altLang="zh-CN" sz="2400" dirty="0"/>
              <a:t>Hello World</a:t>
            </a:r>
            <a:r>
              <a:rPr lang="zh-CN" altLang="en-US" sz="2400" dirty="0"/>
              <a:t>！”</a:t>
            </a:r>
          </a:p>
          <a:p>
            <a:pPr lvl="1"/>
            <a:r>
              <a:rPr lang="zh-CN" altLang="en-US" sz="2000" dirty="0"/>
              <a:t>编写</a:t>
            </a:r>
            <a:r>
              <a:rPr lang="en-US" altLang="zh-CN" sz="2000" dirty="0"/>
              <a:t>HTML</a:t>
            </a:r>
            <a:r>
              <a:rPr lang="zh-CN" altLang="en-US" sz="2000" dirty="0"/>
              <a:t>文件注意事项</a:t>
            </a:r>
            <a:endParaRPr lang="en-US" altLang="zh-CN" sz="2000" dirty="0"/>
          </a:p>
          <a:p>
            <a:pPr lvl="1"/>
            <a:r>
              <a:rPr lang="zh-CN" altLang="en-US" sz="2000" dirty="0"/>
              <a:t>编码规范</a:t>
            </a:r>
          </a:p>
          <a:p>
            <a:r>
              <a:rPr lang="zh-CN" altLang="en-US" sz="2400" dirty="0"/>
              <a:t>掌握</a:t>
            </a:r>
            <a:r>
              <a:rPr lang="zh-CN" altLang="en-US" sz="2400" dirty="0">
                <a:solidFill>
                  <a:srgbClr val="FF0000"/>
                </a:solidFill>
              </a:rPr>
              <a:t>开发工具</a:t>
            </a:r>
            <a:r>
              <a:rPr lang="zh-CN" altLang="en-US" sz="2400" dirty="0"/>
              <a:t>，浏览器和浏览器调试工具，参考手册的使用。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9444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085640"/>
            <a:ext cx="522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理解网页文件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17150" y="2473473"/>
            <a:ext cx="506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语法基础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2565540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17150" y="3861306"/>
            <a:ext cx="506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3230237" y="3953373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17150" y="524913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3230237" y="5341206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3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676030" y="-7490705"/>
            <a:ext cx="10496060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3701642" y="1487368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1686268" y="1045925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717654" y="2860942"/>
            <a:ext cx="36413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18926" y="3341396"/>
            <a:ext cx="90204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6923032" y="3341396"/>
            <a:ext cx="90204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923603" y="173979"/>
            <a:ext cx="7886700" cy="480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网页浏览过程</a:t>
            </a:r>
          </a:p>
        </p:txBody>
      </p:sp>
      <p:pic>
        <p:nvPicPr>
          <p:cNvPr id="7171" name="Picture 2" descr="D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363788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server"/>
          <p:cNvSpPr>
            <a:spLocks noEditPoints="1" noChangeArrowheads="1"/>
          </p:cNvSpPr>
          <p:nvPr/>
        </p:nvSpPr>
        <p:spPr bwMode="auto">
          <a:xfrm>
            <a:off x="395288" y="2071726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904875 w 21600"/>
              <a:gd name="T3" fmla="*/ 0 h 21600"/>
              <a:gd name="T4" fmla="*/ 1809750 w 21600"/>
              <a:gd name="T5" fmla="*/ 0 h 21600"/>
              <a:gd name="T6" fmla="*/ 1809750 w 21600"/>
              <a:gd name="T7" fmla="*/ 904875 h 21600"/>
              <a:gd name="T8" fmla="*/ 1809750 w 21600"/>
              <a:gd name="T9" fmla="*/ 1809750 h 21600"/>
              <a:gd name="T10" fmla="*/ 904875 w 21600"/>
              <a:gd name="T11" fmla="*/ 1809750 h 21600"/>
              <a:gd name="T12" fmla="*/ 0 w 21600"/>
              <a:gd name="T13" fmla="*/ 1809750 h 21600"/>
              <a:gd name="T14" fmla="*/ 0 w 21600"/>
              <a:gd name="T15" fmla="*/ 9048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 bwMode="auto">
          <a:xfrm flipH="1" flipV="1">
            <a:off x="2233613" y="2647952"/>
            <a:ext cx="4325937" cy="436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838" y="2232025"/>
            <a:ext cx="41767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请求：把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网页文件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传送给我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313" y="3284538"/>
            <a:ext cx="36210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响应：传送把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网页文件</a:t>
            </a: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2205038" y="3268663"/>
            <a:ext cx="4328319" cy="87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59550" y="1239838"/>
            <a:ext cx="2333625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通过输入网址指定要访问的</a:t>
            </a:r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72225" y="3844925"/>
            <a:ext cx="2549525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浏览器“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”网页文件并呈现</a:t>
            </a:r>
            <a:r>
              <a:rPr lang="zh-CN" alt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</a:t>
            </a:r>
          </a:p>
        </p:txBody>
      </p:sp>
      <p:pic>
        <p:nvPicPr>
          <p:cNvPr id="21" name="Picture 3" descr="C:\Users\Yan\Desktop\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268663"/>
            <a:ext cx="1720850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55650" y="3870325"/>
            <a:ext cx="1274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网页文件</a:t>
            </a:r>
          </a:p>
        </p:txBody>
      </p:sp>
      <p:sp>
        <p:nvSpPr>
          <p:cNvPr id="2" name="云形标注 1"/>
          <p:cNvSpPr/>
          <p:nvPr/>
        </p:nvSpPr>
        <p:spPr>
          <a:xfrm>
            <a:off x="1300161" y="780212"/>
            <a:ext cx="3171033" cy="919252"/>
          </a:xfrm>
          <a:prstGeom prst="cloudCallout">
            <a:avLst>
              <a:gd name="adj1" fmla="val 53868"/>
              <a:gd name="adj2" fmla="val 104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45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8" grpId="0"/>
      <p:bldP spid="20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923603" y="162689"/>
            <a:ext cx="7886700" cy="625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网页文件与网页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 bwMode="auto">
          <a:xfrm>
            <a:off x="0" y="1989138"/>
            <a:ext cx="6624638" cy="4464050"/>
          </a:xfrm>
          <a:noFill/>
          <a:ln>
            <a:solidFill>
              <a:srgbClr val="FF6F0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zh-CN" dirty="0"/>
              <a:t>&lt;html&gt;</a:t>
            </a:r>
          </a:p>
          <a:p>
            <a:pPr marL="0" indent="0">
              <a:buFontTx/>
              <a:buNone/>
            </a:pPr>
            <a:r>
              <a:rPr lang="en-US" altLang="zh-CN" dirty="0"/>
              <a:t>    &lt;head&gt;</a:t>
            </a:r>
          </a:p>
          <a:p>
            <a:pPr marL="0" indent="0">
              <a:buFontTx/>
              <a:buNone/>
            </a:pPr>
            <a:r>
              <a:rPr lang="en-US" altLang="zh-CN" dirty="0"/>
              <a:t>	&lt;title&gt;</a:t>
            </a:r>
            <a:r>
              <a:rPr lang="zh-CN" altLang="en-US" dirty="0"/>
              <a:t>网页文件</a:t>
            </a:r>
            <a:r>
              <a:rPr lang="en-US" altLang="zh-CN" dirty="0"/>
              <a:t>&lt;/title&gt;</a:t>
            </a:r>
          </a:p>
          <a:p>
            <a:pPr marL="0" indent="0">
              <a:buFontTx/>
              <a:buNone/>
            </a:pPr>
            <a:r>
              <a:rPr lang="en-US" altLang="zh-CN" dirty="0"/>
              <a:t>    &lt;/head&gt;</a:t>
            </a:r>
          </a:p>
          <a:p>
            <a:pPr marL="0" indent="0">
              <a:buFontTx/>
              <a:buNone/>
            </a:pP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/>
              <a:t>    &lt;body&gt;</a:t>
            </a:r>
          </a:p>
          <a:p>
            <a:pPr marL="0" indent="0">
              <a:buFontTx/>
              <a:buNone/>
            </a:pPr>
            <a:r>
              <a:rPr lang="en-US" altLang="zh-CN" dirty="0"/>
              <a:t>        &lt;h1&gt;</a:t>
            </a:r>
            <a:r>
              <a:rPr lang="zh-CN" altLang="en-US" dirty="0"/>
              <a:t>这是第一个网页</a:t>
            </a:r>
            <a:r>
              <a:rPr lang="en-US" altLang="zh-CN" sz="3200" dirty="0">
                <a:latin typeface="Arial" charset="0"/>
                <a:ea typeface="宋体" pitchFamily="2" charset="-122"/>
              </a:rPr>
              <a:t>&lt;/h1&gt;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/>
              <a:t>    &lt;/body&gt;</a:t>
            </a:r>
          </a:p>
          <a:p>
            <a:pPr marL="0" indent="0">
              <a:buFontTx/>
              <a:buNone/>
            </a:pPr>
            <a:r>
              <a:rPr lang="en-US" altLang="zh-CN" dirty="0"/>
              <a:t>&lt;/html&gt;</a:t>
            </a:r>
          </a:p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202223" y="1268413"/>
            <a:ext cx="4459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网页文件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demo2_1.html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4427538" y="1042988"/>
            <a:ext cx="43354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通过浏览器看到的“网页”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449" y="1792288"/>
            <a:ext cx="4101551" cy="2638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4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923603" y="173978"/>
            <a:ext cx="7886700" cy="625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网页文件从哪里来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4294967295"/>
          </p:nvPr>
        </p:nvSpPr>
        <p:spPr bwMode="auto">
          <a:xfrm>
            <a:off x="0" y="1285875"/>
            <a:ext cx="8229600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网页开发者</a:t>
            </a:r>
            <a:r>
              <a:rPr lang="en-US" altLang="zh-CN" dirty="0"/>
              <a:t>(</a:t>
            </a:r>
            <a:r>
              <a:rPr lang="zh-CN" altLang="en-US" dirty="0"/>
              <a:t>程序员</a:t>
            </a:r>
            <a:r>
              <a:rPr lang="en-US" altLang="zh-CN" dirty="0"/>
              <a:t>)</a:t>
            </a:r>
            <a:r>
              <a:rPr lang="zh-CN" altLang="en-US" dirty="0"/>
              <a:t>编写网页文件</a:t>
            </a:r>
          </a:p>
        </p:txBody>
      </p:sp>
      <p:grpSp>
        <p:nvGrpSpPr>
          <p:cNvPr id="10268" name="Group 28"/>
          <p:cNvGrpSpPr>
            <a:grpSpLocks/>
          </p:cNvGrpSpPr>
          <p:nvPr/>
        </p:nvGrpSpPr>
        <p:grpSpPr bwMode="auto">
          <a:xfrm>
            <a:off x="34925" y="2806700"/>
            <a:ext cx="1466850" cy="1735138"/>
            <a:chOff x="22" y="1768"/>
            <a:chExt cx="924" cy="1093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" y="1768"/>
              <a:ext cx="876" cy="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22" y="2609"/>
              <a:ext cx="9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>
                  <a:ea typeface="宋体" pitchFamily="2" charset="-122"/>
                </a:rPr>
                <a:t>网页开发者</a:t>
              </a:r>
            </a:p>
          </p:txBody>
        </p:sp>
      </p:grpSp>
      <p:grpSp>
        <p:nvGrpSpPr>
          <p:cNvPr id="10270" name="Group 30"/>
          <p:cNvGrpSpPr>
            <a:grpSpLocks/>
          </p:cNvGrpSpPr>
          <p:nvPr/>
        </p:nvGrpSpPr>
        <p:grpSpPr bwMode="auto">
          <a:xfrm>
            <a:off x="2051050" y="2770188"/>
            <a:ext cx="1233488" cy="1766887"/>
            <a:chOff x="1292" y="1745"/>
            <a:chExt cx="777" cy="1113"/>
          </a:xfrm>
        </p:grpSpPr>
        <p:pic>
          <p:nvPicPr>
            <p:cNvPr id="6" name="Picture 3" descr="C:\Users\Yan\Desktop\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1745"/>
              <a:ext cx="777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292" y="2606"/>
              <a:ext cx="76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>
                  <a:ea typeface="宋体" pitchFamily="2" charset="-122"/>
                </a:rPr>
                <a:t>网页文件</a:t>
              </a:r>
            </a:p>
          </p:txBody>
        </p:sp>
      </p:grpSp>
      <p:grpSp>
        <p:nvGrpSpPr>
          <p:cNvPr id="10269" name="Group 29"/>
          <p:cNvGrpSpPr>
            <a:grpSpLocks/>
          </p:cNvGrpSpPr>
          <p:nvPr/>
        </p:nvGrpSpPr>
        <p:grpSpPr bwMode="auto">
          <a:xfrm>
            <a:off x="1403350" y="3325813"/>
            <a:ext cx="698500" cy="508000"/>
            <a:chOff x="884" y="2095"/>
            <a:chExt cx="440" cy="320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V="1">
              <a:off x="975" y="2095"/>
              <a:ext cx="308" cy="1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884" y="2163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  <a:ea typeface="宋体" pitchFamily="2" charset="-122"/>
                </a:rPr>
                <a:t>编写</a:t>
              </a:r>
            </a:p>
          </p:txBody>
        </p:sp>
      </p:grpSp>
      <p:grpSp>
        <p:nvGrpSpPr>
          <p:cNvPr id="10276" name="Group 36"/>
          <p:cNvGrpSpPr>
            <a:grpSpLocks/>
          </p:cNvGrpSpPr>
          <p:nvPr/>
        </p:nvGrpSpPr>
        <p:grpSpPr bwMode="auto">
          <a:xfrm>
            <a:off x="4935538" y="3424238"/>
            <a:ext cx="788987" cy="536575"/>
            <a:chOff x="2940" y="2157"/>
            <a:chExt cx="497" cy="338"/>
          </a:xfrm>
        </p:grpSpPr>
        <p:cxnSp>
          <p:nvCxnSpPr>
            <p:cNvPr id="10" name="直接箭头连接符 9"/>
            <p:cNvCxnSpPr/>
            <p:nvPr/>
          </p:nvCxnSpPr>
          <p:spPr bwMode="auto">
            <a:xfrm flipV="1">
              <a:off x="2971" y="2157"/>
              <a:ext cx="466" cy="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940" y="224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  <a:ea typeface="宋体" pitchFamily="2" charset="-122"/>
                </a:rPr>
                <a:t>传送</a:t>
              </a:r>
            </a:p>
          </p:txBody>
        </p:sp>
      </p:grpSp>
      <p:grpSp>
        <p:nvGrpSpPr>
          <p:cNvPr id="10274" name="Group 34"/>
          <p:cNvGrpSpPr>
            <a:grpSpLocks/>
          </p:cNvGrpSpPr>
          <p:nvPr/>
        </p:nvGrpSpPr>
        <p:grpSpPr bwMode="auto">
          <a:xfrm>
            <a:off x="6659563" y="2924175"/>
            <a:ext cx="1008062" cy="1006475"/>
            <a:chOff x="3969" y="1842"/>
            <a:chExt cx="635" cy="634"/>
          </a:xfrm>
        </p:grpSpPr>
        <p:cxnSp>
          <p:nvCxnSpPr>
            <p:cNvPr id="17" name="直接箭头连接符 16"/>
            <p:cNvCxnSpPr/>
            <p:nvPr/>
          </p:nvCxnSpPr>
          <p:spPr bwMode="auto">
            <a:xfrm flipV="1">
              <a:off x="4058" y="2163"/>
              <a:ext cx="466" cy="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3969" y="1842"/>
              <a:ext cx="6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7575D1"/>
                  </a:solidFill>
                  <a:ea typeface="宋体" pitchFamily="2" charset="-122"/>
                </a:rPr>
                <a:t>解析</a:t>
              </a: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4102" y="222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  <a:ea typeface="宋体" pitchFamily="2" charset="-122"/>
                </a:rPr>
                <a:t>呈现</a:t>
              </a:r>
            </a:p>
          </p:txBody>
        </p:sp>
      </p:grpSp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3167063" y="3336925"/>
            <a:ext cx="749300" cy="495300"/>
            <a:chOff x="1995" y="2102"/>
            <a:chExt cx="472" cy="312"/>
          </a:xfrm>
        </p:grpSpPr>
        <p:cxnSp>
          <p:nvCxnSpPr>
            <p:cNvPr id="26" name="直接箭头连接符 25"/>
            <p:cNvCxnSpPr/>
            <p:nvPr/>
          </p:nvCxnSpPr>
          <p:spPr bwMode="auto">
            <a:xfrm flipV="1">
              <a:off x="1995" y="2102"/>
              <a:ext cx="466" cy="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028" y="2162"/>
              <a:ext cx="4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  <a:ea typeface="宋体" pitchFamily="2" charset="-122"/>
                </a:rPr>
                <a:t>存储</a:t>
              </a:r>
            </a:p>
          </p:txBody>
        </p:sp>
      </p:grp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3924300" y="2897188"/>
            <a:ext cx="1550988" cy="1614487"/>
            <a:chOff x="2344" y="1825"/>
            <a:chExt cx="977" cy="1017"/>
          </a:xfrm>
        </p:grpSpPr>
        <p:pic>
          <p:nvPicPr>
            <p:cNvPr id="1026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" y="1825"/>
              <a:ext cx="632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2396" y="2592"/>
              <a:ext cx="9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pitchFamily="2" charset="-122"/>
                </a:rPr>
                <a:t>Web</a:t>
              </a:r>
              <a:r>
                <a:rPr lang="zh-CN" altLang="en-US">
                  <a:ea typeface="宋体" pitchFamily="2" charset="-122"/>
                </a:rPr>
                <a:t>服务器</a:t>
              </a:r>
            </a:p>
          </p:txBody>
        </p:sp>
      </p:grpSp>
      <p:grpSp>
        <p:nvGrpSpPr>
          <p:cNvPr id="10275" name="Group 35"/>
          <p:cNvGrpSpPr>
            <a:grpSpLocks/>
          </p:cNvGrpSpPr>
          <p:nvPr/>
        </p:nvGrpSpPr>
        <p:grpSpPr bwMode="auto">
          <a:xfrm>
            <a:off x="5748338" y="2166938"/>
            <a:ext cx="1128712" cy="3459162"/>
            <a:chOff x="3424" y="1365"/>
            <a:chExt cx="711" cy="2179"/>
          </a:xfrm>
        </p:grpSpPr>
        <p:grpSp>
          <p:nvGrpSpPr>
            <p:cNvPr id="10272" name="Group 32"/>
            <p:cNvGrpSpPr>
              <a:grpSpLocks/>
            </p:cNvGrpSpPr>
            <p:nvPr/>
          </p:nvGrpSpPr>
          <p:grpSpPr bwMode="auto">
            <a:xfrm>
              <a:off x="3424" y="1365"/>
              <a:ext cx="638" cy="1906"/>
              <a:chOff x="3424" y="1365"/>
              <a:chExt cx="638" cy="1906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4" y="2009"/>
                <a:ext cx="627" cy="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3" y="2794"/>
                <a:ext cx="489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" y="1365"/>
                <a:ext cx="492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3539" y="3294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>
                  <a:ea typeface="宋体" pitchFamily="2" charset="-122"/>
                </a:rPr>
                <a:t>浏览器</a:t>
              </a:r>
            </a:p>
          </p:txBody>
        </p:sp>
      </p:grpSp>
      <p:grpSp>
        <p:nvGrpSpPr>
          <p:cNvPr id="10273" name="Group 33"/>
          <p:cNvGrpSpPr>
            <a:grpSpLocks/>
          </p:cNvGrpSpPr>
          <p:nvPr/>
        </p:nvGrpSpPr>
        <p:grpSpPr bwMode="auto">
          <a:xfrm>
            <a:off x="7596188" y="2197100"/>
            <a:ext cx="1655762" cy="3171825"/>
            <a:chOff x="4524" y="1384"/>
            <a:chExt cx="1214" cy="1998"/>
          </a:xfrm>
        </p:grpSpPr>
        <p:pic>
          <p:nvPicPr>
            <p:cNvPr id="10258" name="图片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" y="1384"/>
              <a:ext cx="76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9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1" y="2478"/>
              <a:ext cx="576" cy="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0" name="图片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8" y="2036"/>
              <a:ext cx="670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4829" y="3132"/>
              <a:ext cx="6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>
                  <a:ea typeface="宋体" pitchFamily="2" charset="-122"/>
                </a:rPr>
                <a:t>访问者</a:t>
              </a:r>
            </a:p>
          </p:txBody>
        </p:sp>
      </p:grpSp>
      <p:sp>
        <p:nvSpPr>
          <p:cNvPr id="2" name="云形标注 1"/>
          <p:cNvSpPr/>
          <p:nvPr/>
        </p:nvSpPr>
        <p:spPr>
          <a:xfrm>
            <a:off x="5930900" y="1063870"/>
            <a:ext cx="3027813" cy="844062"/>
          </a:xfrm>
          <a:prstGeom prst="cloudCallout">
            <a:avLst>
              <a:gd name="adj1" fmla="val -7270"/>
              <a:gd name="adj2" fmla="val 171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浏览器直接</a:t>
            </a:r>
          </a:p>
        </p:txBody>
      </p:sp>
    </p:spTree>
    <p:extLst>
      <p:ext uri="{BB962C8B-B14F-4D97-AF65-F5344CB8AC3E}">
        <p14:creationId xmlns:p14="http://schemas.microsoft.com/office/powerpoint/2010/main" val="12453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网页文件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浏览器中看到的网页实质为：网页文件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网页文件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文本文件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扩展名：</a:t>
            </a:r>
            <a:r>
              <a:rPr lang="en-US" altLang="zh-CN" dirty="0">
                <a:solidFill>
                  <a:srgbClr val="FF0000"/>
                </a:solidFill>
              </a:rPr>
              <a:t>.html 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htm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文件内容为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代码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文本内容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4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708672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997" y="1532003"/>
            <a:ext cx="11966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80272" y="2762260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3230237" y="1177707"/>
            <a:ext cx="519388" cy="33908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17150" y="1085640"/>
            <a:ext cx="522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理解网页文件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917150" y="2473473"/>
            <a:ext cx="506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语法基础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3230237" y="2565540"/>
            <a:ext cx="519388" cy="33908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17150" y="3861306"/>
            <a:ext cx="506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3230237" y="3953373"/>
            <a:ext cx="519388" cy="33908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17150" y="524913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3230237" y="5341206"/>
            <a:ext cx="519388" cy="33908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语言三要素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HTML(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yper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arkup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anguage)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语言的三要素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（标签）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（标签的使用规定）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（浏览器“理解”的标签含义）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9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1415</Words>
  <Application>Microsoft Office PowerPoint</Application>
  <PresentationFormat>全屏显示(4:3)</PresentationFormat>
  <Paragraphs>278</Paragraphs>
  <Slides>30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 Unicode MS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网页浏览过程</vt:lpstr>
      <vt:lpstr>网页文件与网页</vt:lpstr>
      <vt:lpstr>网页文件从哪里来?</vt:lpstr>
      <vt:lpstr>网页文件</vt:lpstr>
      <vt:lpstr>PowerPoint 演示文稿</vt:lpstr>
      <vt:lpstr>HTML语言三要素</vt:lpstr>
      <vt:lpstr>HTML语言----词汇不多</vt:lpstr>
      <vt:lpstr>&lt;html&gt;标签的“语法，语义”</vt:lpstr>
      <vt:lpstr>单标签与双标签</vt:lpstr>
      <vt:lpstr>思考</vt:lpstr>
      <vt:lpstr>标签的可选属性</vt:lpstr>
      <vt:lpstr>HTML文件的基本结构</vt:lpstr>
      <vt:lpstr>基本结构中的“词汇、语法、语义”</vt:lpstr>
      <vt:lpstr>基本结构cont.</vt:lpstr>
      <vt:lpstr>基本结构cont.</vt:lpstr>
      <vt:lpstr>PowerPoint 演示文稿</vt:lpstr>
      <vt:lpstr>实例演示</vt:lpstr>
      <vt:lpstr>第一步：创建“.html”文件</vt:lpstr>
      <vt:lpstr>第二步：编写HTML文件基本结构</vt:lpstr>
      <vt:lpstr>第三步：学习实例中要用到的词汇</vt:lpstr>
      <vt:lpstr>第四步: 编写页面并查看效果</vt:lpstr>
      <vt:lpstr>编写HTML文件注意事项</vt:lpstr>
      <vt:lpstr>编码规范</vt:lpstr>
      <vt:lpstr>PowerPoint 演示文稿</vt:lpstr>
      <vt:lpstr>W3C与开发工具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Air</cp:lastModifiedBy>
  <cp:revision>519</cp:revision>
  <dcterms:created xsi:type="dcterms:W3CDTF">2014-10-16T08:35:01Z</dcterms:created>
  <dcterms:modified xsi:type="dcterms:W3CDTF">2017-03-02T07:55:11Z</dcterms:modified>
</cp:coreProperties>
</file>