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83" r:id="rId4"/>
    <p:sldId id="284" r:id="rId5"/>
    <p:sldId id="286" r:id="rId6"/>
    <p:sldId id="289" r:id="rId7"/>
    <p:sldId id="303" r:id="rId8"/>
    <p:sldId id="304" r:id="rId9"/>
    <p:sldId id="326" r:id="rId10"/>
    <p:sldId id="305" r:id="rId11"/>
    <p:sldId id="309" r:id="rId12"/>
    <p:sldId id="310" r:id="rId13"/>
    <p:sldId id="311" r:id="rId14"/>
    <p:sldId id="306" r:id="rId15"/>
    <p:sldId id="312" r:id="rId16"/>
    <p:sldId id="307" r:id="rId17"/>
    <p:sldId id="308" r:id="rId18"/>
    <p:sldId id="300" r:id="rId19"/>
    <p:sldId id="333" r:id="rId20"/>
    <p:sldId id="313" r:id="rId21"/>
    <p:sldId id="301" r:id="rId22"/>
    <p:sldId id="332" r:id="rId23"/>
    <p:sldId id="302" r:id="rId24"/>
    <p:sldId id="327" r:id="rId25"/>
    <p:sldId id="328" r:id="rId26"/>
    <p:sldId id="334" r:id="rId27"/>
    <p:sldId id="331" r:id="rId28"/>
    <p:sldId id="315" r:id="rId29"/>
    <p:sldId id="316" r:id="rId30"/>
    <p:sldId id="287" r:id="rId31"/>
    <p:sldId id="324" r:id="rId32"/>
    <p:sldId id="325" r:id="rId33"/>
    <p:sldId id="28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D5F"/>
    <a:srgbClr val="55C1E7"/>
    <a:srgbClr val="93B784"/>
    <a:srgbClr val="1B90A2"/>
    <a:srgbClr val="A6A6A6"/>
    <a:srgbClr val="595E64"/>
    <a:srgbClr val="4FCCAC"/>
    <a:srgbClr val="A1D46F"/>
    <a:srgbClr val="D2D4D7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5" autoAdjust="0"/>
    <p:restoredTop sz="91860" autoAdjust="0"/>
  </p:normalViewPr>
  <p:slideViewPr>
    <p:cSldViewPr snapToGrid="0">
      <p:cViewPr varScale="1">
        <p:scale>
          <a:sx n="82" d="100"/>
          <a:sy n="82" d="100"/>
        </p:scale>
        <p:origin x="1296" y="90"/>
      </p:cViewPr>
      <p:guideLst>
        <p:guide orient="horz" pos="1865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现在网页中的信息越来越丰富，视频、音乐、动画、图片等等，但是占主要地位的其是还是文字类的信息。文字类的信息出现在网页中可以分成</a:t>
            </a:r>
            <a:r>
              <a:rPr lang="en-US" altLang="zh-CN" dirty="0"/>
              <a:t>5</a:t>
            </a:r>
            <a:r>
              <a:rPr lang="zh-CN" altLang="en-US"/>
              <a:t>大类，</a:t>
            </a:r>
            <a:r>
              <a:rPr lang="zh-CN" altLang="en-US" dirty="0"/>
              <a:t>我们需要学会将不同分类的文本用不同的</a:t>
            </a:r>
            <a:r>
              <a:rPr lang="en-US" altLang="zh-CN" dirty="0"/>
              <a:t>html</a:t>
            </a:r>
            <a:r>
              <a:rPr lang="zh-CN" altLang="en-US" dirty="0"/>
              <a:t>标签插入到网页中。。。但是</a:t>
            </a:r>
            <a:r>
              <a:rPr lang="en-US" altLang="zh-CN" dirty="0"/>
              <a:t>head</a:t>
            </a:r>
            <a:r>
              <a:rPr lang="zh-CN" altLang="en-US" dirty="0"/>
              <a:t>里面文字，不会显示在页面里面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655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动画重叠的问题</a:t>
            </a:r>
            <a:endParaRPr lang="en-US" altLang="zh-CN" dirty="0"/>
          </a:p>
          <a:p>
            <a:r>
              <a:rPr lang="en-US" altLang="zh-CN" dirty="0"/>
              <a:t>Alt</a:t>
            </a:r>
            <a:r>
              <a:rPr lang="zh-CN" altLang="en-US" dirty="0"/>
              <a:t>的解释</a:t>
            </a:r>
            <a:endParaRPr lang="en-US" altLang="zh-CN" dirty="0"/>
          </a:p>
          <a:p>
            <a:r>
              <a:rPr lang="en-US" altLang="zh-CN" dirty="0"/>
              <a:t>Title </a:t>
            </a:r>
            <a:r>
              <a:rPr lang="zh-CN" altLang="en-US" dirty="0"/>
              <a:t>属性，加到</a:t>
            </a:r>
            <a:r>
              <a:rPr lang="en-US" altLang="zh-CN" dirty="0"/>
              <a:t>alt</a:t>
            </a:r>
            <a:r>
              <a:rPr lang="zh-CN" altLang="en-US" dirty="0"/>
              <a:t>下面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2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确定路径的概念</a:t>
            </a:r>
            <a:endParaRPr lang="en-US" altLang="zh-CN" dirty="0"/>
          </a:p>
          <a:p>
            <a:r>
              <a:rPr lang="zh-CN" altLang="en-US" dirty="0"/>
              <a:t>明确</a:t>
            </a:r>
            <a:r>
              <a:rPr lang="en-US" altLang="zh-CN" dirty="0"/>
              <a:t>.</a:t>
            </a:r>
            <a:r>
              <a:rPr lang="zh-CN" altLang="en-US" dirty="0"/>
              <a:t>和</a:t>
            </a:r>
            <a:r>
              <a:rPr lang="en-US" altLang="zh-CN" dirty="0"/>
              <a:t>..</a:t>
            </a:r>
            <a:r>
              <a:rPr lang="zh-CN" altLang="en-US" dirty="0"/>
              <a:t>，要显示出来</a:t>
            </a:r>
            <a:endParaRPr lang="en-US" altLang="zh-CN" dirty="0"/>
          </a:p>
          <a:p>
            <a:r>
              <a:rPr lang="zh-CN" altLang="en-US" dirty="0"/>
              <a:t>找北国商城的例子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50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确定路径的概念</a:t>
            </a:r>
            <a:endParaRPr lang="en-US" altLang="zh-CN" dirty="0"/>
          </a:p>
          <a:p>
            <a:r>
              <a:rPr lang="zh-CN" altLang="en-US" dirty="0"/>
              <a:t>明确</a:t>
            </a:r>
            <a:r>
              <a:rPr lang="en-US" altLang="zh-CN" dirty="0"/>
              <a:t>.</a:t>
            </a:r>
            <a:r>
              <a:rPr lang="zh-CN" altLang="en-US" dirty="0"/>
              <a:t>和</a:t>
            </a:r>
            <a:r>
              <a:rPr lang="en-US" altLang="zh-CN" dirty="0"/>
              <a:t>..</a:t>
            </a:r>
            <a:r>
              <a:rPr lang="zh-CN" altLang="en-US" dirty="0"/>
              <a:t>，要显示出来</a:t>
            </a:r>
            <a:endParaRPr lang="en-US" altLang="zh-CN" dirty="0"/>
          </a:p>
          <a:p>
            <a:r>
              <a:rPr lang="zh-CN" altLang="en-US" dirty="0"/>
              <a:t>找北国商城的例子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50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-4412" y="6313714"/>
            <a:ext cx="9144000" cy="5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1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2017/3/9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标题占位符 1"/>
          <p:cNvSpPr txBox="1">
            <a:spLocks/>
          </p:cNvSpPr>
          <p:nvPr userDrawn="1"/>
        </p:nvSpPr>
        <p:spPr>
          <a:xfrm>
            <a:off x="1043608" y="83520"/>
            <a:ext cx="7594781" cy="4839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729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83520"/>
            <a:ext cx="7594781" cy="4839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2017/3/9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31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2017/3/9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02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83520"/>
            <a:ext cx="7594781" cy="4839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2017/3/9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20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83520"/>
            <a:ext cx="7594781" cy="4839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2017/3/9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66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83520"/>
            <a:ext cx="7594781" cy="4839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2017/3/9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00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2017/3/9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0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521017" y="134544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01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2017/3/9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86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2017/3/9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01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83520"/>
            <a:ext cx="7594781" cy="4839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2017/3/9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67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2017/3/9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6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8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9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521017" y="134544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479233" y="1085885"/>
            <a:ext cx="8331069" cy="4873963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86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6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528" y="1052736"/>
            <a:ext cx="8496944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-44004"/>
            <a:ext cx="9144000" cy="738968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521017" y="169751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9" name="等腰三角形 8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2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ts val="3840"/>
        </a:lnSpc>
        <a:spcBef>
          <a:spcPct val="20000"/>
        </a:spcBef>
        <a:spcAft>
          <a:spcPts val="600"/>
        </a:spcAft>
        <a:buFont typeface="Wingdings" pitchFamily="2" charset="2"/>
        <a:buChar char="l"/>
        <a:defRPr sz="3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ts val="3840"/>
        </a:lnSpc>
        <a:spcBef>
          <a:spcPct val="20000"/>
        </a:spcBef>
        <a:spcAft>
          <a:spcPts val="600"/>
        </a:spcAft>
        <a:buFont typeface="Wingdings" pitchFamily="2" charset="2"/>
        <a:buChar char="Ø"/>
        <a:defRPr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840"/>
        </a:lnSpc>
        <a:spcBef>
          <a:spcPct val="20000"/>
        </a:spcBef>
        <a:spcAft>
          <a:spcPts val="600"/>
        </a:spcAft>
        <a:buFont typeface="Arial" pitchFamily="34" charset="0"/>
        <a:buChar char="•"/>
        <a:defRPr sz="23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840"/>
        </a:lnSpc>
        <a:spcBef>
          <a:spcPct val="20000"/>
        </a:spcBef>
        <a:spcAft>
          <a:spcPts val="600"/>
        </a:spcAft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840"/>
        </a:lnSpc>
        <a:spcBef>
          <a:spcPct val="20000"/>
        </a:spcBef>
        <a:spcAft>
          <a:spcPts val="600"/>
        </a:spcAft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1875" y="-7717029"/>
            <a:ext cx="10785026" cy="14591376"/>
            <a:chOff x="0" y="-7683097"/>
            <a:chExt cx="14380035" cy="14591376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385289" y="-7683097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966326" y="3433574"/>
            <a:ext cx="5015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构建页面内容（一）</a:t>
            </a:r>
          </a:p>
        </p:txBody>
      </p:sp>
      <p:sp>
        <p:nvSpPr>
          <p:cNvPr id="12" name="等腰三角形 11"/>
          <p:cNvSpPr/>
          <p:nvPr/>
        </p:nvSpPr>
        <p:spPr>
          <a:xfrm rot="18000000" flipH="1">
            <a:off x="6142618" y="2834295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4119384" y="4267317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2220084" y="6291821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2696575" y="149427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2637173" y="5219690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963546" y="25457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048553" y="2225159"/>
            <a:ext cx="409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8230" y="3243518"/>
            <a:ext cx="90204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7981596" y="2605428"/>
            <a:ext cx="90204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7957078" y="5193195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452930" y="5433507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810077" y="5563025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387364" y="628108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7246841" y="6281082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8498366" y="6167738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464243" y="1085885"/>
            <a:ext cx="8331069" cy="487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            </a:t>
            </a:r>
            <a:endParaRPr lang="en-US" altLang="zh-C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99713" y="1061037"/>
            <a:ext cx="10086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文 本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81733" y="1088385"/>
            <a:ext cx="8331069" cy="54773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          ——</a:t>
            </a:r>
            <a:r>
              <a:rPr lang="zh-CN" altLang="en-US" dirty="0"/>
              <a:t>直接在网页文件中的写入文本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&lt;html&gt;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	&lt;head&gt;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	&lt;/head&gt;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	&lt;body&gt;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		Hello world!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/>
              <a:t>Hello world</a:t>
            </a:r>
            <a:r>
              <a:rPr lang="en-US" altLang="zh-CN" dirty="0"/>
              <a:t>!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	&lt;/body&gt;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&lt;/html&gt;</a:t>
            </a:r>
          </a:p>
        </p:txBody>
      </p:sp>
      <p:sp>
        <p:nvSpPr>
          <p:cNvPr id="9" name="矩形 8"/>
          <p:cNvSpPr/>
          <p:nvPr/>
        </p:nvSpPr>
        <p:spPr>
          <a:xfrm>
            <a:off x="2266122" y="4108174"/>
            <a:ext cx="2027582" cy="1168364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199" y="2678330"/>
            <a:ext cx="4434876" cy="755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5276537" y="4856814"/>
            <a:ext cx="29546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折行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？？</a:t>
            </a:r>
          </a:p>
        </p:txBody>
      </p:sp>
    </p:spTree>
    <p:extLst>
      <p:ext uri="{BB962C8B-B14F-4D97-AF65-F5344CB8AC3E}">
        <p14:creationId xmlns:p14="http://schemas.microsoft.com/office/powerpoint/2010/main" val="179087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</a:t>
            </a:r>
            <a:r>
              <a:rPr lang="en-US" altLang="zh-CN" dirty="0"/>
              <a:t>——</a:t>
            </a:r>
            <a:r>
              <a:rPr lang="zh-CN" altLang="en-US" dirty="0"/>
              <a:t>换行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&lt;html&gt;</a:t>
            </a:r>
          </a:p>
          <a:p>
            <a:pPr marL="0" indent="0">
              <a:buNone/>
            </a:pPr>
            <a:r>
              <a:rPr lang="en-US" altLang="zh-CN" dirty="0"/>
              <a:t>	&lt;head&gt;</a:t>
            </a:r>
          </a:p>
          <a:p>
            <a:pPr marL="0" indent="0">
              <a:buNone/>
            </a:pPr>
            <a:r>
              <a:rPr lang="en-US" altLang="zh-CN" dirty="0"/>
              <a:t>	&lt;/head&gt;</a:t>
            </a:r>
          </a:p>
          <a:p>
            <a:pPr marL="0" indent="0">
              <a:buNone/>
            </a:pPr>
            <a:r>
              <a:rPr lang="en-US" altLang="zh-CN" dirty="0"/>
              <a:t>	&lt;body&gt;</a:t>
            </a:r>
          </a:p>
          <a:p>
            <a:pPr marL="0" indent="0">
              <a:buNone/>
            </a:pPr>
            <a:r>
              <a:rPr lang="en-US" altLang="zh-CN" dirty="0"/>
              <a:t>		Hello word!&lt;br/&gt;Hello word!</a:t>
            </a:r>
          </a:p>
          <a:p>
            <a:pPr marL="0" indent="0">
              <a:buNone/>
            </a:pPr>
            <a:r>
              <a:rPr lang="en-US" altLang="zh-CN" dirty="0"/>
              <a:t>	&lt;/body&gt;</a:t>
            </a:r>
          </a:p>
          <a:p>
            <a:pPr marL="0" indent="0">
              <a:buNone/>
            </a:pPr>
            <a:r>
              <a:rPr lang="en-US" altLang="zh-CN" dirty="0"/>
              <a:t>&lt;/html&gt;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19" y="1978701"/>
            <a:ext cx="2576681" cy="1396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4259814" y="3929596"/>
            <a:ext cx="896802" cy="478816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32170" y="5737860"/>
            <a:ext cx="15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Demo3-2.html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987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换行：在不产生一个段落的情况下进行折行</a:t>
            </a:r>
            <a:endParaRPr lang="en-US" altLang="zh-CN" dirty="0"/>
          </a:p>
          <a:p>
            <a:pPr marL="0" indent="0">
              <a:buNone/>
            </a:pPr>
            <a:endParaRPr lang="en-US" altLang="zh-CN" sz="800" dirty="0"/>
          </a:p>
          <a:p>
            <a:pPr marL="0" indent="0">
              <a:buNone/>
            </a:pPr>
            <a:r>
              <a:rPr lang="en-US" altLang="zh-CN" sz="2400" dirty="0"/>
              <a:t>&lt;br/&gt;</a:t>
            </a:r>
            <a:r>
              <a:rPr lang="en-US" altLang="zh-CN" sz="1800" dirty="0"/>
              <a:t>——</a:t>
            </a:r>
            <a:r>
              <a:rPr lang="zh-CN" altLang="en-US" sz="2000" dirty="0"/>
              <a:t>单标签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</a:t>
            </a:r>
            <a:r>
              <a:rPr lang="en-US" altLang="zh-CN" dirty="0"/>
              <a:t>——</a:t>
            </a:r>
            <a:r>
              <a:rPr lang="zh-CN" altLang="en-US" dirty="0"/>
              <a:t>换行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8959" y="3597640"/>
            <a:ext cx="5211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那么，如何能产生一个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00087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</a:t>
            </a:r>
            <a:r>
              <a:rPr lang="en-US" altLang="zh-CN" dirty="0"/>
              <a:t>——</a:t>
            </a:r>
            <a:r>
              <a:rPr lang="zh-CN" altLang="en-US" dirty="0"/>
              <a:t>段落</a:t>
            </a: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611188" y="1439413"/>
            <a:ext cx="4905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段落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：网页中显示的一段文字。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93738" y="2353224"/>
            <a:ext cx="1871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&lt;p&gt;…&lt;/p&gt;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738" y="3045722"/>
            <a:ext cx="6604000" cy="1819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8287" y="4271755"/>
            <a:ext cx="7339012" cy="24209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5417820" y="2445557"/>
            <a:ext cx="15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Demo3-3.html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2720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</a:t>
            </a:r>
            <a:r>
              <a:rPr lang="en-US" altLang="zh-CN" dirty="0"/>
              <a:t>——</a:t>
            </a:r>
            <a:r>
              <a:rPr lang="zh-CN" altLang="en-US" dirty="0"/>
              <a:t>标题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4737" y="1209420"/>
            <a:ext cx="8595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文档中，一篇文章往往都需要标题。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547" y="1832582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&lt;h1&gt; — &lt;h6&gt; </a:t>
            </a:r>
            <a:endParaRPr lang="zh-CN" altLang="en-US" sz="2800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376759" y="2704823"/>
            <a:ext cx="4420094" cy="32762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&lt;h1&gt;This is heading 1&lt;/h1&gt;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&lt;h2&gt;This is heading 2&lt;/h2&gt;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&lt;h3&gt;This is heading 3&lt;/h3&gt;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&lt;h4&gt;This is heading 4&lt;/h4&gt;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&lt;h5&gt;This is heading 5&lt;/h5&gt;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&lt;h6&gt;This is heading 6&lt;/h6&gt;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52" y="2760823"/>
            <a:ext cx="3724650" cy="3105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04737" y="5876144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浏览器会自动地在标题的前后添加空行。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737" y="23607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5334" y="236071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33445" y="5936372"/>
            <a:ext cx="15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Demo3-4.html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0846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</a:t>
            </a:r>
            <a:r>
              <a:rPr lang="en-US" altLang="zh-CN" dirty="0"/>
              <a:t>——</a:t>
            </a:r>
            <a:r>
              <a:rPr lang="zh-CN" altLang="en-US" dirty="0"/>
              <a:t>实体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233" y="1085885"/>
            <a:ext cx="8331069" cy="2134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实体</a:t>
            </a:r>
            <a:r>
              <a:rPr lang="zh-CN" altLang="en-US" dirty="0"/>
              <a:t>：用来替换</a:t>
            </a:r>
            <a:r>
              <a:rPr lang="en-US" altLang="zh-CN" dirty="0"/>
              <a:t>HTML</a:t>
            </a:r>
            <a:r>
              <a:rPr lang="zh-CN" altLang="en-US" dirty="0"/>
              <a:t>中的预留字符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如：在 </a:t>
            </a:r>
            <a:r>
              <a:rPr lang="en-US" altLang="zh-CN" sz="2400" dirty="0"/>
              <a:t>HTML </a:t>
            </a:r>
            <a:r>
              <a:rPr lang="zh-CN" altLang="en-US" sz="2400" dirty="0"/>
              <a:t>中不能使用小于号（</a:t>
            </a:r>
            <a:r>
              <a:rPr lang="en-US" altLang="zh-CN" sz="2400" dirty="0"/>
              <a:t>&lt;</a:t>
            </a:r>
            <a:r>
              <a:rPr lang="zh-CN" altLang="en-US" sz="2400" dirty="0"/>
              <a:t>）和大于号（</a:t>
            </a:r>
            <a:r>
              <a:rPr lang="en-US" altLang="zh-CN" sz="2400" dirty="0"/>
              <a:t>&gt;</a:t>
            </a:r>
            <a:r>
              <a:rPr lang="zh-CN" altLang="en-US" sz="2400" dirty="0"/>
              <a:t>），这是因为浏览器会误认为它们是标签。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02003" y="5553194"/>
            <a:ext cx="15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Demo3-5.html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08598" y="320933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8274" y="320933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页面效果：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74" y="3977306"/>
            <a:ext cx="1483485" cy="1107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90" y="3161831"/>
            <a:ext cx="3054710" cy="2738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03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</a:t>
            </a:r>
            <a:r>
              <a:rPr lang="en-US" altLang="zh-CN" dirty="0"/>
              <a:t>——</a:t>
            </a:r>
            <a:r>
              <a:rPr lang="zh-CN" altLang="en-US" dirty="0"/>
              <a:t>实体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155629"/>
              </p:ext>
            </p:extLst>
          </p:nvPr>
        </p:nvGraphicFramePr>
        <p:xfrm>
          <a:off x="1842051" y="2087109"/>
          <a:ext cx="5605672" cy="3408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66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显示结果</a:t>
                      </a: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实体名称</a:t>
                      </a:r>
                    </a:p>
                  </a:txBody>
                  <a:tcPr marL="57150" marR="142875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736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空格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&amp;nbsp;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36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小于号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&amp;lt;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736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大于号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&amp;gt;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736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和号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&amp;amp;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736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引号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&amp;quot;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9233" y="13041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常用实体：</a:t>
            </a:r>
          </a:p>
        </p:txBody>
      </p:sp>
    </p:spTree>
    <p:extLst>
      <p:ext uri="{BB962C8B-B14F-4D97-AF65-F5344CB8AC3E}">
        <p14:creationId xmlns:p14="http://schemas.microsoft.com/office/powerpoint/2010/main" val="167956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</a:t>
            </a:r>
            <a:r>
              <a:rPr lang="en-US" altLang="zh-CN" dirty="0"/>
              <a:t>——</a:t>
            </a:r>
            <a:r>
              <a:rPr lang="zh-CN" altLang="en-US" dirty="0"/>
              <a:t>页面注释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71600" y="1484784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页面注释</a:t>
            </a:r>
            <a:endParaRPr lang="en-US" altLang="zh-CN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771775" y="1557338"/>
            <a:ext cx="2500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&lt;!--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注释内容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--&gt;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44575" y="2205038"/>
            <a:ext cx="40591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、帮助作者记录某些信息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、帮助作者进行代码调试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、帮助代码的读者理解代码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不在浏览器中显示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3140968"/>
            <a:ext cx="2244437" cy="22577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378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628811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50" y="1536744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网页中插入文本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917150" y="2786575"/>
            <a:ext cx="333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网页中插入图片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2878642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17150" y="4031875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网页中插入列表</a:t>
            </a: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3230237" y="4123942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60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41" y="819464"/>
            <a:ext cx="7717336" cy="4726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矩形 4"/>
          <p:cNvSpPr/>
          <p:nvPr/>
        </p:nvSpPr>
        <p:spPr>
          <a:xfrm>
            <a:off x="2026278" y="2413417"/>
            <a:ext cx="3460122" cy="3132945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28653" y="1349983"/>
            <a:ext cx="2140986" cy="2097755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96495" y="1020200"/>
            <a:ext cx="1013791" cy="419723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6000" y="3763399"/>
            <a:ext cx="704538" cy="584182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88500" y="4350509"/>
            <a:ext cx="704538" cy="584182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88500" y="4935119"/>
            <a:ext cx="704538" cy="584182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4695" y="5741236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我们如何将图片插入网页文件？</a:t>
            </a:r>
          </a:p>
        </p:txBody>
      </p:sp>
    </p:spTree>
    <p:extLst>
      <p:ext uri="{BB962C8B-B14F-4D97-AF65-F5344CB8AC3E}">
        <p14:creationId xmlns:p14="http://schemas.microsoft.com/office/powerpoint/2010/main" val="334463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1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本讲目标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2029023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48" y="1936956"/>
            <a:ext cx="3411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掌握网页中插入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、和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的相关知识</a:t>
            </a:r>
            <a:endParaRPr lang="en-US" altLang="zh-CN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17150" y="3894625"/>
            <a:ext cx="3411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3986692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11188" y="1196752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插入图片</a:t>
            </a:r>
            <a:endParaRPr lang="en-US" altLang="zh-CN" dirty="0"/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714375" y="3496310"/>
            <a:ext cx="7745413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src : 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指明存储图像的位置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5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alt : 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为图片添加替换文本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611188" y="2076882"/>
            <a:ext cx="12843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C00000"/>
                </a:solidFill>
                <a:ea typeface="宋体" charset="-122"/>
              </a:rPr>
              <a:t>&lt;img/&gt;</a:t>
            </a:r>
            <a:endParaRPr lang="zh-CN" altLang="en-US" sz="2800" dirty="0">
              <a:solidFill>
                <a:srgbClr val="C00000"/>
              </a:solidFill>
              <a:ea typeface="宋体" charset="-122"/>
            </a:endParaRPr>
          </a:p>
        </p:txBody>
      </p:sp>
      <p:sp>
        <p:nvSpPr>
          <p:cNvPr id="7" name="五边形 6"/>
          <p:cNvSpPr/>
          <p:nvPr/>
        </p:nvSpPr>
        <p:spPr bwMode="auto">
          <a:xfrm flipH="1">
            <a:off x="4760908" y="3688080"/>
            <a:ext cx="2804813" cy="368363"/>
          </a:xfrm>
          <a:prstGeom prst="homePlat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图片的路径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图片的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14"/>
          <p:cNvGrpSpPr>
            <a:grpSpLocks/>
          </p:cNvGrpSpPr>
          <p:nvPr/>
        </p:nvGrpSpPr>
        <p:grpSpPr bwMode="auto">
          <a:xfrm>
            <a:off x="4692013" y="3972591"/>
            <a:ext cx="4451985" cy="1359979"/>
            <a:chOff x="3995934" y="2213895"/>
            <a:chExt cx="4451270" cy="1360113"/>
          </a:xfrm>
          <a:noFill/>
        </p:grpSpPr>
        <p:sp>
          <p:nvSpPr>
            <p:cNvPr id="9" name="五边形 8"/>
            <p:cNvSpPr/>
            <p:nvPr/>
          </p:nvSpPr>
          <p:spPr bwMode="auto">
            <a:xfrm flipH="1">
              <a:off x="3995934" y="2213895"/>
              <a:ext cx="4451270" cy="1360113"/>
            </a:xfrm>
            <a:prstGeom prst="homePlat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itchFamily="2" charset="-122"/>
              </a:endParaRPr>
            </a:p>
          </p:txBody>
        </p:sp>
        <p:sp>
          <p:nvSpPr>
            <p:cNvPr id="10" name="矩形 12"/>
            <p:cNvSpPr>
              <a:spLocks noChangeArrowheads="1"/>
            </p:cNvSpPr>
            <p:nvPr/>
          </p:nvSpPr>
          <p:spPr bwMode="auto">
            <a:xfrm>
              <a:off x="4333735" y="2427274"/>
              <a:ext cx="3312368" cy="9233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zh-CN" sz="1800" dirty="0">
                  <a:ea typeface="宋体" charset="-122"/>
                </a:rPr>
                <a:t>&lt;img src="images/logo.gif" width="143" height="126" </a:t>
              </a:r>
            </a:p>
            <a:p>
              <a:pPr eaLnBrk="1" hangingPunct="1"/>
              <a:r>
                <a:rPr lang="en-US" altLang="zh-CN" sz="1800" dirty="0">
                  <a:ea typeface="宋体" charset="-122"/>
                </a:rPr>
                <a:t>alt="</a:t>
              </a:r>
              <a:r>
                <a:rPr lang="zh-CN" altLang="en-US" sz="1800" dirty="0">
                  <a:ea typeface="宋体" charset="-122"/>
                </a:rPr>
                <a:t>我是</a:t>
              </a:r>
              <a:r>
                <a:rPr lang="en-US" altLang="zh-CN" sz="1800" dirty="0">
                  <a:ea typeface="宋体" charset="-122"/>
                </a:rPr>
                <a:t>logo" /&gt;</a:t>
              </a:r>
              <a:endParaRPr lang="zh-CN" altLang="en-US" sz="1800" dirty="0">
                <a:ea typeface="宋体" charset="-122"/>
              </a:endParaRPr>
            </a:p>
          </p:txBody>
        </p:sp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9556" y="2284102"/>
              <a:ext cx="1179681" cy="1209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611188" y="291213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</a:p>
        </p:txBody>
      </p:sp>
    </p:spTree>
    <p:extLst>
      <p:ext uri="{BB962C8B-B14F-4D97-AF65-F5344CB8AC3E}">
        <p14:creationId xmlns:p14="http://schemas.microsoft.com/office/powerpoint/2010/main" val="284855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计算机中的绝对路径、相对路径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776006" y="1604963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从盘符开始的完整路径。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702981" y="1068388"/>
            <a:ext cx="21900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、绝对路径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2279" y="2918407"/>
            <a:ext cx="522031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优点：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硬盘上的真实路径，定位清晰。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缺点：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路径长，容易出错；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如果站点文件夹被移动，就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需要重新修改路径。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82279" y="2066628"/>
            <a:ext cx="44130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e:\my_site\web\content.html</a:t>
            </a:r>
          </a:p>
        </p:txBody>
      </p:sp>
      <p:pic>
        <p:nvPicPr>
          <p:cNvPr id="12" name="Picture 3" descr="D:\工作_师大\文件结构图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68388"/>
            <a:ext cx="3496762" cy="48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43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3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计算机中的绝对路径、相对路径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38175" y="839343"/>
            <a:ext cx="33575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、相对路径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84213" y="1631506"/>
            <a:ext cx="6173787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相对路径是指由当前文件所在的路径引起的跟其它文件（或文件夹）的路径关系。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3" y="5752172"/>
            <a:ext cx="8303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优点：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如果文件夹被移动，文件夹内部文件的相对路径不变。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8175" y="2979174"/>
            <a:ext cx="61737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如果文件在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同一目录</a:t>
            </a:r>
            <a:r>
              <a:rPr lang="zh-CN" altLang="en-US" sz="2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，则只需输入文件的名称。</a:t>
            </a:r>
            <a:endParaRPr lang="en-US" altLang="zh-CN" sz="2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如果文件在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下一级目录</a:t>
            </a:r>
            <a:r>
              <a:rPr lang="zh-CN" altLang="en-US" sz="2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，需要输入目录名称，然后加“</a:t>
            </a:r>
            <a:r>
              <a:rPr lang="en-US" altLang="zh-CN" sz="2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”，再输入文件名。</a:t>
            </a:r>
            <a:endParaRPr lang="en-US" altLang="zh-CN" sz="2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如果文件在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上一级目录</a:t>
            </a:r>
            <a:r>
              <a:rPr lang="zh-CN" altLang="en-US" sz="2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，则先输入“</a:t>
            </a:r>
            <a:r>
              <a:rPr lang="en-US" altLang="zh-CN" sz="2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../</a:t>
            </a:r>
            <a:r>
              <a:rPr lang="zh-CN" altLang="en-US" sz="2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”，再输入目录名、文件名。</a:t>
            </a:r>
          </a:p>
        </p:txBody>
      </p:sp>
      <p:sp>
        <p:nvSpPr>
          <p:cNvPr id="11" name="矩形 9"/>
          <p:cNvSpPr>
            <a:spLocks noChangeArrowheads="1"/>
          </p:cNvSpPr>
          <p:nvPr/>
        </p:nvSpPr>
        <p:spPr bwMode="auto">
          <a:xfrm>
            <a:off x="691967" y="4945797"/>
            <a:ext cx="1803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a.png</a:t>
            </a: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9"/>
          <p:cNvSpPr>
            <a:spLocks noChangeArrowheads="1"/>
          </p:cNvSpPr>
          <p:nvPr/>
        </p:nvSpPr>
        <p:spPr bwMode="auto">
          <a:xfrm>
            <a:off x="2495752" y="4964767"/>
            <a:ext cx="2278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image/b.png</a:t>
            </a: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4996346" y="4964767"/>
            <a:ext cx="1803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../c.png</a:t>
            </a: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2" descr="D:\工作_师大\文件结构图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806" y="839344"/>
            <a:ext cx="2646308" cy="452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5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3" grpId="0"/>
      <p:bldP spid="11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demo3-6.html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411730"/>
            <a:ext cx="3888879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4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网页中引入图片的注意事项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使用相对路径</a:t>
            </a:r>
            <a:endParaRPr lang="en-US" altLang="zh-CN" dirty="0"/>
          </a:p>
          <a:p>
            <a:r>
              <a:rPr lang="zh-CN" altLang="en-US" dirty="0"/>
              <a:t>图片文件同页面文件放同一目录</a:t>
            </a:r>
            <a:endParaRPr lang="en-US" altLang="zh-CN" dirty="0"/>
          </a:p>
          <a:p>
            <a:r>
              <a:rPr lang="zh-CN" altLang="en-US" dirty="0"/>
              <a:t>图片文件单独目录存放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357" y="3865244"/>
            <a:ext cx="3323273" cy="14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8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628811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50" y="1536744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网页中插入文本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917150" y="2786575"/>
            <a:ext cx="333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网页中插入图片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2878642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17150" y="4031875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网页中插入列表</a:t>
            </a: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3230237" y="4123942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5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MengYi\AppData\Roaming\Tencent\Users\570924408\QQ\WinTemp\RichOle\$D4KQ1R%7}%HTQWM]KW66Y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3307659"/>
            <a:ext cx="3672781" cy="225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639347" y="5377192"/>
            <a:ext cx="2646878" cy="823271"/>
            <a:chOff x="639347" y="5377192"/>
            <a:chExt cx="2646878" cy="823271"/>
          </a:xfrm>
        </p:grpSpPr>
        <p:sp>
          <p:nvSpPr>
            <p:cNvPr id="7" name="TextBox 6"/>
            <p:cNvSpPr txBox="1"/>
            <p:nvPr/>
          </p:nvSpPr>
          <p:spPr>
            <a:xfrm>
              <a:off x="639347" y="5738798"/>
              <a:ext cx="2646878" cy="4616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无序列表</a:t>
              </a:r>
              <a:r>
                <a:rPr lang="zh-CN" altLang="en-US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的列表符</a:t>
              </a: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H="1" flipV="1">
              <a:off x="719584" y="5377192"/>
              <a:ext cx="408038" cy="361606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11188" y="1176993"/>
            <a:ext cx="78149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cap="all" dirty="0">
                <a:ln w="9000" cmpd="sng">
                  <a:noFill/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列 表</a:t>
            </a:r>
            <a:r>
              <a:rPr lang="en-US" altLang="zh-CN" sz="32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——HTML </a:t>
            </a:r>
            <a:r>
              <a:rPr lang="zh-CN" altLang="en-US" sz="32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支持无序列表、有序列表</a:t>
            </a:r>
            <a:endParaRPr lang="en-US" altLang="zh-CN" sz="3200" cap="all" dirty="0">
              <a:ln w="9000" cmpd="sng">
                <a:noFill/>
                <a:prstDash val="solid"/>
              </a:ln>
              <a:solidFill>
                <a:prstClr val="black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3200" dirty="0">
                <a:solidFill>
                  <a:prstClr val="white"/>
                </a:solidFill>
              </a:rPr>
              <a:t>列表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188" y="2060848"/>
            <a:ext cx="78149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无序列表：是一个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没有前后顺序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的信息列表。</a:t>
            </a:r>
            <a:endParaRPr lang="en-US" altLang="zh-CN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有序列表：是一个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有前后顺序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的信息列表。</a:t>
            </a:r>
          </a:p>
        </p:txBody>
      </p:sp>
      <p:pic>
        <p:nvPicPr>
          <p:cNvPr id="1026" name="Picture 2" descr="C:\Users\MengYi\AppData\Roaming\Tencent\Users\570924408\QQ\WinTemp\RichOle\5]YN[R`$FAIKUX6W}`O{3{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3" y="3065989"/>
            <a:ext cx="2304256" cy="261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117234" y="5733842"/>
            <a:ext cx="264687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有序列表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的列表符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5533910" y="5541614"/>
            <a:ext cx="408038" cy="18080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0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en-US" altLang="zh-CN" dirty="0"/>
              <a:t>——</a:t>
            </a:r>
            <a:r>
              <a:rPr lang="zh-CN" altLang="en-US" dirty="0"/>
              <a:t>无序列表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247894"/>
            <a:ext cx="77266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无序列表：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无序列表是一个项目的列表，此列项目使用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粗体圆点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进行标记。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318265"/>
            <a:ext cx="7279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无序列表使用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&lt;ul&gt;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标签。每个列表项使用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27" y="2993290"/>
            <a:ext cx="2586089" cy="3108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813" y="3516218"/>
            <a:ext cx="2601709" cy="2146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81464" y="30373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76191" y="31468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32170" y="5897880"/>
            <a:ext cx="15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Demo3-8.html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460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en-US" altLang="zh-CN" dirty="0"/>
              <a:t>——</a:t>
            </a:r>
            <a:r>
              <a:rPr lang="zh-CN" altLang="en-US" dirty="0"/>
              <a:t>有序列表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247894"/>
            <a:ext cx="80314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有序列表：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有序列表也是一列项目，列表项目使用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进行标记。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318265"/>
            <a:ext cx="800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有序列表始于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&lt;ol&gt;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标签。每个列表项使用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&lt;li&gt;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04" y="2971799"/>
            <a:ext cx="2368596" cy="3359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607" y="3810856"/>
            <a:ext cx="2096393" cy="1681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81464" y="30373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76191" y="31468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32170" y="5737860"/>
            <a:ext cx="15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Demo3-9.html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1898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页面中插入文字</a:t>
            </a:r>
            <a:endParaRPr lang="en-US" altLang="zh-CN" sz="2400" dirty="0"/>
          </a:p>
          <a:p>
            <a:r>
              <a:rPr lang="zh-CN" altLang="en-US" sz="2400" dirty="0"/>
              <a:t>相对路径、绝对路径的概念</a:t>
            </a:r>
            <a:endParaRPr lang="en-US" altLang="zh-CN" sz="2400" dirty="0"/>
          </a:p>
          <a:p>
            <a:r>
              <a:rPr lang="zh-CN" altLang="en-US" sz="2400" dirty="0"/>
              <a:t>页面中插入图片</a:t>
            </a:r>
            <a:endParaRPr lang="en-US" altLang="zh-CN" sz="2400" dirty="0"/>
          </a:p>
          <a:p>
            <a:r>
              <a:rPr lang="zh-CN" altLang="en-US" sz="2400" dirty="0"/>
              <a:t>页面中插入列表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7256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1777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50" y="108564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网页中插入文本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917150" y="3346395"/>
            <a:ext cx="333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网页中插入图片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3438462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17150" y="4479818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网页中插入列表</a:t>
            </a: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3230237" y="4571885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 flipH="1">
            <a:off x="3230235" y="2316027"/>
            <a:ext cx="519388" cy="339089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17148" y="2225877"/>
            <a:ext cx="449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绝对路径、相对路径的概念</a:t>
            </a:r>
          </a:p>
        </p:txBody>
      </p:sp>
    </p:spTree>
    <p:extLst>
      <p:ext uri="{BB962C8B-B14F-4D97-AF65-F5344CB8AC3E}">
        <p14:creationId xmlns:p14="http://schemas.microsoft.com/office/powerpoint/2010/main" val="31167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相关词汇、语法、语义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65311732"/>
              </p:ext>
            </p:extLst>
          </p:nvPr>
        </p:nvGraphicFramePr>
        <p:xfrm>
          <a:off x="448943" y="887730"/>
          <a:ext cx="8237857" cy="541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8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367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词汇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67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&lt;br/&gt;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使用在任何有效结构性标签中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插入单个折行（换行）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67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&lt;p&gt;...&lt;/p&gt;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使用在任何有效结构性标签中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定义段落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67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&lt;h1&gt;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&lt;h6&gt;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使用在任何有效结构性标签中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定义标题（共有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级标题，分别为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&lt;h1&gt;—&lt;h6&gt;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24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&lt;!--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注释文字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--&gt;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注释标签用于在源代码中插入注释。注释不会显示在浏览器中。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67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&lt;img/&gt;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使用在任何有效结构性标签中，常用属性：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src=“images/logo.jpg”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图片的存储位置；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alt=“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我是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logo”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图片的替代文本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在页面中插入一张图片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20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相关词汇、语法、语义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2187"/>
              </p:ext>
            </p:extLst>
          </p:nvPr>
        </p:nvGraphicFramePr>
        <p:xfrm>
          <a:off x="365760" y="910537"/>
          <a:ext cx="8305800" cy="3193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5948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词汇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948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&lt;ul&gt;...&lt;/ul&gt;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定义无序列表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948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&lt;ol&gt;...&lt;/ol&gt;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定义有序列表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5791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&lt;li&gt; ... &lt;/li&gt;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定义列表项目，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可用在有序列表 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(&lt;ol&gt;) 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和无序列表 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(&lt;ul&gt;) 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中。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7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676030" y="-7490705"/>
            <a:ext cx="10496060" cy="14398984"/>
            <a:chOff x="-901373" y="-7490705"/>
            <a:chExt cx="13994746" cy="14398984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-901373" y="-7490705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等腰三角形 11"/>
          <p:cNvSpPr/>
          <p:nvPr/>
        </p:nvSpPr>
        <p:spPr>
          <a:xfrm rot="18000000" flipH="1">
            <a:off x="6142618" y="2834295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3701642" y="1487368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2220084" y="6291821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1686268" y="1045925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2637173" y="5219690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963546" y="25457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717654" y="2860942"/>
            <a:ext cx="36413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18926" y="3341396"/>
            <a:ext cx="90204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6923032" y="3341396"/>
            <a:ext cx="90204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7957078" y="5193195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452930" y="5433507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810077" y="5563025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387364" y="628108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7246841" y="6281082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8498366" y="6167738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网页元素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5" y="2636838"/>
            <a:ext cx="3989388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209925" y="1484313"/>
            <a:ext cx="24415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网页元素</a:t>
            </a:r>
            <a:endParaRPr lang="en-US" altLang="zh-CN" sz="4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116013" y="2565400"/>
            <a:ext cx="51847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网页元素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是指构成网页的各项内容。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0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41" y="2275212"/>
            <a:ext cx="6551455" cy="20639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网页元素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439" y="909404"/>
            <a:ext cx="5256212" cy="3219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椭圆形标注 4"/>
          <p:cNvSpPr/>
          <p:nvPr/>
        </p:nvSpPr>
        <p:spPr bwMode="auto">
          <a:xfrm>
            <a:off x="1789592" y="1917466"/>
            <a:ext cx="1189038" cy="601663"/>
          </a:xfrm>
          <a:prstGeom prst="wedgeEllipseCallout">
            <a:avLst>
              <a:gd name="adj1" fmla="val 118873"/>
              <a:gd name="adj2" fmla="val -9206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0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sp>
        <p:nvSpPr>
          <p:cNvPr id="6" name="椭圆形标注 5"/>
          <p:cNvSpPr/>
          <p:nvPr/>
        </p:nvSpPr>
        <p:spPr bwMode="auto">
          <a:xfrm>
            <a:off x="2383317" y="2601679"/>
            <a:ext cx="1441450" cy="503237"/>
          </a:xfrm>
          <a:prstGeom prst="wedgeEllipseCallout">
            <a:avLst>
              <a:gd name="adj1" fmla="val 60280"/>
              <a:gd name="adj2" fmla="val -7668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0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4695825"/>
            <a:ext cx="9039226" cy="139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椭圆形标注 7"/>
          <p:cNvSpPr/>
          <p:nvPr/>
        </p:nvSpPr>
        <p:spPr bwMode="auto">
          <a:xfrm>
            <a:off x="1692275" y="4020344"/>
            <a:ext cx="1439863" cy="503238"/>
          </a:xfrm>
          <a:prstGeom prst="wedgeEllipseCallout">
            <a:avLst>
              <a:gd name="adj1" fmla="val 20871"/>
              <a:gd name="adj2" fmla="val 26111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0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</a:t>
            </a:r>
          </a:p>
        </p:txBody>
      </p:sp>
      <p:sp>
        <p:nvSpPr>
          <p:cNvPr id="15" name="椭圆形标注 14"/>
          <p:cNvSpPr/>
          <p:nvPr/>
        </p:nvSpPr>
        <p:spPr bwMode="auto">
          <a:xfrm>
            <a:off x="149983" y="3670300"/>
            <a:ext cx="1189038" cy="601663"/>
          </a:xfrm>
          <a:prstGeom prst="wedgeEllipseCallout">
            <a:avLst>
              <a:gd name="adj1" fmla="val 93239"/>
              <a:gd name="adj2" fmla="val -7223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0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</a:p>
        </p:txBody>
      </p:sp>
    </p:spTree>
    <p:extLst>
      <p:ext uri="{BB962C8B-B14F-4D97-AF65-F5344CB8AC3E}">
        <p14:creationId xmlns:p14="http://schemas.microsoft.com/office/powerpoint/2010/main" val="19471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41" y="2275212"/>
            <a:ext cx="6551455" cy="20639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网页元素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439" y="909404"/>
            <a:ext cx="5256212" cy="3219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椭圆形标注 4"/>
          <p:cNvSpPr/>
          <p:nvPr/>
        </p:nvSpPr>
        <p:spPr bwMode="auto">
          <a:xfrm>
            <a:off x="1789592" y="1917466"/>
            <a:ext cx="1189038" cy="601663"/>
          </a:xfrm>
          <a:prstGeom prst="wedgeEllipseCallout">
            <a:avLst>
              <a:gd name="adj1" fmla="val 118873"/>
              <a:gd name="adj2" fmla="val -9206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0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sp>
        <p:nvSpPr>
          <p:cNvPr id="6" name="椭圆形标注 5"/>
          <p:cNvSpPr/>
          <p:nvPr/>
        </p:nvSpPr>
        <p:spPr bwMode="auto">
          <a:xfrm>
            <a:off x="2383317" y="2601679"/>
            <a:ext cx="1441450" cy="503237"/>
          </a:xfrm>
          <a:prstGeom prst="wedgeEllipseCallout">
            <a:avLst>
              <a:gd name="adj1" fmla="val 60280"/>
              <a:gd name="adj2" fmla="val -7668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0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4695825"/>
            <a:ext cx="9039226" cy="139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椭圆形标注 7"/>
          <p:cNvSpPr/>
          <p:nvPr/>
        </p:nvSpPr>
        <p:spPr bwMode="auto">
          <a:xfrm>
            <a:off x="1692275" y="4020344"/>
            <a:ext cx="1439863" cy="503238"/>
          </a:xfrm>
          <a:prstGeom prst="wedgeEllipseCallout">
            <a:avLst>
              <a:gd name="adj1" fmla="val 20871"/>
              <a:gd name="adj2" fmla="val 26111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0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</a:t>
            </a:r>
          </a:p>
        </p:txBody>
      </p:sp>
      <p:sp>
        <p:nvSpPr>
          <p:cNvPr id="15" name="椭圆形标注 14"/>
          <p:cNvSpPr/>
          <p:nvPr/>
        </p:nvSpPr>
        <p:spPr bwMode="auto">
          <a:xfrm>
            <a:off x="149983" y="3670300"/>
            <a:ext cx="1189038" cy="601663"/>
          </a:xfrm>
          <a:prstGeom prst="wedgeEllipseCallout">
            <a:avLst>
              <a:gd name="adj1" fmla="val 93239"/>
              <a:gd name="adj2" fmla="val -7223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0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</a:p>
        </p:txBody>
      </p:sp>
    </p:spTree>
    <p:extLst>
      <p:ext uri="{BB962C8B-B14F-4D97-AF65-F5344CB8AC3E}">
        <p14:creationId xmlns:p14="http://schemas.microsoft.com/office/powerpoint/2010/main" val="307841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形标注 4"/>
          <p:cNvSpPr/>
          <p:nvPr/>
        </p:nvSpPr>
        <p:spPr bwMode="auto">
          <a:xfrm>
            <a:off x="1789592" y="1917466"/>
            <a:ext cx="1189038" cy="601663"/>
          </a:xfrm>
          <a:prstGeom prst="wedgeEllipseCallout">
            <a:avLst>
              <a:gd name="adj1" fmla="val 118873"/>
              <a:gd name="adj2" fmla="val -9206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0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sp>
        <p:nvSpPr>
          <p:cNvPr id="6" name="椭圆形标注 5"/>
          <p:cNvSpPr/>
          <p:nvPr/>
        </p:nvSpPr>
        <p:spPr bwMode="auto">
          <a:xfrm>
            <a:off x="2383317" y="2601679"/>
            <a:ext cx="1441450" cy="503237"/>
          </a:xfrm>
          <a:prstGeom prst="wedgeEllipseCallout">
            <a:avLst>
              <a:gd name="adj1" fmla="val 60280"/>
              <a:gd name="adj2" fmla="val -7668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0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</a:p>
        </p:txBody>
      </p:sp>
      <p:sp>
        <p:nvSpPr>
          <p:cNvPr id="8" name="椭圆形标注 7"/>
          <p:cNvSpPr/>
          <p:nvPr/>
        </p:nvSpPr>
        <p:spPr bwMode="auto">
          <a:xfrm>
            <a:off x="1692275" y="4020344"/>
            <a:ext cx="1439863" cy="503238"/>
          </a:xfrm>
          <a:prstGeom prst="wedgeEllipseCallout">
            <a:avLst>
              <a:gd name="adj1" fmla="val 20871"/>
              <a:gd name="adj2" fmla="val 26111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0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</a:t>
            </a:r>
          </a:p>
        </p:txBody>
      </p:sp>
      <p:sp>
        <p:nvSpPr>
          <p:cNvPr id="15" name="椭圆形标注 14"/>
          <p:cNvSpPr/>
          <p:nvPr/>
        </p:nvSpPr>
        <p:spPr bwMode="auto">
          <a:xfrm>
            <a:off x="149983" y="3670300"/>
            <a:ext cx="1189038" cy="601663"/>
          </a:xfrm>
          <a:prstGeom prst="wedgeEllipseCallout">
            <a:avLst>
              <a:gd name="adj1" fmla="val 93239"/>
              <a:gd name="adj2" fmla="val -7223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0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901" y="29772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11039" y="29772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超链接、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9527" y="29772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列表、</a:t>
            </a:r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4391993" y="29772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2212" y="2999193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768350" y="1497635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网页元素：</a:t>
            </a:r>
            <a:endParaRPr lang="en-US" altLang="zh-CN" sz="3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2267" y="4182262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如何在网页中加入这些元素？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7257" y="4736897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它们的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又分别是什么？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网页元素</a:t>
            </a:r>
          </a:p>
        </p:txBody>
      </p:sp>
    </p:spTree>
    <p:extLst>
      <p:ext uri="{BB962C8B-B14F-4D97-AF65-F5344CB8AC3E}">
        <p14:creationId xmlns:p14="http://schemas.microsoft.com/office/powerpoint/2010/main" val="47559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81036E-7 L -0.0783 0.1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7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25532E-7 L 0.03941 -0.1551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777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9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0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70028E-7 L 0.34566 -0.1140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4" y="-571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4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9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43201E-6 L 0.1783 0.0490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245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5" grpId="0" animBg="1"/>
      <p:bldP spid="15" grpId="1" animBg="1"/>
      <p:bldP spid="3" grpId="0"/>
      <p:bldP spid="9" grpId="0"/>
      <p:bldP spid="10" grpId="0"/>
      <p:bldP spid="11" grpId="0"/>
      <p:bldP spid="13" grpId="0"/>
      <p:bldP spid="16" grpId="0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628811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50" y="1536744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网页中插入文本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917150" y="2786575"/>
            <a:ext cx="333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网页中插入图片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2878642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17150" y="4031875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网页中插入列表</a:t>
            </a: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3230237" y="4123942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              ——</a:t>
            </a:r>
            <a:r>
              <a:rPr lang="zh-CN" altLang="en-US" dirty="0"/>
              <a:t>直接在网页文件中的写入文本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&lt;html&gt;</a:t>
            </a:r>
          </a:p>
          <a:p>
            <a:pPr marL="0" indent="0">
              <a:buNone/>
            </a:pPr>
            <a:r>
              <a:rPr lang="en-US" altLang="zh-CN" dirty="0"/>
              <a:t>	&lt;head&gt;</a:t>
            </a:r>
          </a:p>
          <a:p>
            <a:pPr marL="0" indent="0">
              <a:buNone/>
            </a:pPr>
            <a:r>
              <a:rPr lang="en-US" altLang="zh-CN" dirty="0"/>
              <a:t>	&lt;/head&gt;</a:t>
            </a:r>
          </a:p>
          <a:p>
            <a:pPr marL="0" indent="0">
              <a:buNone/>
            </a:pPr>
            <a:r>
              <a:rPr lang="en-US" altLang="zh-CN" dirty="0"/>
              <a:t>	&lt;body&gt;</a:t>
            </a:r>
          </a:p>
          <a:p>
            <a:pPr marL="0" indent="0">
              <a:buNone/>
            </a:pPr>
            <a:r>
              <a:rPr lang="en-US" altLang="zh-CN" dirty="0"/>
              <a:t>		Hello world!</a:t>
            </a:r>
          </a:p>
          <a:p>
            <a:pPr marL="0" indent="0">
              <a:buNone/>
            </a:pPr>
            <a:r>
              <a:rPr lang="en-US" altLang="zh-CN" dirty="0"/>
              <a:t>	&lt;/body&gt;</a:t>
            </a:r>
          </a:p>
          <a:p>
            <a:pPr marL="0" indent="0">
              <a:buNone/>
            </a:pPr>
            <a:r>
              <a:rPr lang="en-US" altLang="zh-CN" dirty="0"/>
              <a:t>&lt;/html&gt;</a:t>
            </a:r>
          </a:p>
        </p:txBody>
      </p:sp>
      <p:sp>
        <p:nvSpPr>
          <p:cNvPr id="4" name="矩形 3"/>
          <p:cNvSpPr/>
          <p:nvPr/>
        </p:nvSpPr>
        <p:spPr>
          <a:xfrm>
            <a:off x="2266122" y="4108174"/>
            <a:ext cx="2027582" cy="583096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1905" y="1061037"/>
            <a:ext cx="10086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文 本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17" y="2554389"/>
            <a:ext cx="2245691" cy="926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5932170" y="5600700"/>
            <a:ext cx="15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Demo3-1.html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3642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3721</TotalTime>
  <Words>1210</Words>
  <Application>Microsoft Office PowerPoint</Application>
  <PresentationFormat>全屏显示(4:3)</PresentationFormat>
  <Paragraphs>240</Paragraphs>
  <Slides>32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Office 主题​​</vt:lpstr>
      <vt:lpstr>PowerPoint 演示文稿</vt:lpstr>
      <vt:lpstr>PowerPoint 演示文稿</vt:lpstr>
      <vt:lpstr>PowerPoint 演示文稿</vt:lpstr>
      <vt:lpstr>网页元素</vt:lpstr>
      <vt:lpstr>网页元素</vt:lpstr>
      <vt:lpstr>网页元素</vt:lpstr>
      <vt:lpstr>网页元素</vt:lpstr>
      <vt:lpstr>PowerPoint 演示文稿</vt:lpstr>
      <vt:lpstr>文本</vt:lpstr>
      <vt:lpstr>文本</vt:lpstr>
      <vt:lpstr>文本——换行</vt:lpstr>
      <vt:lpstr>文本——换行</vt:lpstr>
      <vt:lpstr>文本——段落</vt:lpstr>
      <vt:lpstr>文本——标题</vt:lpstr>
      <vt:lpstr>文本——实体</vt:lpstr>
      <vt:lpstr>文本——实体</vt:lpstr>
      <vt:lpstr>文本——页面注释</vt:lpstr>
      <vt:lpstr>PowerPoint 演示文稿</vt:lpstr>
      <vt:lpstr>图片</vt:lpstr>
      <vt:lpstr>图片</vt:lpstr>
      <vt:lpstr>计算机中的绝对路径、相对路径</vt:lpstr>
      <vt:lpstr>计算机中的绝对路径、相对路径</vt:lpstr>
      <vt:lpstr>图片示例</vt:lpstr>
      <vt:lpstr>网页中引入图片的注意事项</vt:lpstr>
      <vt:lpstr>PowerPoint 演示文稿</vt:lpstr>
      <vt:lpstr>PowerPoint 演示文稿</vt:lpstr>
      <vt:lpstr>列表——无序列表</vt:lpstr>
      <vt:lpstr>列表——有序列表</vt:lpstr>
      <vt:lpstr>本节小结</vt:lpstr>
      <vt:lpstr>相关词汇、语法、语义</vt:lpstr>
      <vt:lpstr>相关词汇、语法、语义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Air</cp:lastModifiedBy>
  <cp:revision>331</cp:revision>
  <dcterms:created xsi:type="dcterms:W3CDTF">2014-10-16T08:35:01Z</dcterms:created>
  <dcterms:modified xsi:type="dcterms:W3CDTF">2017-03-09T03:18:25Z</dcterms:modified>
</cp:coreProperties>
</file>