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59" r:id="rId3"/>
    <p:sldId id="283" r:id="rId4"/>
    <p:sldId id="284" r:id="rId5"/>
    <p:sldId id="355" r:id="rId6"/>
    <p:sldId id="356" r:id="rId7"/>
    <p:sldId id="357" r:id="rId8"/>
    <p:sldId id="358" r:id="rId9"/>
    <p:sldId id="360" r:id="rId10"/>
    <p:sldId id="333" r:id="rId11"/>
    <p:sldId id="341" r:id="rId12"/>
    <p:sldId id="342" r:id="rId13"/>
    <p:sldId id="346" r:id="rId14"/>
    <p:sldId id="334" r:id="rId15"/>
    <p:sldId id="343" r:id="rId16"/>
    <p:sldId id="344" r:id="rId17"/>
    <p:sldId id="345" r:id="rId18"/>
    <p:sldId id="28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65" userDrawn="1">
          <p15:clr>
            <a:srgbClr val="A4A3A4"/>
          </p15:clr>
        </p15:guide>
        <p15:guide id="2" pos="5120"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00"/>
    <a:srgbClr val="CCFFCC"/>
    <a:srgbClr val="D2D4D7"/>
    <a:srgbClr val="FDCD5F"/>
    <a:srgbClr val="55C1E7"/>
    <a:srgbClr val="93B784"/>
    <a:srgbClr val="1B90A2"/>
    <a:srgbClr val="A6A6A6"/>
    <a:srgbClr val="595E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5" autoAdjust="0"/>
    <p:restoredTop sz="90055" autoAdjust="0"/>
  </p:normalViewPr>
  <p:slideViewPr>
    <p:cSldViewPr snapToGrid="0">
      <p:cViewPr varScale="1">
        <p:scale>
          <a:sx n="66" d="100"/>
          <a:sy n="66" d="100"/>
        </p:scale>
        <p:origin x="864" y="72"/>
      </p:cViewPr>
      <p:guideLst>
        <p:guide orient="horz" pos="1865"/>
        <p:guide pos="51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t>2017/3/13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t>‹#›</a:t>
            </a:fld>
            <a:endParaRPr lang="zh-CN" altLang="en-US"/>
          </a:p>
        </p:txBody>
      </p:sp>
    </p:spTree>
    <p:extLst>
      <p:ext uri="{BB962C8B-B14F-4D97-AF65-F5344CB8AC3E}">
        <p14:creationId xmlns:p14="http://schemas.microsoft.com/office/powerpoint/2010/main" val="3280660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81000" y="685800"/>
            <a:ext cx="6096000" cy="3429000"/>
          </a:xfrm>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再举一个简单点的例子</a:t>
            </a:r>
            <a:r>
              <a:rPr lang="en-US" altLang="zh-CN" dirty="0" smtClean="0"/>
              <a:t>,</a:t>
            </a:r>
            <a:r>
              <a:rPr lang="zh-CN" altLang="en-US" dirty="0" smtClean="0"/>
              <a:t>编写一个简单的网页文件，并用浏览器打开。为什么网页没有显示</a:t>
            </a:r>
            <a:r>
              <a:rPr lang="en-US" altLang="zh-CN" dirty="0" smtClean="0"/>
              <a:t>html</a:t>
            </a:r>
            <a:r>
              <a:rPr lang="zh-CN" altLang="en-US" dirty="0" smtClean="0"/>
              <a:t>代码呢？是因为浏览器解析了代码，我们通过浏览器看到的内容都是经过浏览器解析后的效果。</a:t>
            </a:r>
          </a:p>
        </p:txBody>
      </p:sp>
    </p:spTree>
    <p:extLst>
      <p:ext uri="{BB962C8B-B14F-4D97-AF65-F5344CB8AC3E}">
        <p14:creationId xmlns:p14="http://schemas.microsoft.com/office/powerpoint/2010/main" val="2298046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网页中的超链接把一个个的网页相互链接在一起形成了一个网站，几乎可以在所有的网页中找到链接。先来看看河北中学的内容页。打开网页后，我们来看一看哪些是超链接。导航。我们把鼠标放到导航栏，鼠标变成了小手形状，颜色也发生了变化。一般来说，网页的导航是适合用超链接来做的。下侧面包屑导航是超链接。面包屑导航的作用是告诉访问者他们目前在网站中的位置以及如何返回。右侧的推荐热点，推荐图文，还有上一篇下一篇。这些都需要加上超链接。</a:t>
            </a:r>
          </a:p>
        </p:txBody>
      </p:sp>
      <p:sp>
        <p:nvSpPr>
          <p:cNvPr id="4" name="灯片编号占位符 3"/>
          <p:cNvSpPr>
            <a:spLocks noGrp="1"/>
          </p:cNvSpPr>
          <p:nvPr>
            <p:ph type="sldNum" sz="quarter" idx="10"/>
          </p:nvPr>
        </p:nvSpPr>
        <p:spPr/>
        <p:txBody>
          <a:bodyPr/>
          <a:lstStyle/>
          <a:p>
            <a:fld id="{06DCD21A-BDB2-4B27-8168-5519350708CC}" type="slidenum">
              <a:rPr lang="zh-CN" altLang="en-US" smtClean="0"/>
              <a:t>5</a:t>
            </a:fld>
            <a:endParaRPr lang="zh-CN" altLang="en-US"/>
          </a:p>
        </p:txBody>
      </p:sp>
    </p:spTree>
    <p:extLst>
      <p:ext uri="{BB962C8B-B14F-4D97-AF65-F5344CB8AC3E}">
        <p14:creationId xmlns:p14="http://schemas.microsoft.com/office/powerpoint/2010/main" val="344529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默认为</a:t>
            </a:r>
            <a:r>
              <a:rPr lang="en-US" altLang="zh-CN" dirty="0" smtClean="0"/>
              <a:t>_self</a:t>
            </a:r>
            <a:r>
              <a:rPr lang="zh-CN" altLang="en-US" dirty="0" smtClean="0"/>
              <a:t>，即在原来的浏览器窗口打开</a:t>
            </a:r>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t>7</a:t>
            </a:fld>
            <a:endParaRPr lang="zh-CN" altLang="en-US"/>
          </a:p>
        </p:txBody>
      </p:sp>
    </p:spTree>
    <p:extLst>
      <p:ext uri="{BB962C8B-B14F-4D97-AF65-F5344CB8AC3E}">
        <p14:creationId xmlns:p14="http://schemas.microsoft.com/office/powerpoint/2010/main" val="24832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创建图像的链接和文字的链接方法是一样的，都是用</a:t>
            </a:r>
            <a:r>
              <a:rPr lang="en-US" altLang="zh-CN" dirty="0" smtClean="0"/>
              <a:t>&lt;a&gt;</a:t>
            </a:r>
            <a:r>
              <a:rPr lang="zh-CN" altLang="en-US" dirty="0" smtClean="0"/>
              <a:t>标签来完成，只要将</a:t>
            </a:r>
            <a:r>
              <a:rPr lang="en-US" altLang="zh-CN" dirty="0" smtClean="0"/>
              <a:t>&lt;</a:t>
            </a:r>
            <a:r>
              <a:rPr lang="en-US" altLang="zh-CN" dirty="0" err="1" smtClean="0"/>
              <a:t>img</a:t>
            </a:r>
            <a:r>
              <a:rPr lang="en-US" altLang="zh-CN" dirty="0" smtClean="0"/>
              <a:t>&gt;</a:t>
            </a:r>
            <a:r>
              <a:rPr lang="zh-CN" altLang="en-US" dirty="0" smtClean="0"/>
              <a:t>标签放在</a:t>
            </a:r>
            <a:r>
              <a:rPr lang="en-US" altLang="zh-CN" dirty="0" smtClean="0"/>
              <a:t>&lt;a&gt;</a:t>
            </a:r>
            <a:r>
              <a:rPr lang="zh-CN" altLang="en-US" dirty="0" smtClean="0"/>
              <a:t>和</a:t>
            </a:r>
            <a:r>
              <a:rPr lang="en-US" altLang="zh-CN" dirty="0" smtClean="0"/>
              <a:t>&lt;/a&gt;</a:t>
            </a:r>
            <a:r>
              <a:rPr lang="zh-CN" altLang="en-US" dirty="0" smtClean="0"/>
              <a:t>之间就可以。</a:t>
            </a:r>
            <a:endParaRPr lang="zh-CN" altLang="en-US" dirty="0"/>
          </a:p>
        </p:txBody>
      </p:sp>
      <p:sp>
        <p:nvSpPr>
          <p:cNvPr id="4" name="灯片编号占位符 3"/>
          <p:cNvSpPr>
            <a:spLocks noGrp="1"/>
          </p:cNvSpPr>
          <p:nvPr>
            <p:ph type="sldNum" sz="quarter" idx="10"/>
          </p:nvPr>
        </p:nvSpPr>
        <p:spPr/>
        <p:txBody>
          <a:bodyPr/>
          <a:lstStyle/>
          <a:p>
            <a:fld id="{06DCD21A-BDB2-4B27-8168-5519350708CC}" type="slidenum">
              <a:rPr lang="zh-CN" altLang="en-US" smtClean="0"/>
              <a:t>8</a:t>
            </a:fld>
            <a:endParaRPr lang="zh-CN" altLang="en-US"/>
          </a:p>
        </p:txBody>
      </p:sp>
    </p:spTree>
    <p:extLst>
      <p:ext uri="{BB962C8B-B14F-4D97-AF65-F5344CB8AC3E}">
        <p14:creationId xmlns:p14="http://schemas.microsoft.com/office/powerpoint/2010/main" val="1779663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页面过长，导致访问者需要不停地拖动浏览器上的滚动条来查看文档中的内容。为了方便用户查看文档中的内容，在文档中需要进行锚点链接。</a:t>
            </a:r>
            <a:endParaRPr lang="en-US" altLang="zh-CN" dirty="0" smtClean="0"/>
          </a:p>
          <a:p>
            <a:r>
              <a:rPr lang="zh-CN" altLang="en-US" dirty="0" smtClean="0"/>
              <a:t>可以使用 </a:t>
            </a:r>
            <a:r>
              <a:rPr lang="en-US" altLang="zh-CN" dirty="0" smtClean="0"/>
              <a:t>id </a:t>
            </a:r>
            <a:r>
              <a:rPr lang="zh-CN" altLang="en-US" dirty="0" smtClean="0"/>
              <a:t>属性来替代 </a:t>
            </a:r>
            <a:r>
              <a:rPr lang="en-US" altLang="zh-CN" dirty="0" smtClean="0"/>
              <a:t>name </a:t>
            </a:r>
            <a:r>
              <a:rPr lang="zh-CN" altLang="en-US" dirty="0" smtClean="0"/>
              <a:t>属性，命名锚同样有效。锚点名称只能是小写字母和数字，且不能数字开头。同一页面可以有多个锚点，但不能有相同名称的锚点。</a:t>
            </a:r>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t>9</a:t>
            </a:fld>
            <a:endParaRPr lang="zh-CN" altLang="en-US"/>
          </a:p>
        </p:txBody>
      </p:sp>
    </p:spTree>
    <p:extLst>
      <p:ext uri="{BB962C8B-B14F-4D97-AF65-F5344CB8AC3E}">
        <p14:creationId xmlns:p14="http://schemas.microsoft.com/office/powerpoint/2010/main" val="30646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smtClean="0"/>
              <a:t>Shape</a:t>
            </a:r>
            <a:r>
              <a:rPr lang="zh-CN" altLang="en-US" dirty="0" smtClean="0"/>
              <a:t>：区域。</a:t>
            </a:r>
            <a:r>
              <a:rPr lang="en-US" altLang="zh-CN" dirty="0" err="1" smtClean="0"/>
              <a:t>Coords</a:t>
            </a:r>
            <a:r>
              <a:rPr lang="en-US" altLang="zh-CN" dirty="0" smtClean="0"/>
              <a:t>:</a:t>
            </a:r>
            <a:r>
              <a:rPr lang="zh-CN" altLang="en-US" dirty="0" smtClean="0"/>
              <a:t>坐标。区域坐标值是如何获取的？看</a:t>
            </a:r>
            <a:r>
              <a:rPr lang="en-US" altLang="zh-CN" dirty="0" smtClean="0"/>
              <a:t>w3school</a:t>
            </a:r>
            <a:r>
              <a:rPr lang="zh-CN" altLang="en-US" dirty="0" smtClean="0"/>
              <a:t>例子。如何确定</a:t>
            </a:r>
            <a:r>
              <a:rPr lang="en-US" altLang="zh-CN" dirty="0" err="1" smtClean="0"/>
              <a:t>coords</a:t>
            </a:r>
            <a:r>
              <a:rPr lang="zh-CN" altLang="en-US" dirty="0" smtClean="0"/>
              <a:t>坐标呢？需要借助</a:t>
            </a:r>
            <a:r>
              <a:rPr lang="en-US" altLang="zh-CN" dirty="0" err="1" smtClean="0"/>
              <a:t>dreamweaver</a:t>
            </a:r>
            <a:r>
              <a:rPr lang="zh-CN" altLang="en-US" dirty="0" smtClean="0"/>
              <a:t>或者其他工具，如</a:t>
            </a:r>
            <a:r>
              <a:rPr lang="en-US" altLang="zh-CN" dirty="0" smtClean="0"/>
              <a:t>http://www.mtmao.com/hot</a:t>
            </a:r>
            <a:r>
              <a:rPr lang="zh-CN" altLang="en-US" dirty="0" smtClean="0"/>
              <a:t>，演示。</a:t>
            </a:r>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t>12</a:t>
            </a:fld>
            <a:endParaRPr lang="zh-CN" altLang="en-US"/>
          </a:p>
        </p:txBody>
      </p:sp>
    </p:spTree>
    <p:extLst>
      <p:ext uri="{BB962C8B-B14F-4D97-AF65-F5344CB8AC3E}">
        <p14:creationId xmlns:p14="http://schemas.microsoft.com/office/powerpoint/2010/main" val="807832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smtClean="0"/>
              <a:t>http://imagemap-generator.dariodomi.de/        area </a:t>
            </a:r>
            <a:r>
              <a:rPr lang="zh-CN" altLang="en-US" dirty="0" smtClean="0"/>
              <a:t>元素永远嵌套在 </a:t>
            </a:r>
            <a:r>
              <a:rPr lang="en-US" altLang="zh-CN" dirty="0" smtClean="0"/>
              <a:t>map </a:t>
            </a:r>
            <a:r>
              <a:rPr lang="zh-CN" altLang="en-US" dirty="0" smtClean="0"/>
              <a:t>元素内部。</a:t>
            </a:r>
            <a:r>
              <a:rPr lang="en-US" altLang="zh-CN" dirty="0" smtClean="0"/>
              <a:t>area </a:t>
            </a:r>
            <a:r>
              <a:rPr lang="zh-CN" altLang="en-US" dirty="0" smtClean="0"/>
              <a:t>元素可定义图像映射中的区域。</a:t>
            </a:r>
          </a:p>
          <a:p>
            <a:r>
              <a:rPr lang="en-US" altLang="zh-CN" dirty="0" smtClean="0"/>
              <a:t>shape </a:t>
            </a:r>
            <a:r>
              <a:rPr lang="zh-CN" altLang="en-US" dirty="0" smtClean="0"/>
              <a:t>属性用于定义图像映射中对鼠标敏感的区域的形状：圆形（</a:t>
            </a:r>
            <a:r>
              <a:rPr lang="en-US" altLang="zh-CN" dirty="0" err="1" smtClean="0"/>
              <a:t>circ</a:t>
            </a:r>
            <a:r>
              <a:rPr lang="en-US" altLang="zh-CN" dirty="0" smtClean="0"/>
              <a:t> </a:t>
            </a:r>
            <a:r>
              <a:rPr lang="zh-CN" altLang="en-US" dirty="0" smtClean="0"/>
              <a:t>或 </a:t>
            </a:r>
            <a:r>
              <a:rPr lang="en-US" altLang="zh-CN" dirty="0" smtClean="0"/>
              <a:t>circle</a:t>
            </a:r>
            <a:r>
              <a:rPr lang="zh-CN" altLang="en-US" dirty="0" smtClean="0"/>
              <a:t>） 多边形（</a:t>
            </a:r>
            <a:r>
              <a:rPr lang="en-US" altLang="zh-CN" dirty="0" smtClean="0"/>
              <a:t>poly </a:t>
            </a:r>
            <a:r>
              <a:rPr lang="zh-CN" altLang="en-US" dirty="0" smtClean="0"/>
              <a:t>或 </a:t>
            </a:r>
            <a:r>
              <a:rPr lang="en-US" altLang="zh-CN" dirty="0" smtClean="0"/>
              <a:t>polygon</a:t>
            </a:r>
            <a:r>
              <a:rPr lang="zh-CN" altLang="en-US" dirty="0" smtClean="0"/>
              <a:t>） 矩形（</a:t>
            </a:r>
            <a:r>
              <a:rPr lang="en-US" altLang="zh-CN" dirty="0" err="1" smtClean="0"/>
              <a:t>rect</a:t>
            </a:r>
            <a:r>
              <a:rPr lang="en-US" altLang="zh-CN" dirty="0" smtClean="0"/>
              <a:t> </a:t>
            </a:r>
            <a:r>
              <a:rPr lang="zh-CN" altLang="en-US" dirty="0" smtClean="0"/>
              <a:t>或 </a:t>
            </a:r>
            <a:r>
              <a:rPr lang="en-US" altLang="zh-CN" dirty="0" smtClean="0"/>
              <a:t>rectangle</a:t>
            </a:r>
            <a:r>
              <a:rPr lang="zh-CN" altLang="en-US" dirty="0" smtClean="0"/>
              <a:t>） </a:t>
            </a:r>
            <a:endParaRPr lang="en-US" altLang="zh-CN" dirty="0" smtClean="0"/>
          </a:p>
          <a:p>
            <a:r>
              <a:rPr lang="en-US" altLang="zh-CN" dirty="0" smtClean="0"/>
              <a:t>http://www.mtmao.com/hot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t>13</a:t>
            </a:fld>
            <a:endParaRPr lang="zh-CN" altLang="en-US"/>
          </a:p>
        </p:txBody>
      </p:sp>
    </p:spTree>
    <p:extLst>
      <p:ext uri="{BB962C8B-B14F-4D97-AF65-F5344CB8AC3E}">
        <p14:creationId xmlns:p14="http://schemas.microsoft.com/office/powerpoint/2010/main" val="984703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1" dirty="0" smtClean="0">
                <a:solidFill>
                  <a:srgbClr val="0000DD"/>
                </a:solidFill>
                <a:latin typeface="+mn-lt"/>
                <a:ea typeface="+mn-ea"/>
                <a:cs typeface="Courier New" pitchFamily="49" charset="0"/>
              </a:rPr>
              <a:t>Scrolling </a:t>
            </a:r>
            <a:r>
              <a:rPr lang="zh-CN" altLang="en-US" dirty="0" smtClean="0"/>
              <a:t>规定是否在 </a:t>
            </a:r>
            <a:r>
              <a:rPr lang="en-US" altLang="zh-CN" dirty="0" err="1" smtClean="0"/>
              <a:t>iframe</a:t>
            </a:r>
            <a:r>
              <a:rPr lang="en-US" altLang="zh-CN" dirty="0" smtClean="0"/>
              <a:t> </a:t>
            </a:r>
            <a:r>
              <a:rPr lang="zh-CN" altLang="en-US" dirty="0" smtClean="0"/>
              <a:t>中显示滚动条。</a:t>
            </a:r>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t>16</a:t>
            </a:fld>
            <a:endParaRPr lang="zh-CN" altLang="en-US"/>
          </a:p>
        </p:txBody>
      </p:sp>
    </p:spTree>
    <p:extLst>
      <p:ext uri="{BB962C8B-B14F-4D97-AF65-F5344CB8AC3E}">
        <p14:creationId xmlns:p14="http://schemas.microsoft.com/office/powerpoint/2010/main" val="1739468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现在很少用内联框架，所以不展开讲。可以借助内联框架显示。</a:t>
            </a:r>
            <a:r>
              <a:rPr lang="en-US" altLang="zh-CN" dirty="0" smtClean="0"/>
              <a:t>&lt;</a:t>
            </a:r>
            <a:r>
              <a:rPr lang="en-US" altLang="zh-CN" dirty="0" err="1" smtClean="0"/>
              <a:t>iframe</a:t>
            </a:r>
            <a:r>
              <a:rPr lang="en-US" altLang="zh-CN" dirty="0" smtClean="0"/>
              <a:t>&gt;</a:t>
            </a:r>
            <a:r>
              <a:rPr lang="en-US" altLang="zh-CN" baseline="0" dirty="0" smtClean="0"/>
              <a:t> </a:t>
            </a:r>
            <a:r>
              <a:rPr lang="zh-CN" altLang="en-US" baseline="0" dirty="0" smtClean="0"/>
              <a:t>的</a:t>
            </a:r>
            <a:r>
              <a:rPr lang="en-US" altLang="zh-CN" baseline="0" dirty="0" smtClean="0"/>
              <a:t>name</a:t>
            </a:r>
            <a:r>
              <a:rPr lang="zh-CN" altLang="en-US" baseline="0" dirty="0" smtClean="0"/>
              <a:t>属性和 </a:t>
            </a:r>
            <a:r>
              <a:rPr lang="en-US" altLang="zh-CN" baseline="0" dirty="0" smtClean="0"/>
              <a:t>&lt;a&gt; </a:t>
            </a:r>
            <a:r>
              <a:rPr lang="zh-CN" altLang="en-US" baseline="0" dirty="0" smtClean="0"/>
              <a:t>的</a:t>
            </a:r>
            <a:r>
              <a:rPr lang="en-US" altLang="zh-CN" baseline="0" dirty="0" smtClean="0"/>
              <a:t>target</a:t>
            </a:r>
            <a:r>
              <a:rPr lang="zh-CN" altLang="en-US" baseline="0" dirty="0" smtClean="0"/>
              <a:t>属性关联。</a:t>
            </a:r>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t>17</a:t>
            </a:fld>
            <a:endParaRPr lang="zh-CN" altLang="en-US"/>
          </a:p>
        </p:txBody>
      </p:sp>
    </p:spTree>
    <p:extLst>
      <p:ext uri="{BB962C8B-B14F-4D97-AF65-F5344CB8AC3E}">
        <p14:creationId xmlns:p14="http://schemas.microsoft.com/office/powerpoint/2010/main" val="322886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3552432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13134684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326236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1166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0964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444593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674538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02659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94210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079251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390684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25769635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378790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7" name="组合 6"/>
          <p:cNvGrpSpPr/>
          <p:nvPr userDrawn="1"/>
        </p:nvGrpSpPr>
        <p:grpSpPr>
          <a:xfrm>
            <a:off x="694689" y="134545"/>
            <a:ext cx="465355" cy="469881"/>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1" name="标题 1"/>
          <p:cNvSpPr>
            <a:spLocks noGrp="1"/>
          </p:cNvSpPr>
          <p:nvPr>
            <p:ph type="title"/>
          </p:nvPr>
        </p:nvSpPr>
        <p:spPr>
          <a:xfrm>
            <a:off x="1231471" y="72378"/>
            <a:ext cx="10515600" cy="625451"/>
          </a:xfrm>
        </p:spPr>
        <p:txBody>
          <a:bodyPr>
            <a:no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内容占位符 2"/>
          <p:cNvSpPr>
            <a:spLocks noGrp="1"/>
          </p:cNvSpPr>
          <p:nvPr>
            <p:ph sz="half" idx="1"/>
          </p:nvPr>
        </p:nvSpPr>
        <p:spPr>
          <a:xfrm>
            <a:off x="638978" y="1085886"/>
            <a:ext cx="11108092" cy="4873963"/>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95930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9" name="组合 8"/>
          <p:cNvGrpSpPr/>
          <p:nvPr userDrawn="1"/>
        </p:nvGrpSpPr>
        <p:grpSpPr>
          <a:xfrm>
            <a:off x="694689" y="134545"/>
            <a:ext cx="465355" cy="469881"/>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3" name="标题 1"/>
          <p:cNvSpPr>
            <a:spLocks noGrp="1"/>
          </p:cNvSpPr>
          <p:nvPr>
            <p:ph type="title"/>
          </p:nvPr>
        </p:nvSpPr>
        <p:spPr>
          <a:xfrm>
            <a:off x="1231471" y="72378"/>
            <a:ext cx="10515600" cy="625451"/>
          </a:xfrm>
        </p:spPr>
        <p:txBody>
          <a:bodyPr/>
          <a:lstStyle>
            <a:lvl1pPr>
              <a:defRPr>
                <a:solidFill>
                  <a:schemeClr val="bg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701299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5883" y="6313714"/>
            <a:ext cx="12192000" cy="544286"/>
          </a:xfrm>
          <a:prstGeom prst="rect">
            <a:avLst/>
          </a:prstGeom>
        </p:spPr>
      </p:pic>
    </p:spTree>
    <p:extLst>
      <p:ext uri="{BB962C8B-B14F-4D97-AF65-F5344CB8AC3E}">
        <p14:creationId xmlns:p14="http://schemas.microsoft.com/office/powerpoint/2010/main" val="13636821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18898401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12422582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13871791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21510362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57249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30204337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87C0710-1941-4207-AFC4-70422DBD405E}" type="datetimeFigureOut">
              <a:rPr lang="zh-CN" altLang="en-US" smtClean="0"/>
              <a:t>2017/3/13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22593490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C0710-1941-4207-AFC4-70422DBD405E}" type="datetimeFigureOut">
              <a:rPr lang="zh-CN" altLang="en-US" smtClean="0"/>
              <a:t>2017/3/13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7A2-AB4B-46DB-92F9-EC6C90760ED0}" type="slidenum">
              <a:rPr lang="zh-CN" altLang="en-US" smtClean="0"/>
              <a:t>‹#›</a:t>
            </a:fld>
            <a:endParaRPr lang="zh-CN" altLang="en-US"/>
          </a:p>
        </p:txBody>
      </p:sp>
    </p:spTree>
    <p:extLst>
      <p:ext uri="{BB962C8B-B14F-4D97-AF65-F5344CB8AC3E}">
        <p14:creationId xmlns:p14="http://schemas.microsoft.com/office/powerpoint/2010/main" val="3981450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50" r:id="rId22"/>
    <p:sldLayoutId id="2147483692" r:id="rId23"/>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0" y="-7717029"/>
            <a:ext cx="14369143" cy="14591376"/>
            <a:chOff x="0" y="-7683097"/>
            <a:chExt cx="14380035" cy="14591376"/>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385289" y="-7683097"/>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文本框 24"/>
          <p:cNvSpPr txBox="1"/>
          <p:nvPr/>
        </p:nvSpPr>
        <p:spPr>
          <a:xfrm>
            <a:off x="3302071" y="3431836"/>
            <a:ext cx="5015270" cy="584775"/>
          </a:xfrm>
          <a:prstGeom prst="rect">
            <a:avLst/>
          </a:prstGeom>
          <a:noFill/>
        </p:spPr>
        <p:txBody>
          <a:bodyPr wrap="square" rtlCol="0">
            <a:spAutoFit/>
          </a:bodyPr>
          <a:lstStyle/>
          <a:p>
            <a:pPr algn="ctr"/>
            <a:r>
              <a:rPr lang="zh-CN" altLang="en-US" sz="3200" dirty="0" smtClean="0">
                <a:solidFill>
                  <a:srgbClr val="595E64"/>
                </a:solidFill>
                <a:latin typeface="微软雅黑" panose="020B0503020204020204" pitchFamily="34" charset="-122"/>
                <a:ea typeface="微软雅黑" panose="020B0503020204020204" pitchFamily="34" charset="-122"/>
              </a:rPr>
              <a:t>第四章 </a:t>
            </a:r>
            <a:r>
              <a:rPr lang="zh-CN" altLang="en-US" sz="3200" dirty="0">
                <a:solidFill>
                  <a:srgbClr val="595E64"/>
                </a:solidFill>
                <a:latin typeface="微软雅黑" panose="020B0503020204020204" pitchFamily="34" charset="-122"/>
                <a:ea typeface="微软雅黑" panose="020B0503020204020204" pitchFamily="34" charset="-122"/>
              </a:rPr>
              <a:t>构建页面内容</a:t>
            </a:r>
            <a:r>
              <a:rPr lang="zh-CN" altLang="en-US" sz="3200" dirty="0" smtClean="0">
                <a:solidFill>
                  <a:srgbClr val="595E64"/>
                </a:solidFill>
                <a:latin typeface="微软雅黑" panose="020B0503020204020204" pitchFamily="34" charset="-122"/>
                <a:ea typeface="微软雅黑" panose="020B0503020204020204" pitchFamily="34" charset="-122"/>
              </a:rPr>
              <a:t>（二）</a:t>
            </a:r>
            <a:endParaRPr lang="zh-CN" altLang="en-US" sz="3200" dirty="0">
              <a:solidFill>
                <a:srgbClr val="595E64"/>
              </a:solidFill>
              <a:latin typeface="微软雅黑" panose="020B0503020204020204" pitchFamily="34" charset="-122"/>
              <a:ea typeface="微软雅黑" panose="020B0503020204020204" pitchFamily="34" charset="-122"/>
            </a:endParaRPr>
          </a:p>
        </p:txBody>
      </p:sp>
      <p:sp>
        <p:nvSpPr>
          <p:cNvPr id="12" name="等腰三角形 11"/>
          <p:cNvSpPr/>
          <p:nvPr/>
        </p:nvSpPr>
        <p:spPr>
          <a:xfrm rot="18000000" flipH="1">
            <a:off x="7666618" y="2834296"/>
            <a:ext cx="443524" cy="28956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5643385" y="4267318"/>
            <a:ext cx="332643"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744084" y="6291822"/>
            <a:ext cx="443524" cy="28956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4220576" y="1494273"/>
            <a:ext cx="332643"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4161173" y="5219691"/>
            <a:ext cx="443524" cy="28956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2487546" y="2545723"/>
            <a:ext cx="443524" cy="28956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572553" y="2225159"/>
            <a:ext cx="4094080" cy="923330"/>
          </a:xfrm>
          <a:prstGeom prst="rect">
            <a:avLst/>
          </a:prstGeom>
          <a:noFill/>
        </p:spPr>
        <p:txBody>
          <a:bodyPr wrap="square" rtlCol="0">
            <a:spAutoFit/>
          </a:bodyPr>
          <a:lstStyle/>
          <a:p>
            <a:pPr algn="ctr"/>
            <a:r>
              <a:rPr lang="en-US" altLang="zh-CN" sz="5400" b="1" dirty="0">
                <a:solidFill>
                  <a:srgbClr val="595E64"/>
                </a:solidFill>
                <a:latin typeface="微软雅黑" pitchFamily="34" charset="-122"/>
                <a:ea typeface="微软雅黑" pitchFamily="34" charset="-122"/>
              </a:rPr>
              <a:t>Web</a:t>
            </a:r>
            <a:r>
              <a:rPr lang="zh-CN" altLang="en-US" sz="5400" b="1" dirty="0">
                <a:solidFill>
                  <a:srgbClr val="595E64"/>
                </a:solidFill>
                <a:latin typeface="微软雅黑" panose="020B0503020204020204" pitchFamily="34" charset="-122"/>
                <a:ea typeface="微软雅黑" panose="020B0503020204020204" pitchFamily="34" charset="-122"/>
              </a:rPr>
              <a:t>开发一</a:t>
            </a:r>
          </a:p>
        </p:txBody>
      </p:sp>
      <p:grpSp>
        <p:nvGrpSpPr>
          <p:cNvPr id="3" name="组合 2"/>
          <p:cNvGrpSpPr/>
          <p:nvPr/>
        </p:nvGrpSpPr>
        <p:grpSpPr>
          <a:xfrm>
            <a:off x="1692230" y="3243518"/>
            <a:ext cx="90204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9505596" y="2605428"/>
            <a:ext cx="90204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9481078" y="5193196"/>
            <a:ext cx="443524" cy="28956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976931" y="5433508"/>
            <a:ext cx="332643"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2334078" y="5563026"/>
            <a:ext cx="332643"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2911365" y="6281083"/>
            <a:ext cx="332643"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8770842" y="6281083"/>
            <a:ext cx="332643"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0022367" y="6167739"/>
            <a:ext cx="332643"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32334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08672"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3997" y="1532003"/>
            <a:ext cx="1196609" cy="304698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nvGrpSpPr>
          <p:cNvPr id="23" name="组合 22"/>
          <p:cNvGrpSpPr/>
          <p:nvPr/>
        </p:nvGrpSpPr>
        <p:grpSpPr>
          <a:xfrm>
            <a:off x="1880271" y="2762261"/>
            <a:ext cx="349016"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等腰三角形 7"/>
          <p:cNvSpPr/>
          <p:nvPr/>
        </p:nvSpPr>
        <p:spPr>
          <a:xfrm rot="5400000" flipH="1">
            <a:off x="3709213" y="1493002"/>
            <a:ext cx="519388" cy="33908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396126" y="1400934"/>
            <a:ext cx="4493536"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网页中插入音频和视频</a:t>
            </a:r>
          </a:p>
        </p:txBody>
      </p:sp>
      <p:sp>
        <p:nvSpPr>
          <p:cNvPr id="20" name="文本框 19"/>
          <p:cNvSpPr txBox="1"/>
          <p:nvPr/>
        </p:nvSpPr>
        <p:spPr>
          <a:xfrm>
            <a:off x="4396127" y="3957112"/>
            <a:ext cx="3331789"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使用</a:t>
            </a:r>
            <a:r>
              <a:rPr lang="en-US" altLang="zh-CN" sz="2800" dirty="0">
                <a:solidFill>
                  <a:srgbClr val="595E64"/>
                </a:solidFill>
                <a:latin typeface="微软雅黑" panose="020B0503020204020204" pitchFamily="34" charset="-122"/>
                <a:ea typeface="微软雅黑" panose="020B0503020204020204" pitchFamily="34" charset="-122"/>
              </a:rPr>
              <a:t>&lt;</a:t>
            </a:r>
            <a:r>
              <a:rPr lang="en-US" altLang="zh-CN" sz="2800" dirty="0" err="1">
                <a:solidFill>
                  <a:srgbClr val="595E64"/>
                </a:solidFill>
                <a:latin typeface="微软雅黑" panose="020B0503020204020204" pitchFamily="34" charset="-122"/>
                <a:ea typeface="微软雅黑" panose="020B0503020204020204" pitchFamily="34" charset="-122"/>
              </a:rPr>
              <a:t>iframe</a:t>
            </a:r>
            <a:r>
              <a:rPr lang="en-US" altLang="zh-CN" sz="2800" dirty="0">
                <a:solidFill>
                  <a:srgbClr val="595E64"/>
                </a:solidFill>
                <a:latin typeface="微软雅黑" panose="020B0503020204020204" pitchFamily="34" charset="-122"/>
                <a:ea typeface="微软雅黑" panose="020B0503020204020204" pitchFamily="34" charset="-122"/>
              </a:rPr>
              <a:t>&gt;</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3709213" y="4049180"/>
            <a:ext cx="519388" cy="33908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flipH="1">
            <a:off x="3709211" y="2729798"/>
            <a:ext cx="519388" cy="33908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396124" y="2639647"/>
            <a:ext cx="4493538" cy="52322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solidFill>
                  <a:srgbClr val="C00000"/>
                </a:solidFill>
              </a:rPr>
              <a:t>网页中插入图像热区</a:t>
            </a:r>
          </a:p>
        </p:txBody>
      </p:sp>
    </p:spTree>
    <p:extLst>
      <p:ext uri="{BB962C8B-B14F-4D97-AF65-F5344CB8AC3E}">
        <p14:creationId xmlns:p14="http://schemas.microsoft.com/office/powerpoint/2010/main" val="1404085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图像热区链接</a:t>
            </a:r>
            <a:endParaRPr lang="zh-CN" altLang="en-US" dirty="0"/>
          </a:p>
        </p:txBody>
      </p:sp>
      <p:pic>
        <p:nvPicPr>
          <p:cNvPr id="55298" name="Picture 2"/>
          <p:cNvPicPr>
            <a:picLocks noChangeAspect="1" noChangeArrowheads="1"/>
          </p:cNvPicPr>
          <p:nvPr/>
        </p:nvPicPr>
        <p:blipFill>
          <a:blip r:embed="rId2" cstate="print"/>
          <a:srcRect/>
          <a:stretch>
            <a:fillRect/>
          </a:stretch>
        </p:blipFill>
        <p:spPr bwMode="auto">
          <a:xfrm>
            <a:off x="4114801" y="1561840"/>
            <a:ext cx="3692359" cy="3650241"/>
          </a:xfrm>
          <a:prstGeom prst="rect">
            <a:avLst/>
          </a:prstGeom>
          <a:noFill/>
          <a:ln w="9525">
            <a:noFill/>
            <a:miter lim="800000"/>
            <a:headEnd/>
            <a:tailEnd/>
          </a:ln>
        </p:spPr>
      </p:pic>
      <p:sp>
        <p:nvSpPr>
          <p:cNvPr id="3" name="文本框 2"/>
          <p:cNvSpPr txBox="1"/>
          <p:nvPr/>
        </p:nvSpPr>
        <p:spPr>
          <a:xfrm>
            <a:off x="850828" y="5212081"/>
            <a:ext cx="10220300" cy="579646"/>
          </a:xfrm>
          <a:prstGeom prst="rect">
            <a:avLst/>
          </a:prstGeom>
          <a:noFill/>
        </p:spPr>
        <p:txBody>
          <a:bodyPr wrap="square" rtlCol="0">
            <a:spAutoFit/>
          </a:bodyPr>
          <a:lstStyle/>
          <a:p>
            <a:pPr>
              <a:lnSpc>
                <a:spcPts val="3800"/>
              </a:lnSpc>
              <a:spcBef>
                <a:spcPts val="600"/>
              </a:spcBef>
            </a:pPr>
            <a:r>
              <a:rPr lang="zh-CN" altLang="en-US" sz="2800" dirty="0">
                <a:latin typeface="微软雅黑" pitchFamily="34" charset="-122"/>
                <a:ea typeface="微软雅黑" pitchFamily="34" charset="-122"/>
              </a:rPr>
              <a:t>热区：在</a:t>
            </a:r>
            <a:r>
              <a:rPr lang="zh-CN" altLang="en-US" sz="2800" dirty="0">
                <a:solidFill>
                  <a:srgbClr val="FF0000"/>
                </a:solidFill>
                <a:latin typeface="微软雅黑" pitchFamily="34" charset="-122"/>
                <a:ea typeface="微软雅黑" pitchFamily="34" charset="-122"/>
              </a:rPr>
              <a:t>一张图片上</a:t>
            </a:r>
            <a:r>
              <a:rPr lang="zh-CN" altLang="en-US" sz="2800" dirty="0">
                <a:latin typeface="微软雅黑" pitchFamily="34" charset="-122"/>
                <a:ea typeface="微软雅黑" pitchFamily="34" charset="-122"/>
              </a:rPr>
              <a:t>定义</a:t>
            </a:r>
            <a:r>
              <a:rPr lang="zh-CN" altLang="en-US" sz="2800" dirty="0">
                <a:solidFill>
                  <a:srgbClr val="FF0000"/>
                </a:solidFill>
                <a:latin typeface="微软雅黑" pitchFamily="34" charset="-122"/>
                <a:ea typeface="微软雅黑" pitchFamily="34" charset="-122"/>
              </a:rPr>
              <a:t>多个超链接</a:t>
            </a:r>
            <a:r>
              <a:rPr lang="zh-CN" altLang="en-US" sz="2800" dirty="0">
                <a:latin typeface="微软雅黑" pitchFamily="34" charset="-122"/>
                <a:ea typeface="微软雅黑" pitchFamily="34" charset="-122"/>
              </a:rPr>
              <a:t>，不同区域应用不同超链接。</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748" y="972725"/>
            <a:ext cx="3964459" cy="3964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608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热区的相关代码</a:t>
            </a:r>
            <a:endParaRPr lang="zh-CN" altLang="en-US" dirty="0"/>
          </a:p>
        </p:txBody>
      </p:sp>
      <p:sp>
        <p:nvSpPr>
          <p:cNvPr id="7" name="内容占位符 2"/>
          <p:cNvSpPr>
            <a:spLocks noGrp="1"/>
          </p:cNvSpPr>
          <p:nvPr>
            <p:ph sz="half" idx="1"/>
          </p:nvPr>
        </p:nvSpPr>
        <p:spPr>
          <a:xfrm>
            <a:off x="1150841" y="3667095"/>
            <a:ext cx="9923559" cy="2502344"/>
          </a:xfrm>
        </p:spPr>
        <p:txBody>
          <a:bodyPr>
            <a:noAutofit/>
          </a:bodyPr>
          <a:lstStyle/>
          <a:p>
            <a:pPr>
              <a:buNone/>
            </a:pPr>
            <a:r>
              <a:rPr lang="en-US" altLang="zh-CN" dirty="0" smtClean="0">
                <a:solidFill>
                  <a:srgbClr val="C00000"/>
                </a:solidFill>
              </a:rPr>
              <a:t>&lt;map&gt;</a:t>
            </a:r>
            <a:r>
              <a:rPr lang="zh-CN" altLang="en-US" dirty="0" smtClean="0">
                <a:solidFill>
                  <a:srgbClr val="C00000"/>
                </a:solidFill>
              </a:rPr>
              <a:t>：</a:t>
            </a:r>
            <a:r>
              <a:rPr lang="zh-CN" altLang="en-US" dirty="0"/>
              <a:t>包含图像</a:t>
            </a:r>
            <a:r>
              <a:rPr lang="zh-CN" altLang="en-US" dirty="0" smtClean="0"/>
              <a:t>热区的各区域</a:t>
            </a:r>
            <a:r>
              <a:rPr lang="zh-CN" altLang="en-US" dirty="0" smtClean="0"/>
              <a:t>，有</a:t>
            </a:r>
            <a:r>
              <a:rPr lang="en-US" altLang="zh-CN" dirty="0" smtClean="0"/>
              <a:t>id</a:t>
            </a:r>
            <a:r>
              <a:rPr lang="zh-CN" altLang="en-US" dirty="0" smtClean="0"/>
              <a:t>属性和</a:t>
            </a:r>
            <a:r>
              <a:rPr lang="en-US" altLang="zh-CN" dirty="0" smtClean="0"/>
              <a:t>name</a:t>
            </a:r>
            <a:r>
              <a:rPr lang="zh-CN" altLang="en-US" dirty="0" smtClean="0"/>
              <a:t>属性。</a:t>
            </a:r>
            <a:endParaRPr lang="en-US" altLang="zh-CN" dirty="0" smtClean="0"/>
          </a:p>
          <a:p>
            <a:pPr lvl="1" indent="228600">
              <a:buFont typeface="Arial" pitchFamily="34" charset="0"/>
              <a:buChar char="•"/>
            </a:pPr>
            <a:r>
              <a:rPr lang="en-US" altLang="zh-CN" sz="2500" dirty="0"/>
              <a:t>id</a:t>
            </a:r>
            <a:r>
              <a:rPr lang="zh-CN" altLang="en-US" sz="2500" dirty="0"/>
              <a:t>属性和</a:t>
            </a:r>
            <a:r>
              <a:rPr lang="en-US" altLang="zh-CN" sz="2500" dirty="0"/>
              <a:t>name</a:t>
            </a:r>
            <a:r>
              <a:rPr lang="zh-CN" altLang="en-US" sz="2500" dirty="0" smtClean="0"/>
              <a:t>属性表示名称，设置</a:t>
            </a:r>
            <a:r>
              <a:rPr lang="zh-CN" altLang="en-US" sz="2500" dirty="0"/>
              <a:t>为</a:t>
            </a:r>
            <a:r>
              <a:rPr lang="zh-CN" altLang="en-US" sz="2500" dirty="0" smtClean="0"/>
              <a:t>相同值，</a:t>
            </a:r>
            <a:r>
              <a:rPr lang="zh-CN" altLang="en-US" sz="2500" dirty="0"/>
              <a:t>与</a:t>
            </a:r>
            <a:r>
              <a:rPr lang="en-US" altLang="zh-CN" sz="2500" dirty="0"/>
              <a:t>&lt;</a:t>
            </a:r>
            <a:r>
              <a:rPr lang="en-US" altLang="zh-CN" sz="2500" dirty="0" err="1"/>
              <a:t>img</a:t>
            </a:r>
            <a:r>
              <a:rPr lang="en-US" altLang="zh-CN" sz="2500" dirty="0"/>
              <a:t> /&gt;</a:t>
            </a:r>
            <a:r>
              <a:rPr lang="zh-CN" altLang="en-US" sz="2500" dirty="0"/>
              <a:t>标签的</a:t>
            </a:r>
            <a:r>
              <a:rPr lang="en-US" altLang="zh-CN" sz="2500" dirty="0" err="1"/>
              <a:t>usemap</a:t>
            </a:r>
            <a:r>
              <a:rPr lang="zh-CN" altLang="en-US" sz="2500" dirty="0"/>
              <a:t>属性匹配</a:t>
            </a:r>
            <a:r>
              <a:rPr lang="zh-CN" altLang="en-US" sz="2600" dirty="0" smtClean="0"/>
              <a:t>。</a:t>
            </a:r>
            <a:r>
              <a:rPr lang="zh-CN" altLang="en-US" sz="2600" dirty="0" smtClean="0">
                <a:solidFill>
                  <a:srgbClr val="C00000"/>
                </a:solidFill>
              </a:rPr>
              <a:t>创建图像与热区之间的关系。</a:t>
            </a:r>
            <a:endParaRPr lang="zh-CN" altLang="en-US" sz="2600" dirty="0">
              <a:solidFill>
                <a:srgbClr val="C00000"/>
              </a:solidFill>
            </a:endParaRPr>
          </a:p>
        </p:txBody>
      </p:sp>
      <p:pic>
        <p:nvPicPr>
          <p:cNvPr id="3" name="图片 2"/>
          <p:cNvPicPr>
            <a:picLocks noChangeAspect="1"/>
          </p:cNvPicPr>
          <p:nvPr/>
        </p:nvPicPr>
        <p:blipFill>
          <a:blip r:embed="rId3"/>
          <a:stretch>
            <a:fillRect/>
          </a:stretch>
        </p:blipFill>
        <p:spPr>
          <a:xfrm>
            <a:off x="1150841" y="949991"/>
            <a:ext cx="9792930" cy="2663286"/>
          </a:xfrm>
          <a:prstGeom prst="rect">
            <a:avLst/>
          </a:prstGeom>
        </p:spPr>
      </p:pic>
      <p:sp>
        <p:nvSpPr>
          <p:cNvPr id="4" name="矩形 3"/>
          <p:cNvSpPr/>
          <p:nvPr/>
        </p:nvSpPr>
        <p:spPr>
          <a:xfrm>
            <a:off x="5272667" y="1003809"/>
            <a:ext cx="2477962" cy="3626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40545" y="1678154"/>
            <a:ext cx="2076712" cy="3626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46285" y="1678154"/>
            <a:ext cx="1705896" cy="3626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727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热区的相关代码</a:t>
            </a:r>
            <a:endParaRPr lang="zh-CN" altLang="en-US" dirty="0"/>
          </a:p>
        </p:txBody>
      </p:sp>
      <p:sp>
        <p:nvSpPr>
          <p:cNvPr id="7" name="内容占位符 2"/>
          <p:cNvSpPr>
            <a:spLocks noGrp="1"/>
          </p:cNvSpPr>
          <p:nvPr>
            <p:ph sz="half" idx="1"/>
          </p:nvPr>
        </p:nvSpPr>
        <p:spPr>
          <a:xfrm>
            <a:off x="1422400" y="3199231"/>
            <a:ext cx="8900827" cy="3046751"/>
          </a:xfrm>
        </p:spPr>
        <p:txBody>
          <a:bodyPr>
            <a:noAutofit/>
          </a:bodyPr>
          <a:lstStyle/>
          <a:p>
            <a:pPr>
              <a:buNone/>
            </a:pPr>
            <a:r>
              <a:rPr lang="en-US" altLang="zh-CN" sz="2600" dirty="0">
                <a:solidFill>
                  <a:srgbClr val="C00000"/>
                </a:solidFill>
              </a:rPr>
              <a:t>&lt;area&gt;</a:t>
            </a:r>
            <a:r>
              <a:rPr lang="zh-CN" altLang="en-US" sz="2600" dirty="0">
                <a:solidFill>
                  <a:srgbClr val="C00000"/>
                </a:solidFill>
              </a:rPr>
              <a:t>：</a:t>
            </a:r>
            <a:r>
              <a:rPr lang="zh-CN" altLang="en-US" sz="2600" dirty="0"/>
              <a:t>图像热</a:t>
            </a:r>
            <a:r>
              <a:rPr lang="zh-CN" altLang="en-US" sz="2600" dirty="0" smtClean="0"/>
              <a:t>区中的</a:t>
            </a:r>
            <a:r>
              <a:rPr lang="zh-CN" altLang="en-US" sz="2600" dirty="0"/>
              <a:t>每一个区域。永远嵌套在</a:t>
            </a:r>
            <a:r>
              <a:rPr lang="en-US" altLang="zh-CN" sz="2600" dirty="0"/>
              <a:t>map</a:t>
            </a:r>
            <a:r>
              <a:rPr lang="zh-CN" altLang="en-US" sz="2600" dirty="0"/>
              <a:t>内部。</a:t>
            </a:r>
            <a:endParaRPr lang="en-US" altLang="zh-CN" sz="2600" dirty="0"/>
          </a:p>
          <a:p>
            <a:pPr lvl="1" indent="228600">
              <a:spcBef>
                <a:spcPts val="0"/>
              </a:spcBef>
              <a:buFont typeface="Arial" pitchFamily="34" charset="0"/>
              <a:buChar char="•"/>
            </a:pPr>
            <a:r>
              <a:rPr lang="en-US" altLang="zh-CN" sz="2200" dirty="0"/>
              <a:t>alt</a:t>
            </a:r>
            <a:r>
              <a:rPr lang="zh-CN" altLang="en-US" sz="2200" dirty="0"/>
              <a:t>属性：该区域的替代文本；</a:t>
            </a:r>
            <a:endParaRPr lang="en-US" altLang="zh-CN" sz="2200" dirty="0"/>
          </a:p>
          <a:p>
            <a:pPr lvl="1" indent="228600">
              <a:spcBef>
                <a:spcPts val="0"/>
              </a:spcBef>
              <a:buFont typeface="Arial" pitchFamily="34" charset="0"/>
              <a:buChar char="•"/>
            </a:pPr>
            <a:r>
              <a:rPr lang="en-US" altLang="zh-CN" sz="2200" dirty="0" smtClean="0"/>
              <a:t>shape</a:t>
            </a:r>
            <a:r>
              <a:rPr lang="zh-CN" altLang="en-US" sz="2200" dirty="0"/>
              <a:t>属性：该区域的形状</a:t>
            </a:r>
            <a:r>
              <a:rPr lang="zh-CN" altLang="en-US" sz="2200" dirty="0" smtClean="0"/>
              <a:t>；（</a:t>
            </a:r>
            <a:r>
              <a:rPr lang="en-US" altLang="zh-CN" sz="2200" dirty="0" err="1" smtClean="0"/>
              <a:t>rect</a:t>
            </a:r>
            <a:r>
              <a:rPr lang="zh-CN" altLang="en-US" sz="2200" dirty="0" smtClean="0"/>
              <a:t>、</a:t>
            </a:r>
            <a:r>
              <a:rPr lang="en-US" altLang="zh-CN" sz="2200" dirty="0" smtClean="0"/>
              <a:t>circle</a:t>
            </a:r>
            <a:r>
              <a:rPr lang="zh-CN" altLang="en-US" sz="2200" dirty="0" smtClean="0"/>
              <a:t>、</a:t>
            </a:r>
            <a:r>
              <a:rPr lang="en-US" altLang="zh-CN" sz="2200" dirty="0" smtClean="0"/>
              <a:t>poly</a:t>
            </a:r>
            <a:r>
              <a:rPr lang="zh-CN" altLang="en-US" sz="2200" dirty="0" smtClean="0"/>
              <a:t>）</a:t>
            </a:r>
            <a:endParaRPr lang="en-US" altLang="zh-CN" sz="2200" dirty="0"/>
          </a:p>
          <a:p>
            <a:pPr lvl="1" indent="228600">
              <a:spcBef>
                <a:spcPts val="0"/>
              </a:spcBef>
              <a:buFont typeface="Arial" pitchFamily="34" charset="0"/>
              <a:buChar char="•"/>
            </a:pPr>
            <a:r>
              <a:rPr lang="en-US" altLang="zh-CN" sz="2200" dirty="0" err="1"/>
              <a:t>coords</a:t>
            </a:r>
            <a:r>
              <a:rPr lang="zh-CN" altLang="en-US" sz="2200" dirty="0"/>
              <a:t>属性：该区域在原始图片上的坐标值</a:t>
            </a:r>
            <a:r>
              <a:rPr lang="zh-CN" altLang="en-US" sz="2200" dirty="0" smtClean="0"/>
              <a:t>。</a:t>
            </a:r>
            <a:endParaRPr lang="en-US" altLang="zh-CN" sz="2200" dirty="0" smtClean="0"/>
          </a:p>
          <a:p>
            <a:pPr lvl="1" indent="228600">
              <a:spcBef>
                <a:spcPts val="0"/>
              </a:spcBef>
              <a:buFont typeface="Arial" pitchFamily="34" charset="0"/>
              <a:buChar char="•"/>
            </a:pPr>
            <a:r>
              <a:rPr lang="en-US" altLang="zh-CN" sz="2200" dirty="0" err="1" smtClean="0"/>
              <a:t>href</a:t>
            </a:r>
            <a:r>
              <a:rPr lang="zh-CN" altLang="en-US" sz="2200" dirty="0"/>
              <a:t>属性：该区域的链接地址；</a:t>
            </a:r>
            <a:endParaRPr lang="en-US" altLang="zh-CN" sz="2200" dirty="0"/>
          </a:p>
          <a:p>
            <a:pPr lvl="1" indent="228600">
              <a:spcBef>
                <a:spcPts val="0"/>
              </a:spcBef>
              <a:buFont typeface="Arial" pitchFamily="34" charset="0"/>
              <a:buChar char="•"/>
            </a:pPr>
            <a:endParaRPr lang="zh-CN" altLang="en-US" sz="2200" dirty="0"/>
          </a:p>
        </p:txBody>
      </p:sp>
      <p:pic>
        <p:nvPicPr>
          <p:cNvPr id="3" name="图片 2"/>
          <p:cNvPicPr>
            <a:picLocks noChangeAspect="1"/>
          </p:cNvPicPr>
          <p:nvPr/>
        </p:nvPicPr>
        <p:blipFill>
          <a:blip r:embed="rId3"/>
          <a:stretch>
            <a:fillRect/>
          </a:stretch>
        </p:blipFill>
        <p:spPr>
          <a:xfrm>
            <a:off x="1338832" y="766860"/>
            <a:ext cx="9463314" cy="2565811"/>
          </a:xfrm>
          <a:prstGeom prst="rect">
            <a:avLst/>
          </a:prstGeom>
        </p:spPr>
      </p:pic>
      <p:sp>
        <p:nvSpPr>
          <p:cNvPr id="4" name="文本框 3"/>
          <p:cNvSpPr txBox="1"/>
          <p:nvPr/>
        </p:nvSpPr>
        <p:spPr>
          <a:xfrm>
            <a:off x="2206412" y="5834073"/>
            <a:ext cx="7728155" cy="430887"/>
          </a:xfrm>
          <a:prstGeom prst="rect">
            <a:avLst/>
          </a:prstGeom>
          <a:noFill/>
        </p:spPr>
        <p:txBody>
          <a:bodyPr wrap="square" rtlCol="0">
            <a:spAutoFit/>
          </a:bodyPr>
          <a:lstStyle/>
          <a:p>
            <a:r>
              <a:rPr lang="zh-CN" altLang="en-US" sz="2200" dirty="0">
                <a:solidFill>
                  <a:srgbClr val="0033CC"/>
                </a:solidFill>
                <a:latin typeface="微软雅黑" pitchFamily="34" charset="-122"/>
                <a:ea typeface="微软雅黑" pitchFamily="34" charset="-122"/>
              </a:rPr>
              <a:t>注：</a:t>
            </a:r>
            <a:r>
              <a:rPr lang="en-US" altLang="zh-CN" sz="2200" dirty="0" err="1">
                <a:solidFill>
                  <a:srgbClr val="0033CC"/>
                </a:solidFill>
                <a:latin typeface="微软雅黑" pitchFamily="34" charset="-122"/>
                <a:ea typeface="微软雅黑" pitchFamily="34" charset="-122"/>
              </a:rPr>
              <a:t>coords</a:t>
            </a:r>
            <a:r>
              <a:rPr lang="zh-CN" altLang="en-US" sz="2200" dirty="0">
                <a:solidFill>
                  <a:srgbClr val="0033CC"/>
                </a:solidFill>
                <a:latin typeface="微软雅黑" pitchFamily="34" charset="-122"/>
                <a:ea typeface="微软雅黑" pitchFamily="34" charset="-122"/>
              </a:rPr>
              <a:t>坐标可以借助</a:t>
            </a:r>
            <a:r>
              <a:rPr lang="en-US" altLang="zh-CN" sz="2200" dirty="0">
                <a:solidFill>
                  <a:srgbClr val="0033CC"/>
                </a:solidFill>
                <a:latin typeface="微软雅黑" pitchFamily="34" charset="-122"/>
                <a:ea typeface="微软雅黑" pitchFamily="34" charset="-122"/>
              </a:rPr>
              <a:t>Dreamweaver</a:t>
            </a:r>
            <a:r>
              <a:rPr lang="zh-CN" altLang="en-US" sz="2200" dirty="0">
                <a:solidFill>
                  <a:srgbClr val="0033CC"/>
                </a:solidFill>
                <a:latin typeface="微软雅黑" pitchFamily="34" charset="-122"/>
                <a:ea typeface="微软雅黑" pitchFamily="34" charset="-122"/>
              </a:rPr>
              <a:t>或开源工具绘制坐标。</a:t>
            </a:r>
          </a:p>
        </p:txBody>
      </p:sp>
      <p:sp>
        <p:nvSpPr>
          <p:cNvPr id="6" name="TextBox 5"/>
          <p:cNvSpPr txBox="1"/>
          <p:nvPr/>
        </p:nvSpPr>
        <p:spPr>
          <a:xfrm>
            <a:off x="8090234" y="6279474"/>
            <a:ext cx="2476165" cy="523220"/>
          </a:xfrm>
          <a:prstGeom prst="rect">
            <a:avLst/>
          </a:prstGeom>
          <a:noFill/>
        </p:spPr>
        <p:txBody>
          <a:bodyPr wrap="square" rtlCol="0">
            <a:spAutoFit/>
          </a:bodyPr>
          <a:lstStyle/>
          <a:p>
            <a:r>
              <a:rPr lang="en-US" altLang="zh-CN" sz="2800" dirty="0" smtClean="0"/>
              <a:t>demo4_3.html</a:t>
            </a:r>
            <a:endParaRPr lang="zh-CN" altLang="en-US" sz="2800" dirty="0"/>
          </a:p>
        </p:txBody>
      </p:sp>
      <p:sp>
        <p:nvSpPr>
          <p:cNvPr id="8" name="矩形 7"/>
          <p:cNvSpPr/>
          <p:nvPr/>
        </p:nvSpPr>
        <p:spPr>
          <a:xfrm>
            <a:off x="1563218" y="1899418"/>
            <a:ext cx="9238927" cy="9618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9985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08672"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3997" y="1532003"/>
            <a:ext cx="1196609" cy="304698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nvGrpSpPr>
          <p:cNvPr id="23" name="组合 22"/>
          <p:cNvGrpSpPr/>
          <p:nvPr/>
        </p:nvGrpSpPr>
        <p:grpSpPr>
          <a:xfrm>
            <a:off x="1970623" y="2743227"/>
            <a:ext cx="349016"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等腰三角形 7"/>
          <p:cNvSpPr/>
          <p:nvPr/>
        </p:nvSpPr>
        <p:spPr>
          <a:xfrm rot="5400000" flipH="1">
            <a:off x="3813367" y="1428489"/>
            <a:ext cx="519388" cy="33908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500280" y="1336421"/>
            <a:ext cx="4493536"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网页中插入音频和视频</a:t>
            </a:r>
          </a:p>
        </p:txBody>
      </p:sp>
      <p:sp>
        <p:nvSpPr>
          <p:cNvPr id="20" name="文本框 19"/>
          <p:cNvSpPr txBox="1"/>
          <p:nvPr/>
        </p:nvSpPr>
        <p:spPr>
          <a:xfrm>
            <a:off x="4500281" y="3892599"/>
            <a:ext cx="3331789" cy="523220"/>
          </a:xfrm>
          <a:prstGeom prst="rect">
            <a:avLst/>
          </a:prstGeom>
          <a:noFill/>
        </p:spPr>
        <p:txBody>
          <a:bodyPr wrap="squar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使用</a:t>
            </a:r>
            <a:r>
              <a:rPr lang="en-US" altLang="zh-CN" sz="2800" dirty="0">
                <a:solidFill>
                  <a:srgbClr val="C00000"/>
                </a:solidFill>
                <a:latin typeface="微软雅黑" panose="020B0503020204020204" pitchFamily="34" charset="-122"/>
                <a:ea typeface="微软雅黑" panose="020B0503020204020204" pitchFamily="34" charset="-122"/>
              </a:rPr>
              <a:t>&lt;</a:t>
            </a:r>
            <a:r>
              <a:rPr lang="en-US" altLang="zh-CN" sz="2800" dirty="0" err="1">
                <a:solidFill>
                  <a:srgbClr val="C00000"/>
                </a:solidFill>
                <a:latin typeface="微软雅黑" panose="020B0503020204020204" pitchFamily="34" charset="-122"/>
                <a:ea typeface="微软雅黑" panose="020B0503020204020204" pitchFamily="34" charset="-122"/>
              </a:rPr>
              <a:t>iframe</a:t>
            </a:r>
            <a:r>
              <a:rPr lang="en-US" altLang="zh-CN" sz="2800" dirty="0">
                <a:solidFill>
                  <a:srgbClr val="C00000"/>
                </a:solidFill>
                <a:latin typeface="微软雅黑" panose="020B0503020204020204" pitchFamily="34" charset="-122"/>
                <a:ea typeface="微软雅黑" panose="020B0503020204020204" pitchFamily="34" charset="-122"/>
              </a:rPr>
              <a:t>&gt;</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3813367" y="3984667"/>
            <a:ext cx="519388" cy="33908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flipH="1">
            <a:off x="3813365" y="2665285"/>
            <a:ext cx="519388" cy="33908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500278" y="2575134"/>
            <a:ext cx="4493538" cy="52322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网页中插入图像热区</a:t>
            </a:r>
          </a:p>
        </p:txBody>
      </p:sp>
    </p:spTree>
    <p:extLst>
      <p:ext uri="{BB962C8B-B14F-4D97-AF65-F5344CB8AC3E}">
        <p14:creationId xmlns:p14="http://schemas.microsoft.com/office/powerpoint/2010/main" val="328089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认识内联框架</a:t>
            </a:r>
            <a:endParaRPr lang="zh-CN" altLang="en-US" dirty="0"/>
          </a:p>
        </p:txBody>
      </p:sp>
      <p:sp>
        <p:nvSpPr>
          <p:cNvPr id="3" name="文本框 2"/>
          <p:cNvSpPr txBox="1"/>
          <p:nvPr/>
        </p:nvSpPr>
        <p:spPr>
          <a:xfrm>
            <a:off x="2465431" y="4899145"/>
            <a:ext cx="7322040" cy="1030603"/>
          </a:xfrm>
          <a:prstGeom prst="rect">
            <a:avLst/>
          </a:prstGeom>
          <a:noFill/>
        </p:spPr>
        <p:txBody>
          <a:bodyPr wrap="square" rtlCol="0">
            <a:spAutoFit/>
          </a:bodyPr>
          <a:lstStyle/>
          <a:p>
            <a:pPr>
              <a:lnSpc>
                <a:spcPts val="3800"/>
              </a:lnSpc>
            </a:pPr>
            <a:r>
              <a:rPr lang="zh-CN" altLang="en-US" sz="2800" dirty="0">
                <a:latin typeface="微软雅黑" pitchFamily="34" charset="-122"/>
                <a:ea typeface="微软雅黑" pitchFamily="34" charset="-122"/>
              </a:rPr>
              <a:t>内联框架：用于在网页内显示另一个网页文件</a:t>
            </a:r>
            <a:r>
              <a:rPr lang="zh-CN" altLang="en-US" sz="2800" dirty="0" smtClean="0">
                <a:latin typeface="微软雅黑" pitchFamily="34" charset="-122"/>
                <a:ea typeface="微软雅黑" pitchFamily="34" charset="-122"/>
              </a:rPr>
              <a:t>。是浏览器窗口中嵌套的子窗口。</a:t>
            </a:r>
            <a:endParaRPr lang="zh-CN" altLang="en-US" sz="2800" dirty="0">
              <a:latin typeface="微软雅黑" pitchFamily="34" charset="-122"/>
              <a:ea typeface="微软雅黑" pitchFamily="34" charset="-122"/>
            </a:endParaRPr>
          </a:p>
        </p:txBody>
      </p:sp>
      <p:pic>
        <p:nvPicPr>
          <p:cNvPr id="4" name="图片 3"/>
          <p:cNvPicPr>
            <a:picLocks noChangeAspect="1"/>
          </p:cNvPicPr>
          <p:nvPr/>
        </p:nvPicPr>
        <p:blipFill>
          <a:blip r:embed="rId2"/>
          <a:stretch>
            <a:fillRect/>
          </a:stretch>
        </p:blipFill>
        <p:spPr>
          <a:xfrm>
            <a:off x="1868002" y="967461"/>
            <a:ext cx="8516899" cy="3778902"/>
          </a:xfrm>
          <a:prstGeom prst="rect">
            <a:avLst/>
          </a:prstGeom>
        </p:spPr>
      </p:pic>
    </p:spTree>
    <p:extLst>
      <p:ext uri="{BB962C8B-B14F-4D97-AF65-F5344CB8AC3E}">
        <p14:creationId xmlns:p14="http://schemas.microsoft.com/office/powerpoint/2010/main" val="3418932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内联框架相关</a:t>
            </a:r>
            <a:r>
              <a:rPr lang="en-US" altLang="zh-CN" dirty="0" smtClean="0"/>
              <a:t>HTML</a:t>
            </a:r>
            <a:r>
              <a:rPr lang="zh-CN" altLang="en-US" dirty="0" smtClean="0"/>
              <a:t>标签</a:t>
            </a:r>
            <a:endParaRPr lang="zh-CN" altLang="en-US" dirty="0"/>
          </a:p>
        </p:txBody>
      </p:sp>
      <p:sp>
        <p:nvSpPr>
          <p:cNvPr id="3" name="内容占位符 2"/>
          <p:cNvSpPr>
            <a:spLocks noGrp="1"/>
          </p:cNvSpPr>
          <p:nvPr>
            <p:ph sz="half" idx="1"/>
          </p:nvPr>
        </p:nvSpPr>
        <p:spPr>
          <a:xfrm>
            <a:off x="1231470" y="892628"/>
            <a:ext cx="9552643" cy="5965372"/>
          </a:xfrm>
        </p:spPr>
        <p:txBody>
          <a:bodyPr>
            <a:noAutofit/>
          </a:bodyPr>
          <a:lstStyle/>
          <a:p>
            <a:pPr marL="0" fontAlgn="base">
              <a:lnSpc>
                <a:spcPts val="3900"/>
              </a:lnSpc>
              <a:spcBef>
                <a:spcPts val="600"/>
              </a:spcBef>
              <a:spcAft>
                <a:spcPts val="600"/>
              </a:spcAft>
              <a:buNone/>
            </a:pPr>
            <a:r>
              <a:rPr lang="en-US" altLang="zh-CN" dirty="0">
                <a:solidFill>
                  <a:srgbClr val="C00000"/>
                </a:solidFill>
              </a:rPr>
              <a:t>&lt;</a:t>
            </a:r>
            <a:r>
              <a:rPr lang="en-US" altLang="zh-CN" dirty="0" smtClean="0">
                <a:solidFill>
                  <a:srgbClr val="C00000"/>
                </a:solidFill>
              </a:rPr>
              <a:t>iframe&gt;</a:t>
            </a:r>
            <a:r>
              <a:rPr lang="zh-CN" altLang="en-US" dirty="0" smtClean="0"/>
              <a:t>标签</a:t>
            </a:r>
            <a:r>
              <a:rPr lang="zh-CN" altLang="en-US" dirty="0" smtClean="0"/>
              <a:t>的</a:t>
            </a:r>
            <a:r>
              <a:rPr lang="zh-CN" altLang="en-US" dirty="0" smtClean="0">
                <a:solidFill>
                  <a:srgbClr val="C00000"/>
                </a:solidFill>
              </a:rPr>
              <a:t>常用属性</a:t>
            </a:r>
            <a:r>
              <a:rPr lang="zh-CN" altLang="en-US" dirty="0" smtClean="0"/>
              <a:t>是</a:t>
            </a:r>
            <a:r>
              <a:rPr lang="en-US" altLang="zh-CN" dirty="0" smtClean="0"/>
              <a:t>:</a:t>
            </a:r>
            <a:endParaRPr lang="en-US" altLang="zh-CN" sz="2400" dirty="0"/>
          </a:p>
          <a:p>
            <a:pPr marL="0" fontAlgn="base">
              <a:lnSpc>
                <a:spcPts val="3900"/>
              </a:lnSpc>
              <a:spcBef>
                <a:spcPts val="600"/>
              </a:spcBef>
              <a:spcAft>
                <a:spcPts val="600"/>
              </a:spcAft>
              <a:buNone/>
            </a:pPr>
            <a:r>
              <a:rPr lang="en-US" altLang="zh-CN" sz="2600" dirty="0" err="1" smtClean="0">
                <a:solidFill>
                  <a:srgbClr val="C00000"/>
                </a:solidFill>
              </a:rPr>
              <a:t>src</a:t>
            </a:r>
            <a:r>
              <a:rPr lang="zh-CN" altLang="en-US" sz="2600" dirty="0">
                <a:solidFill>
                  <a:srgbClr val="C00000"/>
                </a:solidFill>
              </a:rPr>
              <a:t>：</a:t>
            </a:r>
            <a:r>
              <a:rPr lang="zh-CN" altLang="en-US" sz="2600" dirty="0"/>
              <a:t>文件的路径</a:t>
            </a:r>
          </a:p>
          <a:p>
            <a:pPr>
              <a:lnSpc>
                <a:spcPts val="3900"/>
              </a:lnSpc>
              <a:spcBef>
                <a:spcPts val="600"/>
              </a:spcBef>
              <a:spcAft>
                <a:spcPts val="600"/>
              </a:spcAft>
              <a:buNone/>
            </a:pPr>
            <a:r>
              <a:rPr lang="en-US" altLang="zh-CN" sz="2600" dirty="0" smtClean="0">
                <a:solidFill>
                  <a:srgbClr val="C00000"/>
                </a:solidFill>
              </a:rPr>
              <a:t>width</a:t>
            </a:r>
            <a:r>
              <a:rPr lang="zh-CN" altLang="en-US" sz="2600" dirty="0" smtClean="0">
                <a:solidFill>
                  <a:srgbClr val="C00000"/>
                </a:solidFill>
              </a:rPr>
              <a:t>：</a:t>
            </a:r>
            <a:r>
              <a:rPr lang="en-US" altLang="zh-CN" sz="2600" dirty="0"/>
              <a:t> “</a:t>
            </a:r>
            <a:r>
              <a:rPr lang="zh-CN" altLang="en-US" sz="2600" dirty="0"/>
              <a:t>内联</a:t>
            </a:r>
            <a:r>
              <a:rPr lang="zh-CN" altLang="en-US" sz="2600" dirty="0" smtClean="0"/>
              <a:t>框架</a:t>
            </a:r>
            <a:r>
              <a:rPr lang="en-US" altLang="zh-CN" sz="2600" dirty="0" smtClean="0"/>
              <a:t>”</a:t>
            </a:r>
            <a:r>
              <a:rPr lang="zh-CN" altLang="en-US" sz="2600" dirty="0" smtClean="0"/>
              <a:t>区域</a:t>
            </a:r>
            <a:r>
              <a:rPr lang="zh-CN" altLang="en-US" sz="2600" dirty="0"/>
              <a:t>的</a:t>
            </a:r>
            <a:r>
              <a:rPr lang="zh-CN" altLang="en-US" sz="2600" dirty="0" smtClean="0"/>
              <a:t>宽</a:t>
            </a:r>
            <a:r>
              <a:rPr lang="zh-CN" altLang="en-US" sz="2600" dirty="0"/>
              <a:t>度</a:t>
            </a:r>
            <a:endParaRPr lang="en-US" altLang="zh-CN" sz="2600" dirty="0" smtClean="0">
              <a:solidFill>
                <a:srgbClr val="C00000"/>
              </a:solidFill>
            </a:endParaRPr>
          </a:p>
          <a:p>
            <a:pPr>
              <a:lnSpc>
                <a:spcPts val="3900"/>
              </a:lnSpc>
              <a:spcBef>
                <a:spcPts val="600"/>
              </a:spcBef>
              <a:spcAft>
                <a:spcPts val="600"/>
              </a:spcAft>
              <a:buNone/>
            </a:pPr>
            <a:r>
              <a:rPr lang="en-US" altLang="zh-CN" sz="2600" dirty="0" smtClean="0">
                <a:solidFill>
                  <a:srgbClr val="C00000"/>
                </a:solidFill>
              </a:rPr>
              <a:t>height</a:t>
            </a:r>
            <a:r>
              <a:rPr lang="zh-CN" altLang="en-US" sz="2600" dirty="0">
                <a:solidFill>
                  <a:srgbClr val="C00000"/>
                </a:solidFill>
              </a:rPr>
              <a:t>：</a:t>
            </a:r>
            <a:r>
              <a:rPr lang="en-US" altLang="zh-CN" sz="2600" dirty="0"/>
              <a:t>“</a:t>
            </a:r>
            <a:r>
              <a:rPr lang="zh-CN" altLang="en-US" sz="2600" dirty="0"/>
              <a:t>内联</a:t>
            </a:r>
            <a:r>
              <a:rPr lang="zh-CN" altLang="en-US" sz="2600" dirty="0" smtClean="0"/>
              <a:t>框架</a:t>
            </a:r>
            <a:r>
              <a:rPr lang="en-US" altLang="zh-CN" sz="2600" dirty="0" smtClean="0"/>
              <a:t>”</a:t>
            </a:r>
            <a:r>
              <a:rPr lang="zh-CN" altLang="en-US" sz="2600" dirty="0" smtClean="0"/>
              <a:t>区域的高度</a:t>
            </a:r>
            <a:endParaRPr lang="en-US" altLang="zh-CN" sz="2600" dirty="0" smtClean="0"/>
          </a:p>
          <a:p>
            <a:pPr>
              <a:buNone/>
            </a:pPr>
            <a:r>
              <a:rPr lang="en-US" altLang="zh-CN" sz="2600" dirty="0">
                <a:solidFill>
                  <a:srgbClr val="C00000"/>
                </a:solidFill>
              </a:rPr>
              <a:t>scrolling</a:t>
            </a:r>
            <a:r>
              <a:rPr lang="zh-CN" altLang="en-US" sz="2600" dirty="0">
                <a:solidFill>
                  <a:srgbClr val="C00000"/>
                </a:solidFill>
              </a:rPr>
              <a:t>：</a:t>
            </a:r>
            <a:r>
              <a:rPr lang="zh-CN" altLang="en-US" sz="2600" dirty="0"/>
              <a:t>规定是否在 </a:t>
            </a:r>
            <a:r>
              <a:rPr lang="en-US" altLang="zh-CN" sz="2600" dirty="0"/>
              <a:t>iframe </a:t>
            </a:r>
            <a:r>
              <a:rPr lang="zh-CN" altLang="en-US" sz="2600" dirty="0"/>
              <a:t>中显示滚动条</a:t>
            </a:r>
            <a:r>
              <a:rPr lang="zh-CN" altLang="en-US" sz="2600" dirty="0" smtClean="0"/>
              <a:t>：</a:t>
            </a:r>
            <a:endParaRPr lang="en-US" altLang="zh-CN" sz="2600" dirty="0" smtClean="0"/>
          </a:p>
          <a:p>
            <a:pPr>
              <a:buNone/>
            </a:pPr>
            <a:r>
              <a:rPr lang="en-US" altLang="zh-CN" sz="2600" dirty="0" smtClean="0"/>
              <a:t>No</a:t>
            </a:r>
            <a:r>
              <a:rPr lang="zh-CN" altLang="en-US" sz="2600" dirty="0"/>
              <a:t>：不出现</a:t>
            </a:r>
            <a:r>
              <a:rPr lang="zh-CN" altLang="en-US" sz="2600" dirty="0" smtClean="0"/>
              <a:t>滚动条</a:t>
            </a:r>
            <a:r>
              <a:rPr lang="en-US" altLang="zh-CN" sz="2600" dirty="0" smtClean="0"/>
              <a:t>  Yes</a:t>
            </a:r>
            <a:r>
              <a:rPr lang="zh-CN" altLang="en-US" sz="2600" dirty="0"/>
              <a:t>：显示</a:t>
            </a:r>
            <a:r>
              <a:rPr lang="zh-CN" altLang="en-US" sz="2600" dirty="0" smtClean="0"/>
              <a:t>滚动条</a:t>
            </a:r>
            <a:r>
              <a:rPr lang="en-US" altLang="zh-CN" sz="2600" dirty="0" smtClean="0"/>
              <a:t>  Auto</a:t>
            </a:r>
            <a:r>
              <a:rPr lang="zh-CN" altLang="en-US" sz="2600" dirty="0"/>
              <a:t>：自动出现滚动条</a:t>
            </a:r>
          </a:p>
          <a:p>
            <a:pPr>
              <a:buNone/>
            </a:pPr>
            <a:r>
              <a:rPr lang="en-US" altLang="zh-CN" sz="2600" dirty="0" err="1" smtClean="0">
                <a:solidFill>
                  <a:srgbClr val="C00000"/>
                </a:solidFill>
              </a:rPr>
              <a:t>frameBorder</a:t>
            </a:r>
            <a:r>
              <a:rPr lang="zh-CN" altLang="en-US" sz="2600" dirty="0">
                <a:solidFill>
                  <a:srgbClr val="C00000"/>
                </a:solidFill>
              </a:rPr>
              <a:t>：</a:t>
            </a:r>
            <a:r>
              <a:rPr lang="zh-CN" altLang="en-US" sz="2600" dirty="0"/>
              <a:t>设置是否显示框架的边框。</a:t>
            </a:r>
            <a:r>
              <a:rPr lang="en-US" altLang="zh-CN" sz="2600" dirty="0"/>
              <a:t>(1</a:t>
            </a:r>
            <a:r>
              <a:rPr lang="zh-CN" altLang="en-US" sz="2600" dirty="0"/>
              <a:t>，</a:t>
            </a:r>
            <a:r>
              <a:rPr lang="en-US" altLang="zh-CN" sz="2600" dirty="0"/>
              <a:t>0)</a:t>
            </a:r>
          </a:p>
          <a:p>
            <a:pPr>
              <a:buNone/>
            </a:pPr>
            <a:r>
              <a:rPr lang="en-US" altLang="zh-CN" sz="2600" dirty="0" smtClean="0">
                <a:solidFill>
                  <a:srgbClr val="C00000"/>
                </a:solidFill>
              </a:rPr>
              <a:t>name</a:t>
            </a:r>
            <a:r>
              <a:rPr lang="zh-CN" altLang="en-US" sz="2600" dirty="0">
                <a:solidFill>
                  <a:srgbClr val="C00000"/>
                </a:solidFill>
              </a:rPr>
              <a:t>：</a:t>
            </a:r>
            <a:r>
              <a:rPr lang="zh-CN" altLang="en-US" sz="2600" dirty="0"/>
              <a:t>框架的名字，用来进行识别。</a:t>
            </a:r>
          </a:p>
          <a:p>
            <a:pPr>
              <a:lnSpc>
                <a:spcPts val="3900"/>
              </a:lnSpc>
              <a:spcBef>
                <a:spcPts val="600"/>
              </a:spcBef>
              <a:spcAft>
                <a:spcPts val="600"/>
              </a:spcAft>
              <a:buNone/>
            </a:pPr>
            <a:endParaRPr lang="zh-CN" altLang="en-US" sz="2600" dirty="0"/>
          </a:p>
          <a:p>
            <a:pPr>
              <a:buNone/>
            </a:pPr>
            <a:endParaRPr lang="zh-CN" altLang="en-US" sz="2400" dirty="0"/>
          </a:p>
        </p:txBody>
      </p:sp>
    </p:spTree>
    <p:extLst>
      <p:ext uri="{BB962C8B-B14F-4D97-AF65-F5344CB8AC3E}">
        <p14:creationId xmlns:p14="http://schemas.microsoft.com/office/powerpoint/2010/main" val="2151116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内联框架相关</a:t>
            </a:r>
            <a:r>
              <a:rPr lang="en-US" altLang="zh-CN" dirty="0" smtClean="0"/>
              <a:t>HTML</a:t>
            </a:r>
            <a:r>
              <a:rPr lang="zh-CN" altLang="en-US" dirty="0" smtClean="0"/>
              <a:t>标签</a:t>
            </a:r>
            <a:endParaRPr lang="zh-CN" altLang="en-US" dirty="0"/>
          </a:p>
        </p:txBody>
      </p:sp>
      <p:sp>
        <p:nvSpPr>
          <p:cNvPr id="4" name="TextBox 3"/>
          <p:cNvSpPr txBox="1"/>
          <p:nvPr/>
        </p:nvSpPr>
        <p:spPr>
          <a:xfrm>
            <a:off x="7959777" y="5506077"/>
            <a:ext cx="2587886" cy="523220"/>
          </a:xfrm>
          <a:prstGeom prst="rect">
            <a:avLst/>
          </a:prstGeom>
          <a:noFill/>
        </p:spPr>
        <p:txBody>
          <a:bodyPr wrap="square" rtlCol="0">
            <a:spAutoFit/>
          </a:bodyPr>
          <a:lstStyle/>
          <a:p>
            <a:r>
              <a:rPr lang="en-US" altLang="zh-CN" sz="2800" dirty="0" smtClean="0"/>
              <a:t>demo4_4.html</a:t>
            </a:r>
            <a:endParaRPr lang="zh-CN" altLang="en-US" sz="2800" dirty="0"/>
          </a:p>
        </p:txBody>
      </p:sp>
      <p:sp>
        <p:nvSpPr>
          <p:cNvPr id="5" name="文本框 4"/>
          <p:cNvSpPr txBox="1"/>
          <p:nvPr/>
        </p:nvSpPr>
        <p:spPr>
          <a:xfrm>
            <a:off x="1231471" y="1582057"/>
            <a:ext cx="9316192" cy="1708160"/>
          </a:xfrm>
          <a:prstGeom prst="rect">
            <a:avLst/>
          </a:prstGeom>
          <a:solidFill>
            <a:schemeClr val="accent4">
              <a:lumMod val="20000"/>
              <a:lumOff val="80000"/>
            </a:schemeClr>
          </a:solidFill>
        </p:spPr>
        <p:txBody>
          <a:bodyPr wrap="square" rtlCol="0">
            <a:spAutoFit/>
          </a:bodyPr>
          <a:lstStyle/>
          <a:p>
            <a:pPr>
              <a:lnSpc>
                <a:spcPts val="3840"/>
              </a:lnSpc>
              <a:spcBef>
                <a:spcPts val="600"/>
              </a:spcBef>
              <a:spcAft>
                <a:spcPts val="600"/>
              </a:spcAft>
            </a:pPr>
            <a:r>
              <a:rPr lang="en-US" altLang="zh-CN" sz="3200" dirty="0"/>
              <a:t>&lt;iframe  </a:t>
            </a:r>
            <a:r>
              <a:rPr lang="en-US" altLang="zh-CN" sz="3200" dirty="0" err="1"/>
              <a:t>src</a:t>
            </a:r>
            <a:r>
              <a:rPr lang="en-US" altLang="zh-CN" sz="3200" dirty="0"/>
              <a:t>="URL"  width="x"  height="y"    scrolling="[OPTION]"  </a:t>
            </a:r>
            <a:r>
              <a:rPr lang="en-US" altLang="zh-CN" sz="3200" dirty="0" err="1"/>
              <a:t>frameborder</a:t>
            </a:r>
            <a:r>
              <a:rPr lang="en-US" altLang="zh-CN" sz="3200" dirty="0"/>
              <a:t>="x"  name="main"&gt;</a:t>
            </a:r>
          </a:p>
          <a:p>
            <a:pPr>
              <a:lnSpc>
                <a:spcPts val="3840"/>
              </a:lnSpc>
              <a:spcBef>
                <a:spcPts val="600"/>
              </a:spcBef>
              <a:spcAft>
                <a:spcPts val="600"/>
              </a:spcAft>
            </a:pPr>
            <a:r>
              <a:rPr lang="en-US" altLang="zh-CN" sz="3200" dirty="0"/>
              <a:t>&lt;/iframe&gt;</a:t>
            </a:r>
          </a:p>
        </p:txBody>
      </p:sp>
    </p:spTree>
    <p:extLst>
      <p:ext uri="{BB962C8B-B14F-4D97-AF65-F5344CB8AC3E}">
        <p14:creationId xmlns:p14="http://schemas.microsoft.com/office/powerpoint/2010/main" val="1068565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899885" y="-7490705"/>
            <a:ext cx="13991772"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等腰三角形 11"/>
          <p:cNvSpPr/>
          <p:nvPr/>
        </p:nvSpPr>
        <p:spPr>
          <a:xfrm rot="18000000" flipH="1">
            <a:off x="7666618" y="2834296"/>
            <a:ext cx="443524" cy="28956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5225643" y="1487369"/>
            <a:ext cx="332643"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744084" y="6291822"/>
            <a:ext cx="443524" cy="28956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3210269" y="1045926"/>
            <a:ext cx="332643"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4161173" y="5219691"/>
            <a:ext cx="443524" cy="28956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2487546" y="2545723"/>
            <a:ext cx="443524" cy="28956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241655" y="2860943"/>
            <a:ext cx="3641375" cy="1661993"/>
          </a:xfrm>
          <a:prstGeom prst="rect">
            <a:avLst/>
          </a:prstGeom>
          <a:noFill/>
        </p:spPr>
        <p:txBody>
          <a:bodyPr wrap="square" rtlCol="0">
            <a:spAutoFit/>
          </a:bodyPr>
          <a:lstStyle/>
          <a:p>
            <a:pPr algn="ctr"/>
            <a:r>
              <a:rPr lang="zh-CN" altLang="en-US" sz="5400" b="1" dirty="0">
                <a:solidFill>
                  <a:srgbClr val="595E64"/>
                </a:solidFill>
                <a:latin typeface="微软雅黑" panose="020B0503020204020204" pitchFamily="34" charset="-122"/>
                <a:ea typeface="微软雅黑" panose="020B0503020204020204" pitchFamily="34" charset="-122"/>
              </a:rPr>
              <a:t>谢 谢</a:t>
            </a:r>
            <a:endParaRPr lang="en-US" altLang="zh-CN" sz="5400" b="1" dirty="0">
              <a:solidFill>
                <a:srgbClr val="595E64"/>
              </a:solidFill>
              <a:latin typeface="微软雅黑" panose="020B0503020204020204" pitchFamily="34" charset="-122"/>
              <a:ea typeface="微软雅黑" panose="020B0503020204020204" pitchFamily="34" charset="-122"/>
            </a:endParaRPr>
          </a:p>
          <a:p>
            <a:pPr algn="ctr"/>
            <a:r>
              <a:rPr lang="en-US" altLang="zh-CN" sz="4800" b="1" dirty="0">
                <a:solidFill>
                  <a:srgbClr val="595E64"/>
                </a:solidFill>
                <a:latin typeface="微软雅黑" panose="020B0503020204020204" pitchFamily="34" charset="-122"/>
                <a:ea typeface="微软雅黑" panose="020B0503020204020204" pitchFamily="34" charset="-122"/>
              </a:rPr>
              <a:t>Thank </a:t>
            </a:r>
            <a:r>
              <a:rPr lang="en-US" altLang="zh-CN" sz="4800" b="1" dirty="0">
                <a:solidFill>
                  <a:srgbClr val="FF0000"/>
                </a:solidFill>
                <a:latin typeface="微软雅黑" panose="020B0503020204020204" pitchFamily="34" charset="-122"/>
                <a:ea typeface="微软雅黑" panose="020B0503020204020204" pitchFamily="34" charset="-122"/>
              </a:rPr>
              <a:t>You</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842926" y="3341396"/>
            <a:ext cx="90204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8447032" y="3341396"/>
            <a:ext cx="90204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9481078" y="5193196"/>
            <a:ext cx="443524" cy="28956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976931" y="5433508"/>
            <a:ext cx="332643"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2334078" y="5563026"/>
            <a:ext cx="332643"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2911365" y="6281083"/>
            <a:ext cx="332643"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8770842" y="6281083"/>
            <a:ext cx="332643"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0022367" y="6167739"/>
            <a:ext cx="332643"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01376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1631504" y="116633"/>
            <a:ext cx="7886700" cy="6254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zh-CN" altLang="en-US" sz="3200" dirty="0">
                <a:latin typeface="微软雅黑" pitchFamily="34" charset="-122"/>
                <a:ea typeface="微软雅黑" pitchFamily="34" charset="-122"/>
              </a:rPr>
              <a:t>复习上一讲知识点</a:t>
            </a:r>
          </a:p>
        </p:txBody>
      </p:sp>
      <p:sp>
        <p:nvSpPr>
          <p:cNvPr id="7" name="内容占位符 2"/>
          <p:cNvSpPr txBox="1">
            <a:spLocks/>
          </p:cNvSpPr>
          <p:nvPr/>
        </p:nvSpPr>
        <p:spPr>
          <a:xfrm>
            <a:off x="767408" y="1124744"/>
            <a:ext cx="10236968" cy="4608512"/>
          </a:xfrm>
          <a:prstGeom prst="rect">
            <a:avLst/>
          </a:prstGeom>
        </p:spPr>
        <p:txBody>
          <a:bodyPr>
            <a:normAutofit/>
          </a:bodyPr>
          <a:lstStyle>
            <a:lvl1pPr marL="166688" indent="-166688" algn="l" defTabSz="0" rtl="0" eaLnBrk="0" fontAlgn="base" hangingPunct="0">
              <a:spcBef>
                <a:spcPct val="0"/>
              </a:spcBef>
              <a:spcAft>
                <a:spcPct val="15000"/>
              </a:spcAft>
              <a:buClr>
                <a:schemeClr val="tx2"/>
              </a:buClr>
              <a:buFont typeface="Arial"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eaLnBrk="1" hangingPunct="1">
              <a:lnSpc>
                <a:spcPct val="150000"/>
              </a:lnSpc>
              <a:defRPr/>
            </a:pPr>
            <a:r>
              <a:rPr lang="zh-CN" altLang="en-US" sz="2800" dirty="0">
                <a:solidFill>
                  <a:srgbClr val="000000"/>
                </a:solidFill>
              </a:rPr>
              <a:t>１、插入单个折行（换行）</a:t>
            </a:r>
          </a:p>
          <a:p>
            <a:pPr eaLnBrk="1" hangingPunct="1">
              <a:lnSpc>
                <a:spcPct val="150000"/>
              </a:lnSpc>
              <a:defRPr/>
            </a:pPr>
            <a:r>
              <a:rPr lang="zh-CN" altLang="en-US" sz="2800" dirty="0">
                <a:solidFill>
                  <a:srgbClr val="000000"/>
                </a:solidFill>
              </a:rPr>
              <a:t>２、定义</a:t>
            </a:r>
            <a:r>
              <a:rPr lang="zh-CN" altLang="en-US" sz="2800" dirty="0" smtClean="0">
                <a:solidFill>
                  <a:srgbClr val="000000"/>
                </a:solidFill>
              </a:rPr>
              <a:t>标题、段落的标签</a:t>
            </a:r>
            <a:endParaRPr lang="en-US" altLang="zh-CN" sz="2800" dirty="0" smtClean="0">
              <a:solidFill>
                <a:srgbClr val="000000"/>
              </a:solidFill>
            </a:endParaRPr>
          </a:p>
          <a:p>
            <a:pPr eaLnBrk="1" hangingPunct="1">
              <a:lnSpc>
                <a:spcPct val="150000"/>
              </a:lnSpc>
              <a:defRPr/>
            </a:pPr>
            <a:r>
              <a:rPr lang="en-US" altLang="zh-CN" sz="2800" dirty="0" smtClean="0">
                <a:solidFill>
                  <a:srgbClr val="000000"/>
                </a:solidFill>
              </a:rPr>
              <a:t> 3</a:t>
            </a:r>
            <a:r>
              <a:rPr lang="zh-CN" altLang="en-US" sz="2800" dirty="0" smtClean="0">
                <a:solidFill>
                  <a:srgbClr val="000000"/>
                </a:solidFill>
              </a:rPr>
              <a:t>、空格、小于号、大于号的字符实体</a:t>
            </a:r>
            <a:endParaRPr lang="en-US" altLang="zh-CN" sz="2800" dirty="0" smtClean="0">
              <a:solidFill>
                <a:srgbClr val="000000"/>
              </a:solidFill>
            </a:endParaRPr>
          </a:p>
          <a:p>
            <a:pPr eaLnBrk="1" hangingPunct="1">
              <a:lnSpc>
                <a:spcPct val="150000"/>
              </a:lnSpc>
              <a:defRPr/>
            </a:pPr>
            <a:r>
              <a:rPr lang="en-US" altLang="zh-CN" sz="2800" dirty="0" smtClean="0">
                <a:solidFill>
                  <a:srgbClr val="000000"/>
                </a:solidFill>
              </a:rPr>
              <a:t> 4</a:t>
            </a:r>
            <a:r>
              <a:rPr lang="zh-CN" altLang="en-US" sz="2800" dirty="0" smtClean="0">
                <a:solidFill>
                  <a:srgbClr val="000000"/>
                </a:solidFill>
              </a:rPr>
              <a:t>、</a:t>
            </a:r>
            <a:r>
              <a:rPr lang="zh-CN" altLang="en-US" sz="2800" dirty="0">
                <a:solidFill>
                  <a:srgbClr val="000000"/>
                </a:solidFill>
              </a:rPr>
              <a:t>创建列表</a:t>
            </a:r>
          </a:p>
          <a:p>
            <a:pPr eaLnBrk="1" hangingPunct="1">
              <a:lnSpc>
                <a:spcPct val="150000"/>
              </a:lnSpc>
              <a:defRPr/>
            </a:pPr>
            <a:r>
              <a:rPr lang="en-US" altLang="zh-CN" sz="2800" dirty="0" smtClean="0">
                <a:solidFill>
                  <a:srgbClr val="000000"/>
                </a:solidFill>
              </a:rPr>
              <a:t> 5</a:t>
            </a:r>
            <a:r>
              <a:rPr lang="zh-CN" altLang="en-US" sz="2800" dirty="0" smtClean="0">
                <a:solidFill>
                  <a:srgbClr val="000000"/>
                </a:solidFill>
              </a:rPr>
              <a:t>、</a:t>
            </a:r>
            <a:r>
              <a:rPr lang="zh-CN" altLang="en-US" sz="2800" dirty="0">
                <a:solidFill>
                  <a:srgbClr val="000000"/>
                </a:solidFill>
              </a:rPr>
              <a:t>在页面中插入一张图片</a:t>
            </a:r>
          </a:p>
          <a:p>
            <a:pPr eaLnBrk="1" hangingPunct="1">
              <a:lnSpc>
                <a:spcPct val="150000"/>
              </a:lnSpc>
              <a:defRPr/>
            </a:pPr>
            <a:endParaRPr lang="en-US" altLang="zh-CN" sz="2600" kern="0" dirty="0" smtClean="0">
              <a:solidFill>
                <a:schemeClr val="tx1"/>
              </a:solidFill>
            </a:endParaRPr>
          </a:p>
        </p:txBody>
      </p:sp>
    </p:spTree>
    <p:extLst>
      <p:ext uri="{BB962C8B-B14F-4D97-AF65-F5344CB8AC3E}">
        <p14:creationId xmlns:p14="http://schemas.microsoft.com/office/powerpoint/2010/main" val="2691423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08672"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3997" y="1532001"/>
            <a:ext cx="1196609" cy="304698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本讲目标</a:t>
            </a:r>
          </a:p>
        </p:txBody>
      </p:sp>
      <p:grpSp>
        <p:nvGrpSpPr>
          <p:cNvPr id="23" name="组合 22"/>
          <p:cNvGrpSpPr/>
          <p:nvPr/>
        </p:nvGrpSpPr>
        <p:grpSpPr>
          <a:xfrm>
            <a:off x="1880271" y="2762261"/>
            <a:ext cx="349016"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等腰三角形 7"/>
          <p:cNvSpPr/>
          <p:nvPr/>
        </p:nvSpPr>
        <p:spPr>
          <a:xfrm rot="5400000" flipH="1">
            <a:off x="4043051" y="1796800"/>
            <a:ext cx="519388" cy="33908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729963" y="1704733"/>
            <a:ext cx="5430039"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掌握网页中</a:t>
            </a:r>
            <a:r>
              <a:rPr lang="zh-CN" altLang="en-US" sz="2800" dirty="0" smtClean="0">
                <a:solidFill>
                  <a:srgbClr val="595E64"/>
                </a:solidFill>
                <a:latin typeface="微软雅黑" panose="020B0503020204020204" pitchFamily="34" charset="-122"/>
                <a:ea typeface="微软雅黑" panose="020B0503020204020204" pitchFamily="34" charset="-122"/>
              </a:rPr>
              <a:t>插入</a:t>
            </a:r>
            <a:r>
              <a:rPr lang="zh-CN" altLang="en-US" sz="2800" dirty="0">
                <a:solidFill>
                  <a:srgbClr val="C00000"/>
                </a:solidFill>
                <a:latin typeface="微软雅黑" panose="020B0503020204020204" pitchFamily="34" charset="-122"/>
                <a:ea typeface="微软雅黑" panose="020B0503020204020204" pitchFamily="34" charset="-122"/>
              </a:rPr>
              <a:t>超链接</a:t>
            </a:r>
            <a:r>
              <a:rPr lang="zh-CN" altLang="en-US" sz="2800" dirty="0" smtClean="0">
                <a:solidFill>
                  <a:srgbClr val="595E64"/>
                </a:solidFill>
                <a:latin typeface="微软雅黑" panose="020B0503020204020204" pitchFamily="34" charset="-122"/>
                <a:ea typeface="微软雅黑" panose="020B0503020204020204" pitchFamily="34" charset="-122"/>
              </a:rPr>
              <a:t>相关</a:t>
            </a:r>
            <a:r>
              <a:rPr lang="zh-CN" altLang="en-US" sz="2800" dirty="0">
                <a:solidFill>
                  <a:srgbClr val="595E64"/>
                </a:solidFill>
                <a:latin typeface="微软雅黑" panose="020B0503020204020204" pitchFamily="34" charset="-122"/>
                <a:ea typeface="微软雅黑" panose="020B0503020204020204" pitchFamily="34" charset="-122"/>
              </a:rPr>
              <a:t>知识</a:t>
            </a:r>
            <a:endParaRPr lang="en-US" altLang="zh-CN" sz="2800" dirty="0">
              <a:solidFill>
                <a:srgbClr val="595E64"/>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729965" y="3015291"/>
            <a:ext cx="6155752"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掌握网页中使用</a:t>
            </a:r>
            <a:r>
              <a:rPr lang="zh-CN" altLang="en-US" sz="2800" dirty="0">
                <a:solidFill>
                  <a:srgbClr val="C00000"/>
                </a:solidFill>
                <a:latin typeface="微软雅黑" panose="020B0503020204020204" pitchFamily="34" charset="-122"/>
                <a:ea typeface="微软雅黑" panose="020B0503020204020204" pitchFamily="34" charset="-122"/>
              </a:rPr>
              <a:t>图像热区</a:t>
            </a:r>
            <a:r>
              <a:rPr lang="zh-CN" altLang="en-US" sz="2800" dirty="0">
                <a:solidFill>
                  <a:srgbClr val="595E64"/>
                </a:solidFill>
                <a:latin typeface="微软雅黑" panose="020B0503020204020204" pitchFamily="34" charset="-122"/>
                <a:ea typeface="微软雅黑" panose="020B0503020204020204" pitchFamily="34" charset="-122"/>
              </a:rPr>
              <a:t>的基本方法</a:t>
            </a:r>
          </a:p>
        </p:txBody>
      </p:sp>
      <p:sp>
        <p:nvSpPr>
          <p:cNvPr id="27" name="等腰三角形 26"/>
          <p:cNvSpPr/>
          <p:nvPr/>
        </p:nvSpPr>
        <p:spPr>
          <a:xfrm rot="5400000" flipH="1">
            <a:off x="4043051" y="3107358"/>
            <a:ext cx="519388" cy="33908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flipH="1">
            <a:off x="4043049" y="4489381"/>
            <a:ext cx="519388" cy="33908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
          <p:cNvSpPr txBox="1"/>
          <p:nvPr/>
        </p:nvSpPr>
        <p:spPr>
          <a:xfrm>
            <a:off x="4729962" y="4399231"/>
            <a:ext cx="5923526" cy="954107"/>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能够使用</a:t>
            </a:r>
            <a:r>
              <a:rPr lang="en-US" altLang="zh-CN" dirty="0">
                <a:solidFill>
                  <a:srgbClr val="C00000"/>
                </a:solidFill>
              </a:rPr>
              <a:t>&lt;</a:t>
            </a:r>
            <a:r>
              <a:rPr lang="en-US" altLang="zh-CN" dirty="0" err="1">
                <a:solidFill>
                  <a:srgbClr val="C00000"/>
                </a:solidFill>
              </a:rPr>
              <a:t>iframe</a:t>
            </a:r>
            <a:r>
              <a:rPr lang="en-US" altLang="zh-CN" dirty="0">
                <a:solidFill>
                  <a:srgbClr val="C00000"/>
                </a:solidFill>
              </a:rPr>
              <a:t>&gt;</a:t>
            </a:r>
            <a:r>
              <a:rPr lang="zh-CN" altLang="en-US" dirty="0"/>
              <a:t>标签引入其它</a:t>
            </a:r>
            <a:r>
              <a:rPr lang="en-US" altLang="zh-CN" dirty="0"/>
              <a:t>HTML</a:t>
            </a:r>
            <a:r>
              <a:rPr lang="zh-CN" altLang="en-US" dirty="0"/>
              <a:t>文件</a:t>
            </a:r>
          </a:p>
        </p:txBody>
      </p:sp>
    </p:spTree>
    <p:extLst>
      <p:ext uri="{BB962C8B-B14F-4D97-AF65-F5344CB8AC3E}">
        <p14:creationId xmlns:p14="http://schemas.microsoft.com/office/powerpoint/2010/main" val="121364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08672"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3997" y="1532003"/>
            <a:ext cx="1196609" cy="304698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nvGrpSpPr>
          <p:cNvPr id="23" name="组合 22"/>
          <p:cNvGrpSpPr/>
          <p:nvPr/>
        </p:nvGrpSpPr>
        <p:grpSpPr>
          <a:xfrm>
            <a:off x="1880271" y="2762261"/>
            <a:ext cx="349016"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4584808" y="3656758"/>
            <a:ext cx="5676792" cy="52322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网页中使用内联框架</a:t>
            </a:r>
            <a:r>
              <a:rPr lang="en-US" altLang="zh-CN" sz="2800" dirty="0" smtClean="0">
                <a:solidFill>
                  <a:srgbClr val="595E64"/>
                </a:solidFill>
                <a:latin typeface="微软雅黑" panose="020B0503020204020204" pitchFamily="34" charset="-122"/>
                <a:ea typeface="微软雅黑" panose="020B0503020204020204" pitchFamily="34" charset="-122"/>
              </a:rPr>
              <a:t>&lt;</a:t>
            </a:r>
            <a:r>
              <a:rPr lang="en-US" altLang="zh-CN" sz="2800" dirty="0">
                <a:solidFill>
                  <a:srgbClr val="595E64"/>
                </a:solidFill>
                <a:latin typeface="微软雅黑" panose="020B0503020204020204" pitchFamily="34" charset="-122"/>
                <a:ea typeface="微软雅黑" panose="020B0503020204020204" pitchFamily="34" charset="-122"/>
              </a:rPr>
              <a:t>iframe&gt;</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3897894" y="3748826"/>
            <a:ext cx="519388" cy="33908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flipH="1">
            <a:off x="3897895" y="2684319"/>
            <a:ext cx="519388" cy="33908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584808" y="2594168"/>
            <a:ext cx="4493538" cy="52322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网页中插入图像热区</a:t>
            </a:r>
          </a:p>
        </p:txBody>
      </p:sp>
      <p:sp>
        <p:nvSpPr>
          <p:cNvPr id="17" name="文本框 20"/>
          <p:cNvSpPr txBox="1"/>
          <p:nvPr/>
        </p:nvSpPr>
        <p:spPr>
          <a:xfrm>
            <a:off x="4584808" y="1527749"/>
            <a:ext cx="3331789"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网页中插入超链接</a:t>
            </a:r>
          </a:p>
        </p:txBody>
      </p:sp>
      <p:sp>
        <p:nvSpPr>
          <p:cNvPr id="18" name="等腰三角形 17"/>
          <p:cNvSpPr/>
          <p:nvPr/>
        </p:nvSpPr>
        <p:spPr>
          <a:xfrm rot="5400000" flipH="1">
            <a:off x="3897891" y="1621730"/>
            <a:ext cx="519388" cy="33908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6787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487488" y="72378"/>
            <a:ext cx="8846815" cy="625451"/>
          </a:xfrm>
          <a:prstGeom prst="rect">
            <a:avLst/>
          </a:prstGeom>
        </p:spPr>
        <p:txBody>
          <a:bodyPr/>
          <a:lstStyle>
            <a:lvl1pPr algn="l"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a:lstStyle>
          <a:p>
            <a:r>
              <a:rPr lang="zh-CN" altLang="en-US" dirty="0"/>
              <a:t>超链接</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4" y="1497092"/>
            <a:ext cx="9039226" cy="139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87488" y="856170"/>
            <a:ext cx="7222182" cy="646331"/>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几乎可以在所有的网页中找到</a:t>
            </a:r>
            <a:r>
              <a:rPr lang="zh-CN" altLang="en-US" sz="3600" b="1" dirty="0">
                <a:solidFill>
                  <a:srgbClr val="C00000"/>
                </a:solidFill>
                <a:latin typeface="微软雅黑" panose="020B0503020204020204" pitchFamily="34" charset="-122"/>
                <a:ea typeface="微软雅黑" panose="020B0503020204020204" pitchFamily="34" charset="-122"/>
              </a:rPr>
              <a:t>超链接</a:t>
            </a:r>
            <a:r>
              <a:rPr lang="zh-CN" altLang="en-US" sz="2800" dirty="0">
                <a:latin typeface="微软雅黑" panose="020B0503020204020204" pitchFamily="34" charset="-122"/>
                <a:ea typeface="微软雅黑" panose="020B0503020204020204" pitchFamily="34" charset="-122"/>
              </a:rPr>
              <a:t>。</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5822" y="2937195"/>
            <a:ext cx="5342859" cy="3272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766340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59496" y="72378"/>
            <a:ext cx="8774807" cy="625451"/>
          </a:xfrm>
          <a:prstGeom prst="rect">
            <a:avLst/>
          </a:prstGeom>
        </p:spPr>
        <p:txBody>
          <a:bodyPr/>
          <a:lstStyle>
            <a:lvl1pPr algn="l"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a:lstStyle>
          <a:p>
            <a:r>
              <a:rPr lang="zh-CN" altLang="en-US" dirty="0"/>
              <a:t>超链接</a:t>
            </a:r>
          </a:p>
        </p:txBody>
      </p:sp>
      <p:sp>
        <p:nvSpPr>
          <p:cNvPr id="5" name="TextBox 4"/>
          <p:cNvSpPr txBox="1">
            <a:spLocks noChangeArrowheads="1"/>
          </p:cNvSpPr>
          <p:nvPr/>
        </p:nvSpPr>
        <p:spPr bwMode="auto">
          <a:xfrm>
            <a:off x="1559497" y="1253491"/>
            <a:ext cx="1803446" cy="584775"/>
          </a:xfrm>
          <a:prstGeom prst="rect">
            <a:avLst/>
          </a:prstGeom>
          <a:noFill/>
          <a:ln w="9525">
            <a:noFill/>
            <a:miter lim="800000"/>
            <a:headEnd/>
            <a:tailEnd/>
          </a:ln>
        </p:spPr>
        <p:txBody>
          <a:bodyPr wrap="square">
            <a:spAutoFit/>
          </a:bodyPr>
          <a:lstStyle/>
          <a:p>
            <a:pPr>
              <a:defRPr/>
            </a:pPr>
            <a:r>
              <a:rPr lang="zh-CN" altLang="en-US" sz="3200" cap="all" dirty="0">
                <a:ln w="9000" cmpd="sng">
                  <a:noFill/>
                  <a:prstDash val="solid"/>
                </a:ln>
                <a:solidFill>
                  <a:srgbClr val="FF0000"/>
                </a:solidFill>
                <a:effectLst>
                  <a:reflection blurRad="12700" stA="28000" endPos="45000" dist="1000" dir="5400000" sy="-100000" algn="bl" rotWithShape="0"/>
                </a:effectLst>
                <a:latin typeface="微软雅黑" pitchFamily="34" charset="-122"/>
                <a:ea typeface="微软雅黑" pitchFamily="34" charset="-122"/>
              </a:rPr>
              <a:t>超 链 接</a:t>
            </a:r>
            <a:endParaRPr lang="en-US" altLang="zh-CN" sz="3200" cap="all" dirty="0">
              <a:ln w="9000" cmpd="sng">
                <a:noFill/>
                <a:prstDash val="solid"/>
              </a:ln>
              <a:solidFill>
                <a:srgbClr val="FF0000"/>
              </a:solidFill>
              <a:effectLst>
                <a:reflection blurRad="12700" stA="28000" endPos="45000" dist="1000" dir="5400000" sy="-100000" algn="bl" rotWithShape="0"/>
              </a:effectLst>
              <a:latin typeface="微软雅黑" pitchFamily="34" charset="-122"/>
              <a:ea typeface="微软雅黑" pitchFamily="34" charset="-122"/>
            </a:endParaRPr>
          </a:p>
        </p:txBody>
      </p:sp>
      <p:sp>
        <p:nvSpPr>
          <p:cNvPr id="6" name="TextBox 7"/>
          <p:cNvSpPr txBox="1">
            <a:spLocks noChangeArrowheads="1"/>
          </p:cNvSpPr>
          <p:nvPr/>
        </p:nvSpPr>
        <p:spPr bwMode="auto">
          <a:xfrm>
            <a:off x="1559496" y="2169478"/>
            <a:ext cx="8343131" cy="584775"/>
          </a:xfrm>
          <a:prstGeom prst="rect">
            <a:avLst/>
          </a:prstGeom>
          <a:solidFill>
            <a:srgbClr val="CCFFCC"/>
          </a:solidFill>
          <a:ln>
            <a:noFill/>
          </a:ln>
          <a:extLst/>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r>
              <a:rPr lang="en-US" altLang="zh-CN" sz="2800" dirty="0" smtClean="0">
                <a:solidFill>
                  <a:srgbClr val="C00000"/>
                </a:solidFill>
                <a:ea typeface="宋体" charset="-122"/>
              </a:rPr>
              <a:t>       </a:t>
            </a:r>
            <a:r>
              <a:rPr lang="en-US" altLang="zh-CN" sz="3200" dirty="0" smtClean="0">
                <a:solidFill>
                  <a:srgbClr val="C00000"/>
                </a:solidFill>
                <a:ea typeface="宋体" charset="-122"/>
              </a:rPr>
              <a:t>&lt;</a:t>
            </a:r>
            <a:r>
              <a:rPr lang="en-US" altLang="zh-CN" sz="3200" dirty="0">
                <a:solidFill>
                  <a:srgbClr val="C00000"/>
                </a:solidFill>
                <a:ea typeface="宋体" charset="-122"/>
              </a:rPr>
              <a:t>a </a:t>
            </a:r>
            <a:r>
              <a:rPr lang="en-US" altLang="zh-CN" sz="3200" dirty="0" err="1" smtClean="0">
                <a:solidFill>
                  <a:srgbClr val="C00000"/>
                </a:solidFill>
                <a:ea typeface="宋体" charset="-122"/>
              </a:rPr>
              <a:t>href</a:t>
            </a:r>
            <a:r>
              <a:rPr lang="en-US" altLang="zh-CN" sz="3200" dirty="0" smtClean="0">
                <a:solidFill>
                  <a:srgbClr val="C00000"/>
                </a:solidFill>
                <a:ea typeface="宋体" charset="-122"/>
              </a:rPr>
              <a:t> </a:t>
            </a:r>
            <a:r>
              <a:rPr lang="en-US" altLang="zh-CN" sz="3200" dirty="0">
                <a:solidFill>
                  <a:srgbClr val="C00000"/>
                </a:solidFill>
                <a:ea typeface="宋体" charset="-122"/>
              </a:rPr>
              <a:t>= "</a:t>
            </a:r>
            <a:r>
              <a:rPr lang="zh-CN" altLang="en-US" sz="3200" dirty="0" smtClean="0">
                <a:solidFill>
                  <a:schemeClr val="tx1"/>
                </a:solidFill>
                <a:latin typeface="微软雅黑" pitchFamily="34" charset="-122"/>
                <a:ea typeface="微软雅黑" pitchFamily="34" charset="-122"/>
              </a:rPr>
              <a:t>链接目标</a:t>
            </a:r>
            <a:r>
              <a:rPr lang="en-US" altLang="zh-CN" sz="3200" dirty="0">
                <a:solidFill>
                  <a:srgbClr val="C00000"/>
                </a:solidFill>
                <a:ea typeface="宋体" charset="-122"/>
              </a:rPr>
              <a:t>" </a:t>
            </a:r>
            <a:r>
              <a:rPr lang="en-US" altLang="zh-CN" sz="3200" dirty="0" smtClean="0">
                <a:solidFill>
                  <a:srgbClr val="C00000"/>
                </a:solidFill>
                <a:ea typeface="宋体" charset="-122"/>
              </a:rPr>
              <a:t>&gt; </a:t>
            </a:r>
            <a:r>
              <a:rPr lang="zh-CN" altLang="en-US" sz="3200" dirty="0" smtClean="0">
                <a:solidFill>
                  <a:schemeClr val="tx1"/>
                </a:solidFill>
                <a:latin typeface="微软雅黑" pitchFamily="34" charset="-122"/>
                <a:ea typeface="微软雅黑" pitchFamily="34" charset="-122"/>
              </a:rPr>
              <a:t>链接对象 </a:t>
            </a:r>
            <a:r>
              <a:rPr lang="en-US" altLang="zh-CN" sz="3200" dirty="0" smtClean="0">
                <a:solidFill>
                  <a:srgbClr val="C00000"/>
                </a:solidFill>
                <a:ea typeface="宋体" charset="-122"/>
              </a:rPr>
              <a:t>&lt;/</a:t>
            </a:r>
            <a:r>
              <a:rPr lang="en-US" altLang="zh-CN" sz="3200" dirty="0">
                <a:solidFill>
                  <a:srgbClr val="C00000"/>
                </a:solidFill>
                <a:ea typeface="宋体" charset="-122"/>
              </a:rPr>
              <a:t>a&gt;</a:t>
            </a:r>
            <a:endParaRPr lang="zh-CN" altLang="en-US" sz="3200" dirty="0">
              <a:solidFill>
                <a:srgbClr val="C00000"/>
              </a:solidFill>
              <a:ea typeface="宋体" charset="-122"/>
            </a:endParaRPr>
          </a:p>
        </p:txBody>
      </p:sp>
      <p:sp>
        <p:nvSpPr>
          <p:cNvPr id="7" name="TextBox 12"/>
          <p:cNvSpPr txBox="1">
            <a:spLocks noChangeArrowheads="1"/>
          </p:cNvSpPr>
          <p:nvPr/>
        </p:nvSpPr>
        <p:spPr bwMode="auto">
          <a:xfrm>
            <a:off x="1559496" y="3085465"/>
            <a:ext cx="8774807"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marL="457200" indent="-457200" eaLnBrk="1" hangingPunct="1">
              <a:lnSpc>
                <a:spcPct val="150000"/>
              </a:lnSpc>
              <a:buFont typeface="Wingdings" pitchFamily="2" charset="2"/>
              <a:buChar char="Ø"/>
            </a:pPr>
            <a:r>
              <a:rPr lang="zh-CN" altLang="en-US" sz="2600" dirty="0">
                <a:solidFill>
                  <a:srgbClr val="C00000"/>
                </a:solidFill>
                <a:latin typeface="微软雅黑" pitchFamily="34" charset="-122"/>
                <a:ea typeface="微软雅黑" pitchFamily="34" charset="-122"/>
              </a:rPr>
              <a:t>适合用来制作超链接的内容</a:t>
            </a:r>
            <a:r>
              <a:rPr lang="zh-CN" altLang="en-US" sz="2600" dirty="0">
                <a:solidFill>
                  <a:schemeClr val="tx1"/>
                </a:solidFill>
                <a:latin typeface="微软雅黑" pitchFamily="34" charset="-122"/>
                <a:ea typeface="微软雅黑" pitchFamily="34" charset="-122"/>
              </a:rPr>
              <a:t>：导航、列表、推荐图文、友情链接等。</a:t>
            </a:r>
          </a:p>
          <a:p>
            <a:pPr marL="457200" indent="-457200" eaLnBrk="1" hangingPunct="1">
              <a:lnSpc>
                <a:spcPct val="150000"/>
              </a:lnSpc>
              <a:buFont typeface="Wingdings" pitchFamily="2" charset="2"/>
              <a:buChar char="Ø"/>
            </a:pPr>
            <a:r>
              <a:rPr lang="zh-CN" altLang="en-US" sz="2600" dirty="0">
                <a:solidFill>
                  <a:srgbClr val="C00000"/>
                </a:solidFill>
                <a:latin typeface="微软雅黑" pitchFamily="34" charset="-122"/>
                <a:ea typeface="微软雅黑" pitchFamily="34" charset="-122"/>
              </a:rPr>
              <a:t>链接目标</a:t>
            </a:r>
            <a:r>
              <a:rPr lang="zh-CN" altLang="en-US" sz="2600" dirty="0">
                <a:solidFill>
                  <a:schemeClr val="tx2"/>
                </a:solidFill>
                <a:latin typeface="微软雅黑" pitchFamily="34" charset="-122"/>
                <a:ea typeface="微软雅黑" pitchFamily="34" charset="-122"/>
              </a:rPr>
              <a:t>：</a:t>
            </a:r>
            <a:r>
              <a:rPr lang="zh-CN" altLang="en-US" sz="2600" dirty="0">
                <a:solidFill>
                  <a:schemeClr val="tx1"/>
                </a:solidFill>
                <a:latin typeface="微软雅黑" pitchFamily="34" charset="-122"/>
                <a:ea typeface="微软雅黑" pitchFamily="34" charset="-122"/>
              </a:rPr>
              <a:t>另一个网页、图片、文件、应用程序</a:t>
            </a:r>
            <a:r>
              <a:rPr lang="zh-CN" altLang="en-US" sz="2600" dirty="0">
                <a:solidFill>
                  <a:schemeClr val="tx1"/>
                </a:solidFill>
                <a:latin typeface="微软雅黑" pitchFamily="34" charset="-122"/>
                <a:ea typeface="微软雅黑" pitchFamily="34" charset="-122"/>
              </a:rPr>
              <a:t>等或者</a:t>
            </a:r>
            <a:r>
              <a:rPr lang="zh-CN" altLang="en-US" sz="2600" dirty="0" smtClean="0">
                <a:solidFill>
                  <a:schemeClr val="tx1"/>
                </a:solidFill>
                <a:latin typeface="微软雅黑" pitchFamily="34" charset="-122"/>
                <a:ea typeface="微软雅黑" pitchFamily="34" charset="-122"/>
              </a:rPr>
              <a:t>当前网页中</a:t>
            </a:r>
            <a:r>
              <a:rPr lang="zh-CN" altLang="en-US" sz="2600" dirty="0">
                <a:solidFill>
                  <a:schemeClr val="tx1"/>
                </a:solidFill>
                <a:latin typeface="微软雅黑" pitchFamily="34" charset="-122"/>
                <a:ea typeface="微软雅黑" pitchFamily="34" charset="-122"/>
              </a:rPr>
              <a:t>的某个部分。</a:t>
            </a:r>
            <a:endParaRPr lang="zh-CN" altLang="en-US" sz="2600" dirty="0">
              <a:solidFill>
                <a:schemeClr val="tx1"/>
              </a:solidFill>
              <a:latin typeface="微软雅黑" pitchFamily="34" charset="-122"/>
              <a:ea typeface="微软雅黑" pitchFamily="34" charset="-122"/>
            </a:endParaRPr>
          </a:p>
          <a:p>
            <a:pPr marL="342900" indent="-342900" eaLnBrk="1" hangingPunct="1">
              <a:lnSpc>
                <a:spcPct val="150000"/>
              </a:lnSpc>
              <a:buFont typeface="Wingdings" pitchFamily="2" charset="2"/>
              <a:buChar char="Ø"/>
            </a:pPr>
            <a:r>
              <a:rPr lang="zh-CN" altLang="en-US" sz="2600" dirty="0">
                <a:solidFill>
                  <a:schemeClr val="tx1"/>
                </a:solidFill>
                <a:latin typeface="微软雅黑" pitchFamily="34" charset="-122"/>
                <a:ea typeface="微软雅黑" pitchFamily="34" charset="-122"/>
              </a:rPr>
              <a:t> </a:t>
            </a:r>
            <a:r>
              <a:rPr lang="zh-CN" altLang="en-US" sz="2600" dirty="0">
                <a:solidFill>
                  <a:srgbClr val="C00000"/>
                </a:solidFill>
                <a:latin typeface="微软雅黑" pitchFamily="34" charset="-122"/>
                <a:ea typeface="微软雅黑" pitchFamily="34" charset="-122"/>
              </a:rPr>
              <a:t>必选属性</a:t>
            </a:r>
            <a:r>
              <a:rPr lang="zh-CN" altLang="en-US" sz="2600" dirty="0">
                <a:solidFill>
                  <a:schemeClr val="tx1"/>
                </a:solidFill>
                <a:latin typeface="微软雅黑" pitchFamily="34" charset="-122"/>
                <a:ea typeface="微软雅黑" pitchFamily="34" charset="-122"/>
              </a:rPr>
              <a:t>：</a:t>
            </a:r>
            <a:r>
              <a:rPr lang="en-US" altLang="zh-CN" sz="2600" dirty="0" err="1">
                <a:solidFill>
                  <a:schemeClr val="tx1"/>
                </a:solidFill>
                <a:latin typeface="微软雅黑" pitchFamily="34" charset="-122"/>
                <a:ea typeface="微软雅黑" pitchFamily="34" charset="-122"/>
              </a:rPr>
              <a:t>href</a:t>
            </a:r>
            <a:r>
              <a:rPr lang="zh-CN" altLang="en-US" sz="2600" dirty="0">
                <a:solidFill>
                  <a:schemeClr val="tx1"/>
                </a:solidFill>
                <a:latin typeface="微软雅黑" pitchFamily="34" charset="-122"/>
                <a:ea typeface="微软雅黑" pitchFamily="34" charset="-122"/>
              </a:rPr>
              <a:t>，创建指向另一个文档的链接。</a:t>
            </a:r>
          </a:p>
          <a:p>
            <a:pPr eaLnBrk="1" hangingPunct="1">
              <a:lnSpc>
                <a:spcPct val="150000"/>
              </a:lnSpc>
            </a:pPr>
            <a:endParaRPr lang="en-US" altLang="zh-CN" dirty="0">
              <a:solidFill>
                <a:schemeClr val="tx2"/>
              </a:solidFill>
              <a:latin typeface="微软雅黑" pitchFamily="34" charset="-122"/>
              <a:ea typeface="微软雅黑" pitchFamily="34" charset="-122"/>
            </a:endParaRPr>
          </a:p>
        </p:txBody>
      </p:sp>
      <p:sp>
        <p:nvSpPr>
          <p:cNvPr id="8" name="TextBox 7"/>
          <p:cNvSpPr txBox="1"/>
          <p:nvPr/>
        </p:nvSpPr>
        <p:spPr>
          <a:xfrm>
            <a:off x="3347844" y="1282518"/>
            <a:ext cx="6776214" cy="523220"/>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从</a:t>
            </a:r>
            <a:r>
              <a:rPr lang="zh-CN" altLang="en-US" sz="2800" dirty="0">
                <a:latin typeface="微软雅黑" pitchFamily="34" charset="-122"/>
                <a:ea typeface="微软雅黑" pitchFamily="34" charset="-122"/>
              </a:rPr>
              <a:t>一个网页指向一个目标的连接关系</a:t>
            </a: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1355884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59496" y="72378"/>
            <a:ext cx="8774807" cy="625451"/>
          </a:xfrm>
          <a:prstGeom prst="rect">
            <a:avLst/>
          </a:prstGeom>
        </p:spPr>
        <p:txBody>
          <a:bodyPr/>
          <a:lstStyle>
            <a:lvl1pPr algn="l"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a:lstStyle>
          <a:p>
            <a:r>
              <a:rPr lang="zh-CN" altLang="en-US" dirty="0"/>
              <a:t>超链接</a:t>
            </a:r>
          </a:p>
        </p:txBody>
      </p:sp>
      <p:sp>
        <p:nvSpPr>
          <p:cNvPr id="5" name="矩形 4"/>
          <p:cNvSpPr/>
          <p:nvPr/>
        </p:nvSpPr>
        <p:spPr>
          <a:xfrm>
            <a:off x="1233714" y="1040954"/>
            <a:ext cx="8389257" cy="2031325"/>
          </a:xfrm>
          <a:prstGeom prst="rect">
            <a:avLst/>
          </a:prstGeom>
        </p:spPr>
        <p:txBody>
          <a:bodyPr wrap="square">
            <a:spAutoFit/>
          </a:bodyPr>
          <a:lstStyle/>
          <a:p>
            <a:pPr>
              <a:lnSpc>
                <a:spcPct val="150000"/>
              </a:lnSpc>
              <a:defRPr/>
            </a:pPr>
            <a:r>
              <a:rPr lang="zh-CN" altLang="en-US" sz="2800" b="1" dirty="0">
                <a:solidFill>
                  <a:srgbClr val="0070C0"/>
                </a:solidFill>
                <a:latin typeface="微软雅黑" pitchFamily="34" charset="-122"/>
                <a:ea typeface="微软雅黑" pitchFamily="34" charset="-122"/>
              </a:rPr>
              <a:t>   </a:t>
            </a:r>
            <a:r>
              <a:rPr lang="zh-CN" altLang="en-US" sz="2800" b="1" dirty="0">
                <a:latin typeface="微软雅黑" pitchFamily="34" charset="-122"/>
                <a:ea typeface="微软雅黑" pitchFamily="34" charset="-122"/>
              </a:rPr>
              <a:t>属性：</a:t>
            </a:r>
            <a:endParaRPr lang="en-US" altLang="zh-CN" sz="2800" b="1" dirty="0">
              <a:latin typeface="微软雅黑" pitchFamily="34" charset="-122"/>
              <a:ea typeface="微软雅黑" pitchFamily="34" charset="-122"/>
            </a:endParaRPr>
          </a:p>
          <a:p>
            <a:pPr>
              <a:lnSpc>
                <a:spcPct val="150000"/>
              </a:lnSpc>
              <a:defRPr/>
            </a:pPr>
            <a:r>
              <a:rPr lang="en-US" altLang="zh-CN" sz="2800" dirty="0">
                <a:latin typeface="微软雅黑" pitchFamily="34" charset="-122"/>
                <a:ea typeface="微软雅黑" pitchFamily="34" charset="-122"/>
              </a:rPr>
              <a:t>   </a:t>
            </a:r>
            <a:r>
              <a:rPr lang="en-US" altLang="zh-CN" sz="2800" dirty="0" err="1" smtClean="0">
                <a:solidFill>
                  <a:srgbClr val="C00000"/>
                </a:solidFill>
                <a:latin typeface="微软雅黑" pitchFamily="34" charset="-122"/>
                <a:ea typeface="微软雅黑" pitchFamily="34" charset="-122"/>
              </a:rPr>
              <a:t>href</a:t>
            </a:r>
            <a:r>
              <a:rPr lang="zh-CN" altLang="en-US" sz="2800" dirty="0" smtClean="0">
                <a:solidFill>
                  <a:srgbClr val="C00000"/>
                </a:solidFill>
                <a:latin typeface="微软雅黑" pitchFamily="34" charset="-122"/>
                <a:ea typeface="微软雅黑" pitchFamily="34" charset="-122"/>
              </a:rPr>
              <a:t>：</a:t>
            </a:r>
            <a:r>
              <a:rPr lang="zh-CN" altLang="en-US" sz="2800" dirty="0" smtClean="0">
                <a:solidFill>
                  <a:srgbClr val="000000"/>
                </a:solidFill>
                <a:latin typeface="微软雅黑" pitchFamily="34" charset="-122"/>
                <a:ea typeface="微软雅黑" pitchFamily="34" charset="-122"/>
              </a:rPr>
              <a:t>指定</a:t>
            </a:r>
            <a:r>
              <a:rPr lang="zh-CN" altLang="en-US" sz="2800" dirty="0" smtClean="0">
                <a:latin typeface="微软雅黑" pitchFamily="34" charset="-122"/>
                <a:ea typeface="微软雅黑" pitchFamily="34" charset="-122"/>
              </a:rPr>
              <a:t>链接地址</a:t>
            </a:r>
            <a:endParaRPr lang="en-US" altLang="zh-CN" sz="2800" dirty="0">
              <a:latin typeface="微软雅黑" pitchFamily="34" charset="-122"/>
              <a:ea typeface="微软雅黑" pitchFamily="34" charset="-122"/>
            </a:endParaRPr>
          </a:p>
          <a:p>
            <a:pPr>
              <a:lnSpc>
                <a:spcPct val="150000"/>
              </a:lnSpc>
              <a:defRPr/>
            </a:pPr>
            <a:r>
              <a:rPr lang="en-US" altLang="zh-CN" sz="2800" dirty="0">
                <a:solidFill>
                  <a:schemeClr val="tx2"/>
                </a:solidFill>
                <a:latin typeface="微软雅黑" pitchFamily="34" charset="-122"/>
                <a:ea typeface="微软雅黑" pitchFamily="34" charset="-122"/>
              </a:rPr>
              <a:t>   </a:t>
            </a:r>
            <a:r>
              <a:rPr lang="en-US" altLang="zh-CN" sz="2800" dirty="0" smtClean="0">
                <a:solidFill>
                  <a:srgbClr val="C00000"/>
                </a:solidFill>
                <a:latin typeface="微软雅黑" pitchFamily="34" charset="-122"/>
                <a:ea typeface="微软雅黑" pitchFamily="34" charset="-122"/>
              </a:rPr>
              <a:t>target</a:t>
            </a:r>
            <a:r>
              <a:rPr lang="zh-CN" altLang="en-US" sz="2800" dirty="0" smtClean="0">
                <a:solidFill>
                  <a:srgbClr val="C00000"/>
                </a:solidFill>
                <a:latin typeface="微软雅黑" pitchFamily="34" charset="-122"/>
                <a:ea typeface="微软雅黑" pitchFamily="34" charset="-122"/>
              </a:rPr>
              <a:t>：</a:t>
            </a:r>
            <a:r>
              <a:rPr lang="zh-CN" altLang="en-US" sz="2800" dirty="0" smtClean="0">
                <a:solidFill>
                  <a:srgbClr val="000000"/>
                </a:solidFill>
                <a:latin typeface="微软雅黑" pitchFamily="34" charset="-122"/>
                <a:ea typeface="微软雅黑" pitchFamily="34" charset="-122"/>
              </a:rPr>
              <a:t>指定链接的目标窗口（在何处打开目标）</a:t>
            </a:r>
            <a:endParaRPr lang="en-US" altLang="zh-CN" sz="2800" dirty="0">
              <a:solidFill>
                <a:srgbClr val="000000"/>
              </a:solidFill>
              <a:latin typeface="微软雅黑" pitchFamily="34" charset="-122"/>
              <a:ea typeface="微软雅黑" pitchFamily="34" charset="-122"/>
            </a:endParaRPr>
          </a:p>
        </p:txBody>
      </p:sp>
      <p:grpSp>
        <p:nvGrpSpPr>
          <p:cNvPr id="6" name="组合 14"/>
          <p:cNvGrpSpPr>
            <a:grpSpLocks/>
          </p:cNvGrpSpPr>
          <p:nvPr/>
        </p:nvGrpSpPr>
        <p:grpSpPr bwMode="auto">
          <a:xfrm>
            <a:off x="5829673" y="1502670"/>
            <a:ext cx="3448381" cy="883304"/>
            <a:chOff x="3995933" y="2213895"/>
            <a:chExt cx="4451269" cy="1700141"/>
          </a:xfrm>
          <a:solidFill>
            <a:schemeClr val="accent4">
              <a:lumMod val="20000"/>
              <a:lumOff val="80000"/>
            </a:schemeClr>
          </a:solidFill>
        </p:grpSpPr>
        <p:sp>
          <p:nvSpPr>
            <p:cNvPr id="7" name="五边形 6"/>
            <p:cNvSpPr/>
            <p:nvPr/>
          </p:nvSpPr>
          <p:spPr bwMode="auto">
            <a:xfrm flipH="1">
              <a:off x="3995933" y="2213895"/>
              <a:ext cx="4451269" cy="1700141"/>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itchFamily="2" charset="-122"/>
              </a:endParaRPr>
            </a:p>
          </p:txBody>
        </p:sp>
        <p:sp>
          <p:nvSpPr>
            <p:cNvPr id="8" name="矩形 12"/>
            <p:cNvSpPr>
              <a:spLocks noChangeArrowheads="1"/>
            </p:cNvSpPr>
            <p:nvPr/>
          </p:nvSpPr>
          <p:spPr bwMode="auto">
            <a:xfrm>
              <a:off x="4516581" y="2331261"/>
              <a:ext cx="3930621" cy="1275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nSpc>
                  <a:spcPct val="150000"/>
                </a:lnSpc>
                <a:defRPr/>
              </a:pPr>
              <a:r>
                <a:rPr lang="zh-CN" altLang="en-US" sz="2800" dirty="0" smtClean="0">
                  <a:solidFill>
                    <a:srgbClr val="C00000"/>
                  </a:solidFill>
                  <a:latin typeface="微软雅黑" pitchFamily="34" charset="-122"/>
                  <a:ea typeface="微软雅黑" pitchFamily="34" charset="-122"/>
                </a:rPr>
                <a:t>链接目标的</a:t>
              </a:r>
              <a:r>
                <a:rPr lang="en-US" altLang="zh-CN" sz="2800" dirty="0" smtClean="0">
                  <a:solidFill>
                    <a:srgbClr val="C00000"/>
                  </a:solidFill>
                  <a:latin typeface="微软雅黑" pitchFamily="34" charset="-122"/>
                  <a:ea typeface="微软雅黑" pitchFamily="34" charset="-122"/>
                </a:rPr>
                <a:t>URL</a:t>
              </a:r>
              <a:endParaRPr lang="en-US" altLang="zh-CN" sz="2800" dirty="0">
                <a:solidFill>
                  <a:srgbClr val="C00000"/>
                </a:solidFill>
                <a:latin typeface="微软雅黑" pitchFamily="34" charset="-122"/>
                <a:ea typeface="微软雅黑" pitchFamily="34" charset="-122"/>
              </a:endParaRPr>
            </a:p>
          </p:txBody>
        </p:sp>
      </p:grpSp>
      <p:grpSp>
        <p:nvGrpSpPr>
          <p:cNvPr id="9" name="组合 14"/>
          <p:cNvGrpSpPr>
            <a:grpSpLocks/>
          </p:cNvGrpSpPr>
          <p:nvPr/>
        </p:nvGrpSpPr>
        <p:grpSpPr bwMode="auto">
          <a:xfrm rot="5400000">
            <a:off x="3388266" y="1630224"/>
            <a:ext cx="3168659" cy="5794311"/>
            <a:chOff x="3649925" y="2213895"/>
            <a:chExt cx="5035881" cy="1580342"/>
          </a:xfrm>
          <a:noFill/>
        </p:grpSpPr>
        <p:sp>
          <p:nvSpPr>
            <p:cNvPr id="10" name="五边形 9"/>
            <p:cNvSpPr/>
            <p:nvPr/>
          </p:nvSpPr>
          <p:spPr bwMode="auto">
            <a:xfrm flipH="1">
              <a:off x="3649925" y="2213895"/>
              <a:ext cx="5007334" cy="1580342"/>
            </a:xfrm>
            <a:prstGeom prst="homePlate">
              <a:avLst/>
            </a:prstGeom>
            <a:solidFill>
              <a:srgbClr val="CCFFCC"/>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itchFamily="2" charset="-122"/>
              </a:endParaRPr>
            </a:p>
          </p:txBody>
        </p:sp>
        <p:sp>
          <p:nvSpPr>
            <p:cNvPr id="11" name="矩形 12"/>
            <p:cNvSpPr>
              <a:spLocks noChangeArrowheads="1"/>
            </p:cNvSpPr>
            <p:nvPr/>
          </p:nvSpPr>
          <p:spPr bwMode="auto">
            <a:xfrm rot="16200000">
              <a:off x="5993606" y="944040"/>
              <a:ext cx="1422345" cy="39620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lvl="1">
                <a:lnSpc>
                  <a:spcPct val="150000"/>
                </a:lnSpc>
                <a:defRPr/>
              </a:pPr>
              <a:r>
                <a:rPr lang="en-US" altLang="zh-CN" sz="2600" dirty="0">
                  <a:latin typeface="微软雅黑" pitchFamily="34" charset="-122"/>
                  <a:ea typeface="微软雅黑" pitchFamily="34" charset="-122"/>
                </a:rPr>
                <a:t> </a:t>
              </a:r>
              <a:r>
                <a:rPr lang="sq-AL" altLang="zh-CN" sz="2600" dirty="0">
                  <a:latin typeface="微软雅黑" pitchFamily="34" charset="-122"/>
                  <a:ea typeface="微软雅黑" pitchFamily="34" charset="-122"/>
                </a:rPr>
                <a:t>_blank</a:t>
              </a:r>
              <a:r>
                <a:rPr lang="zh-CN" altLang="en-US" sz="2600" dirty="0">
                  <a:latin typeface="微软雅黑" pitchFamily="34" charset="-122"/>
                  <a:ea typeface="微软雅黑" pitchFamily="34" charset="-122"/>
                </a:rPr>
                <a:t>：</a:t>
              </a:r>
              <a:r>
                <a:rPr lang="zh-CN" altLang="en-US" sz="2600" dirty="0">
                  <a:solidFill>
                    <a:schemeClr val="tx1"/>
                  </a:solidFill>
                  <a:latin typeface="微软雅黑" pitchFamily="34" charset="-122"/>
                  <a:ea typeface="微软雅黑" pitchFamily="34" charset="-122"/>
                </a:rPr>
                <a:t>在新窗口打开</a:t>
              </a:r>
              <a:endParaRPr lang="sq-AL" altLang="zh-CN" sz="2600" dirty="0">
                <a:solidFill>
                  <a:schemeClr val="tx1"/>
                </a:solidFill>
                <a:latin typeface="微软雅黑" pitchFamily="34" charset="-122"/>
                <a:ea typeface="微软雅黑" pitchFamily="34" charset="-122"/>
              </a:endParaRPr>
            </a:p>
            <a:p>
              <a:pPr lvl="1">
                <a:lnSpc>
                  <a:spcPct val="150000"/>
                </a:lnSpc>
                <a:defRPr/>
              </a:pPr>
              <a:r>
                <a:rPr lang="en-US" altLang="zh-CN" sz="2600" dirty="0">
                  <a:latin typeface="微软雅黑" pitchFamily="34" charset="-122"/>
                  <a:ea typeface="微软雅黑" pitchFamily="34" charset="-122"/>
                </a:rPr>
                <a:t> </a:t>
              </a:r>
              <a:r>
                <a:rPr lang="sq-AL" altLang="zh-CN" sz="2600" dirty="0">
                  <a:latin typeface="微软雅黑" pitchFamily="34" charset="-122"/>
                  <a:ea typeface="微软雅黑" pitchFamily="34" charset="-122"/>
                </a:rPr>
                <a:t>_self</a:t>
              </a:r>
              <a:r>
                <a:rPr lang="zh-CN" altLang="en-US" sz="2600" dirty="0">
                  <a:latin typeface="微软雅黑" pitchFamily="34" charset="-122"/>
                  <a:ea typeface="微软雅黑" pitchFamily="34" charset="-122"/>
                </a:rPr>
                <a:t>：</a:t>
              </a:r>
              <a:r>
                <a:rPr lang="zh-CN" altLang="en-US" sz="2600" dirty="0">
                  <a:solidFill>
                    <a:srgbClr val="FF0000"/>
                  </a:solidFill>
                  <a:latin typeface="微软雅黑" pitchFamily="34" charset="-122"/>
                  <a:ea typeface="微软雅黑" pitchFamily="34" charset="-122"/>
                </a:rPr>
                <a:t>在当前窗口打开</a:t>
              </a:r>
              <a:endParaRPr lang="en-US" altLang="zh-CN" sz="2600" dirty="0">
                <a:solidFill>
                  <a:srgbClr val="FF0000"/>
                </a:solidFill>
                <a:latin typeface="微软雅黑" pitchFamily="34" charset="-122"/>
                <a:ea typeface="微软雅黑" pitchFamily="34" charset="-122"/>
              </a:endParaRPr>
            </a:p>
            <a:p>
              <a:pPr lvl="1">
                <a:lnSpc>
                  <a:spcPct val="150000"/>
                </a:lnSpc>
                <a:defRPr/>
              </a:pPr>
              <a:r>
                <a:rPr lang="en-US" altLang="zh-CN" sz="2600" dirty="0">
                  <a:latin typeface="微软雅黑" pitchFamily="34" charset="-122"/>
                  <a:ea typeface="微软雅黑" pitchFamily="34" charset="-122"/>
                </a:rPr>
                <a:t> </a:t>
              </a:r>
              <a:r>
                <a:rPr lang="sq-AL" altLang="zh-CN" sz="2600" dirty="0">
                  <a:latin typeface="微软雅黑" pitchFamily="34" charset="-122"/>
                  <a:ea typeface="微软雅黑" pitchFamily="34" charset="-122"/>
                </a:rPr>
                <a:t>_parent</a:t>
              </a:r>
              <a:r>
                <a:rPr lang="zh-CN" altLang="en-US" sz="2600" dirty="0">
                  <a:latin typeface="微软雅黑" pitchFamily="34" charset="-122"/>
                  <a:ea typeface="微软雅黑" pitchFamily="34" charset="-122"/>
                </a:rPr>
                <a:t>：</a:t>
              </a:r>
              <a:r>
                <a:rPr lang="zh-CN" altLang="en-US" sz="2600" dirty="0">
                  <a:solidFill>
                    <a:schemeClr val="tx1"/>
                  </a:solidFill>
                  <a:latin typeface="微软雅黑" pitchFamily="34" charset="-122"/>
                  <a:ea typeface="微软雅黑" pitchFamily="34" charset="-122"/>
                </a:rPr>
                <a:t>在父窗口打开</a:t>
              </a:r>
              <a:endParaRPr lang="sq-AL" altLang="zh-CN" sz="2600" dirty="0">
                <a:solidFill>
                  <a:schemeClr val="tx1"/>
                </a:solidFill>
                <a:latin typeface="微软雅黑" pitchFamily="34" charset="-122"/>
                <a:ea typeface="微软雅黑" pitchFamily="34" charset="-122"/>
              </a:endParaRPr>
            </a:p>
            <a:p>
              <a:pPr lvl="1">
                <a:lnSpc>
                  <a:spcPct val="150000"/>
                </a:lnSpc>
                <a:defRPr/>
              </a:pPr>
              <a:r>
                <a:rPr lang="sq-AL" altLang="zh-CN" sz="2600" dirty="0">
                  <a:latin typeface="微软雅黑" pitchFamily="34" charset="-122"/>
                  <a:ea typeface="微软雅黑" pitchFamily="34" charset="-122"/>
                </a:rPr>
                <a:t>_top</a:t>
              </a:r>
              <a:r>
                <a:rPr lang="zh-CN" altLang="en-US" sz="2600" dirty="0">
                  <a:latin typeface="微软雅黑" pitchFamily="34" charset="-122"/>
                  <a:ea typeface="微软雅黑" pitchFamily="34" charset="-122"/>
                </a:rPr>
                <a:t>：</a:t>
              </a:r>
              <a:r>
                <a:rPr lang="zh-CN" altLang="en-US" sz="2600" dirty="0">
                  <a:solidFill>
                    <a:schemeClr val="tx1"/>
                  </a:solidFill>
                  <a:latin typeface="微软雅黑" pitchFamily="34" charset="-122"/>
                  <a:ea typeface="微软雅黑" pitchFamily="34" charset="-122"/>
                </a:rPr>
                <a:t>在</a:t>
              </a:r>
              <a:r>
                <a:rPr lang="zh-CN" altLang="en-US" sz="2600" dirty="0" smtClean="0">
                  <a:solidFill>
                    <a:schemeClr val="tx1"/>
                  </a:solidFill>
                  <a:latin typeface="微软雅黑" pitchFamily="34" charset="-122"/>
                  <a:ea typeface="微软雅黑" pitchFamily="34" charset="-122"/>
                </a:rPr>
                <a:t>顶层窗口</a:t>
              </a:r>
              <a:r>
                <a:rPr lang="zh-CN" altLang="en-US" sz="2600" dirty="0">
                  <a:solidFill>
                    <a:schemeClr val="tx1"/>
                  </a:solidFill>
                  <a:latin typeface="微软雅黑" pitchFamily="34" charset="-122"/>
                  <a:ea typeface="微软雅黑" pitchFamily="34" charset="-122"/>
                </a:rPr>
                <a:t>打开</a:t>
              </a:r>
              <a:endParaRPr lang="en-US" altLang="zh-CN" sz="2600" dirty="0">
                <a:solidFill>
                  <a:srgbClr val="C0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94056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par>
                          <p:cTn id="21" fill="hold">
                            <p:stCondLst>
                              <p:cond delay="0"/>
                            </p:stCondLst>
                            <p:childTnLst>
                              <p:par>
                                <p:cTn id="22" presetID="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559496" y="72378"/>
            <a:ext cx="8774807" cy="625451"/>
          </a:xfrm>
          <a:prstGeom prst="rect">
            <a:avLst/>
          </a:prstGeom>
        </p:spPr>
        <p:txBody>
          <a:bodyPr/>
          <a:lstStyle>
            <a:lvl1pPr algn="l"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a:lstStyle>
          <a:p>
            <a:r>
              <a:rPr lang="zh-CN" altLang="en-US" dirty="0"/>
              <a:t>基本</a:t>
            </a:r>
            <a:r>
              <a:rPr lang="zh-CN" altLang="en-US" dirty="0" smtClean="0"/>
              <a:t>超链接和图像超链接</a:t>
            </a:r>
            <a:endParaRPr lang="zh-CN" altLang="en-US" dirty="0"/>
          </a:p>
        </p:txBody>
      </p:sp>
      <p:sp>
        <p:nvSpPr>
          <p:cNvPr id="10" name="内容占位符 2"/>
          <p:cNvSpPr txBox="1">
            <a:spLocks/>
          </p:cNvSpPr>
          <p:nvPr/>
        </p:nvSpPr>
        <p:spPr>
          <a:xfrm>
            <a:off x="1117600" y="1859516"/>
            <a:ext cx="10247086" cy="4380717"/>
          </a:xfrm>
          <a:prstGeom prst="rect">
            <a:avLst/>
          </a:prstGeom>
          <a:solidFill>
            <a:schemeClr val="accent4">
              <a:lumMod val="20000"/>
              <a:lumOff val="80000"/>
            </a:schemeClr>
          </a:solidFill>
        </p:spPr>
        <p:txBody>
          <a:bodyPr>
            <a:noAutofit/>
          </a:bodyPr>
          <a:lstStyle>
            <a:lvl1pPr marL="342900" indent="-342900" algn="l" defTabSz="914400" rtl="0" eaLnBrk="1" latinLnBrk="0" hangingPunct="1">
              <a:lnSpc>
                <a:spcPts val="3840"/>
              </a:lnSpc>
              <a:spcBef>
                <a:spcPct val="20000"/>
              </a:spcBef>
              <a:spcAft>
                <a:spcPts val="600"/>
              </a:spcAft>
              <a:buFont typeface="Wingdings" pitchFamily="2" charset="2"/>
              <a:buChar char="l"/>
              <a:defRPr sz="3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ts val="3840"/>
              </a:lnSpc>
              <a:spcBef>
                <a:spcPct val="20000"/>
              </a:spcBef>
              <a:spcAft>
                <a:spcPts val="600"/>
              </a:spcAft>
              <a:buFont typeface="Wingdings" pitchFamily="2" charset="2"/>
              <a:buChar char="Ø"/>
              <a:defRPr sz="26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ts val="3840"/>
              </a:lnSpc>
              <a:spcBef>
                <a:spcPct val="20000"/>
              </a:spcBef>
              <a:spcAft>
                <a:spcPts val="600"/>
              </a:spcAft>
              <a:buFont typeface="Arial" pitchFamily="34" charset="0"/>
              <a:buChar char="•"/>
              <a:defRPr sz="23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ts val="3840"/>
              </a:lnSpc>
              <a:spcBef>
                <a:spcPct val="20000"/>
              </a:spcBef>
              <a:spcAft>
                <a:spcPts val="600"/>
              </a:spcAft>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ts val="3840"/>
              </a:lnSpc>
              <a:spcBef>
                <a:spcPct val="20000"/>
              </a:spcBef>
              <a:spcAft>
                <a:spcPts val="600"/>
              </a:spcAft>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600"/>
              </a:lnSpc>
              <a:buNone/>
            </a:pPr>
            <a:r>
              <a:rPr lang="en-US" altLang="zh-CN" sz="2600" dirty="0">
                <a:solidFill>
                  <a:srgbClr val="0000FF"/>
                </a:solidFill>
              </a:rPr>
              <a:t>&lt;body&gt;</a:t>
            </a:r>
          </a:p>
          <a:p>
            <a:pPr marL="400050" lvl="1" indent="0">
              <a:lnSpc>
                <a:spcPts val="2600"/>
              </a:lnSpc>
              <a:buNone/>
            </a:pPr>
            <a:r>
              <a:rPr lang="zh-CN" altLang="en-US" dirty="0" smtClean="0"/>
              <a:t>  这</a:t>
            </a:r>
            <a:r>
              <a:rPr lang="zh-CN" altLang="en-US" dirty="0"/>
              <a:t>是一个超链接：</a:t>
            </a:r>
          </a:p>
          <a:p>
            <a:pPr marL="400050" lvl="1" indent="0">
              <a:lnSpc>
                <a:spcPts val="2600"/>
              </a:lnSpc>
              <a:spcBef>
                <a:spcPts val="0"/>
              </a:spcBef>
              <a:buNone/>
              <a:defRPr/>
            </a:pPr>
            <a:r>
              <a:rPr lang="en-US" altLang="zh-CN" dirty="0" smtClean="0">
                <a:solidFill>
                  <a:srgbClr val="0000FF"/>
                </a:solidFill>
              </a:rPr>
              <a:t>  &lt;</a:t>
            </a:r>
            <a:r>
              <a:rPr lang="en-US" altLang="zh-CN" dirty="0">
                <a:solidFill>
                  <a:srgbClr val="0000FF"/>
                </a:solidFill>
              </a:rPr>
              <a:t>a</a:t>
            </a:r>
            <a:r>
              <a:rPr lang="en-US" altLang="zh-CN" dirty="0"/>
              <a:t> </a:t>
            </a:r>
            <a:r>
              <a:rPr lang="en-US" altLang="zh-CN" dirty="0" err="1">
                <a:solidFill>
                  <a:srgbClr val="009900"/>
                </a:solidFill>
              </a:rPr>
              <a:t>href</a:t>
            </a:r>
            <a:r>
              <a:rPr lang="en-US" altLang="zh-CN" dirty="0">
                <a:solidFill>
                  <a:srgbClr val="009900"/>
                </a:solidFill>
              </a:rPr>
              <a:t> </a:t>
            </a:r>
            <a:r>
              <a:rPr lang="en-US" altLang="zh-CN" dirty="0" smtClean="0">
                <a:solidFill>
                  <a:srgbClr val="009900"/>
                </a:solidFill>
              </a:rPr>
              <a:t>= "demo3_4.html"</a:t>
            </a:r>
            <a:r>
              <a:rPr lang="en-US" altLang="zh-CN" dirty="0" smtClean="0">
                <a:solidFill>
                  <a:srgbClr val="0000FF"/>
                </a:solidFill>
              </a:rPr>
              <a:t>&gt; </a:t>
            </a:r>
            <a:r>
              <a:rPr lang="en-US" altLang="zh-CN" dirty="0" smtClean="0"/>
              <a:t>HTML</a:t>
            </a:r>
            <a:r>
              <a:rPr lang="zh-CN" altLang="en-US" dirty="0"/>
              <a:t>中的六级</a:t>
            </a:r>
            <a:r>
              <a:rPr lang="zh-CN" altLang="en-US" dirty="0" smtClean="0"/>
              <a:t>标题 </a:t>
            </a:r>
            <a:r>
              <a:rPr lang="en-US" altLang="zh-CN" dirty="0" smtClean="0">
                <a:solidFill>
                  <a:srgbClr val="0000FF"/>
                </a:solidFill>
              </a:rPr>
              <a:t>&lt;/</a:t>
            </a:r>
            <a:r>
              <a:rPr lang="en-US" altLang="zh-CN" dirty="0">
                <a:solidFill>
                  <a:srgbClr val="0000FF"/>
                </a:solidFill>
              </a:rPr>
              <a:t>a&gt;</a:t>
            </a:r>
          </a:p>
          <a:p>
            <a:pPr marL="400050" lvl="1" indent="0">
              <a:lnSpc>
                <a:spcPts val="2600"/>
              </a:lnSpc>
              <a:spcBef>
                <a:spcPts val="0"/>
              </a:spcBef>
              <a:buNone/>
              <a:defRPr/>
            </a:pPr>
            <a:r>
              <a:rPr lang="en-US" altLang="zh-CN" dirty="0" smtClean="0">
                <a:solidFill>
                  <a:srgbClr val="0000FF"/>
                </a:solidFill>
              </a:rPr>
              <a:t>  &lt;</a:t>
            </a:r>
            <a:r>
              <a:rPr lang="en-US" altLang="zh-CN" dirty="0" err="1">
                <a:solidFill>
                  <a:srgbClr val="0000FF"/>
                </a:solidFill>
              </a:rPr>
              <a:t>br</a:t>
            </a:r>
            <a:r>
              <a:rPr lang="en-US" altLang="zh-CN" dirty="0">
                <a:solidFill>
                  <a:srgbClr val="0000FF"/>
                </a:solidFill>
              </a:rPr>
              <a:t>/&gt;</a:t>
            </a:r>
          </a:p>
          <a:p>
            <a:pPr marL="400050" lvl="1" indent="0">
              <a:lnSpc>
                <a:spcPts val="2600"/>
              </a:lnSpc>
              <a:buNone/>
            </a:pPr>
            <a:r>
              <a:rPr lang="zh-CN" altLang="en-US" dirty="0" smtClean="0"/>
              <a:t>  您</a:t>
            </a:r>
            <a:r>
              <a:rPr lang="zh-CN" altLang="en-US" dirty="0"/>
              <a:t>也可以使用图像来作链接：</a:t>
            </a:r>
          </a:p>
          <a:p>
            <a:pPr marL="400050" lvl="1" indent="0">
              <a:lnSpc>
                <a:spcPts val="2600"/>
              </a:lnSpc>
              <a:spcBef>
                <a:spcPts val="0"/>
              </a:spcBef>
              <a:buNone/>
              <a:defRPr/>
            </a:pPr>
            <a:r>
              <a:rPr lang="en-US" altLang="zh-CN" dirty="0" smtClean="0">
                <a:solidFill>
                  <a:srgbClr val="0000FF"/>
                </a:solidFill>
              </a:rPr>
              <a:t>  &lt;</a:t>
            </a:r>
            <a:r>
              <a:rPr lang="en-US" altLang="zh-CN" dirty="0">
                <a:solidFill>
                  <a:srgbClr val="0000FF"/>
                </a:solidFill>
              </a:rPr>
              <a:t>a </a:t>
            </a:r>
            <a:r>
              <a:rPr lang="en-US" altLang="zh-CN" dirty="0" err="1" smtClean="0">
                <a:solidFill>
                  <a:srgbClr val="009900"/>
                </a:solidFill>
              </a:rPr>
              <a:t>href</a:t>
            </a:r>
            <a:r>
              <a:rPr lang="en-US" altLang="zh-CN" dirty="0" smtClean="0">
                <a:solidFill>
                  <a:srgbClr val="009900"/>
                </a:solidFill>
              </a:rPr>
              <a:t> </a:t>
            </a:r>
            <a:r>
              <a:rPr lang="en-US" altLang="zh-CN" dirty="0" smtClean="0">
                <a:solidFill>
                  <a:srgbClr val="009900"/>
                </a:solidFill>
              </a:rPr>
              <a:t>="</a:t>
            </a:r>
            <a:r>
              <a:rPr lang="en-US" altLang="zh-CN" dirty="0">
                <a:solidFill>
                  <a:srgbClr val="009900"/>
                </a:solidFill>
              </a:rPr>
              <a:t>http</a:t>
            </a:r>
            <a:r>
              <a:rPr lang="en-US" altLang="zh-CN" dirty="0">
                <a:solidFill>
                  <a:srgbClr val="009900"/>
                </a:solidFill>
              </a:rPr>
              <a:t>://</a:t>
            </a:r>
            <a:r>
              <a:rPr lang="en-US" altLang="zh-CN" dirty="0">
                <a:solidFill>
                  <a:srgbClr val="009900"/>
                </a:solidFill>
              </a:rPr>
              <a:t>www.baidu.com" </a:t>
            </a:r>
            <a:r>
              <a:rPr lang="en-US" altLang="zh-CN" dirty="0">
                <a:solidFill>
                  <a:srgbClr val="009900"/>
                </a:solidFill>
              </a:rPr>
              <a:t>target</a:t>
            </a:r>
            <a:r>
              <a:rPr lang="en-US" altLang="zh-CN" dirty="0">
                <a:solidFill>
                  <a:srgbClr val="009900"/>
                </a:solidFill>
              </a:rPr>
              <a:t>="_blank"</a:t>
            </a:r>
            <a:r>
              <a:rPr lang="en-US" altLang="zh-CN" dirty="0" smtClean="0">
                <a:solidFill>
                  <a:srgbClr val="0000FF"/>
                </a:solidFill>
              </a:rPr>
              <a:t>&gt;</a:t>
            </a:r>
            <a:endParaRPr lang="en-US" altLang="zh-CN" dirty="0">
              <a:solidFill>
                <a:srgbClr val="0000FF"/>
              </a:solidFill>
            </a:endParaRPr>
          </a:p>
          <a:p>
            <a:pPr marL="400050" lvl="1" indent="0">
              <a:lnSpc>
                <a:spcPts val="2600"/>
              </a:lnSpc>
              <a:buNone/>
            </a:pPr>
            <a:r>
              <a:rPr lang="en-US" altLang="zh-CN" dirty="0" smtClean="0">
                <a:solidFill>
                  <a:srgbClr val="0000FF"/>
                </a:solidFill>
              </a:rPr>
              <a:t>  </a:t>
            </a:r>
            <a:r>
              <a:rPr lang="en-US" altLang="zh-CN" dirty="0" smtClean="0">
                <a:solidFill>
                  <a:srgbClr val="0000FF"/>
                </a:solidFill>
              </a:rPr>
              <a:t>    &lt;</a:t>
            </a:r>
            <a:r>
              <a:rPr lang="en-US" altLang="zh-CN" dirty="0" err="1">
                <a:solidFill>
                  <a:srgbClr val="0000FF"/>
                </a:solidFill>
              </a:rPr>
              <a:t>img</a:t>
            </a:r>
            <a:r>
              <a:rPr lang="en-US" altLang="zh-CN" dirty="0">
                <a:solidFill>
                  <a:srgbClr val="0000FF"/>
                </a:solidFill>
              </a:rPr>
              <a:t> </a:t>
            </a:r>
            <a:r>
              <a:rPr lang="en-US" altLang="zh-CN" dirty="0">
                <a:solidFill>
                  <a:srgbClr val="009900"/>
                </a:solidFill>
              </a:rPr>
              <a:t>border="0" </a:t>
            </a:r>
            <a:r>
              <a:rPr lang="en-US" altLang="zh-CN" dirty="0" err="1">
                <a:solidFill>
                  <a:srgbClr val="009900"/>
                </a:solidFill>
              </a:rPr>
              <a:t>src</a:t>
            </a:r>
            <a:r>
              <a:rPr lang="en-US" altLang="zh-CN" dirty="0">
                <a:solidFill>
                  <a:srgbClr val="009900"/>
                </a:solidFill>
              </a:rPr>
              <a:t>="1.jpg" height="50" width="50"</a:t>
            </a:r>
            <a:r>
              <a:rPr lang="en-US" altLang="zh-CN" dirty="0">
                <a:solidFill>
                  <a:srgbClr val="0000FF"/>
                </a:solidFill>
              </a:rPr>
              <a:t>/&gt;</a:t>
            </a:r>
          </a:p>
          <a:p>
            <a:pPr marL="400050" lvl="1" indent="0">
              <a:lnSpc>
                <a:spcPts val="2600"/>
              </a:lnSpc>
              <a:buNone/>
            </a:pPr>
            <a:r>
              <a:rPr lang="en-US" altLang="zh-CN" dirty="0" smtClean="0">
                <a:solidFill>
                  <a:srgbClr val="0000FF"/>
                </a:solidFill>
              </a:rPr>
              <a:t>  &lt;/</a:t>
            </a:r>
            <a:r>
              <a:rPr lang="en-US" altLang="zh-CN" dirty="0">
                <a:solidFill>
                  <a:srgbClr val="0000FF"/>
                </a:solidFill>
              </a:rPr>
              <a:t>a&gt;</a:t>
            </a:r>
          </a:p>
          <a:p>
            <a:pPr marL="0" indent="0">
              <a:lnSpc>
                <a:spcPts val="2600"/>
              </a:lnSpc>
              <a:buNone/>
            </a:pPr>
            <a:r>
              <a:rPr lang="en-US" altLang="zh-CN" sz="2600" dirty="0">
                <a:solidFill>
                  <a:srgbClr val="0000FF"/>
                </a:solidFill>
              </a:rPr>
              <a:t>&lt;/body&gt;</a:t>
            </a:r>
          </a:p>
        </p:txBody>
      </p:sp>
      <p:sp>
        <p:nvSpPr>
          <p:cNvPr id="12" name="TextBox 11"/>
          <p:cNvSpPr txBox="1"/>
          <p:nvPr/>
        </p:nvSpPr>
        <p:spPr>
          <a:xfrm>
            <a:off x="1117600" y="939438"/>
            <a:ext cx="1261884" cy="523220"/>
          </a:xfrm>
          <a:prstGeom prst="rect">
            <a:avLst/>
          </a:prstGeom>
          <a:noFill/>
        </p:spPr>
        <p:txBody>
          <a:bodyPr wrap="non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代码：</a:t>
            </a:r>
          </a:p>
        </p:txBody>
      </p:sp>
      <p:sp>
        <p:nvSpPr>
          <p:cNvPr id="13" name="TextBox 12"/>
          <p:cNvSpPr txBox="1"/>
          <p:nvPr/>
        </p:nvSpPr>
        <p:spPr>
          <a:xfrm>
            <a:off x="4046378" y="939438"/>
            <a:ext cx="1980029" cy="523220"/>
          </a:xfrm>
          <a:prstGeom prst="rect">
            <a:avLst/>
          </a:prstGeom>
          <a:noFill/>
        </p:spPr>
        <p:txBody>
          <a:bodyPr wrap="non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页面效果：</a:t>
            </a:r>
          </a:p>
        </p:txBody>
      </p:sp>
      <p:sp>
        <p:nvSpPr>
          <p:cNvPr id="14" name="文本框 6"/>
          <p:cNvSpPr txBox="1"/>
          <p:nvPr/>
        </p:nvSpPr>
        <p:spPr>
          <a:xfrm>
            <a:off x="7456171" y="5737860"/>
            <a:ext cx="2377446" cy="523220"/>
          </a:xfrm>
          <a:prstGeom prst="rect">
            <a:avLst/>
          </a:prstGeom>
          <a:noFill/>
        </p:spPr>
        <p:txBody>
          <a:bodyPr wrap="none" rtlCol="0">
            <a:spAutoFit/>
          </a:bodyPr>
          <a:lstStyle/>
          <a:p>
            <a:r>
              <a:rPr lang="en-US" altLang="zh-CN" sz="2800" dirty="0" smtClean="0"/>
              <a:t>demo4_1.html</a:t>
            </a:r>
            <a:endParaRPr lang="zh-CN" alt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207" y="939438"/>
            <a:ext cx="4771587" cy="13591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266207" y="2652657"/>
            <a:ext cx="3045022" cy="5660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38492" y="4430657"/>
            <a:ext cx="8922993" cy="5660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2429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59496" y="72378"/>
            <a:ext cx="8774807" cy="625451"/>
          </a:xfrm>
          <a:prstGeom prst="rect">
            <a:avLst/>
          </a:prstGeom>
        </p:spPr>
        <p:txBody>
          <a:bodyPr/>
          <a:lstStyle>
            <a:lvl1pPr algn="l"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a:lstStyle>
          <a:p>
            <a:r>
              <a:rPr lang="zh-CN" altLang="en-US" dirty="0"/>
              <a:t>锚点</a:t>
            </a:r>
            <a:r>
              <a:rPr lang="zh-CN" altLang="en-US" dirty="0" smtClean="0"/>
              <a:t>链接</a:t>
            </a:r>
            <a:endParaRPr lang="zh-CN" altLang="en-US" dirty="0"/>
          </a:p>
        </p:txBody>
      </p:sp>
      <p:sp>
        <p:nvSpPr>
          <p:cNvPr id="5" name="矩形 4"/>
          <p:cNvSpPr/>
          <p:nvPr/>
        </p:nvSpPr>
        <p:spPr>
          <a:xfrm>
            <a:off x="1233714" y="1040954"/>
            <a:ext cx="8389257" cy="3970318"/>
          </a:xfrm>
          <a:prstGeom prst="rect">
            <a:avLst/>
          </a:prstGeom>
        </p:spPr>
        <p:txBody>
          <a:bodyPr wrap="square">
            <a:spAutoFit/>
          </a:bodyPr>
          <a:lstStyle/>
          <a:p>
            <a:pPr>
              <a:lnSpc>
                <a:spcPct val="150000"/>
              </a:lnSpc>
              <a:defRPr/>
            </a:pPr>
            <a:r>
              <a:rPr lang="zh-CN" altLang="en-US" sz="2800" dirty="0" smtClean="0">
                <a:solidFill>
                  <a:srgbClr val="000000"/>
                </a:solidFill>
                <a:latin typeface="微软雅黑" pitchFamily="34" charset="-122"/>
                <a:ea typeface="微软雅黑" pitchFamily="34" charset="-122"/>
              </a:rPr>
              <a:t>锚点：网页中的某一位置。</a:t>
            </a:r>
            <a:endParaRPr lang="en-US" altLang="zh-CN" sz="2800" dirty="0" smtClean="0">
              <a:solidFill>
                <a:srgbClr val="000000"/>
              </a:solidFill>
              <a:latin typeface="微软雅黑" pitchFamily="34" charset="-122"/>
              <a:ea typeface="微软雅黑" pitchFamily="34" charset="-122"/>
            </a:endParaRPr>
          </a:p>
          <a:p>
            <a:pPr>
              <a:lnSpc>
                <a:spcPct val="150000"/>
              </a:lnSpc>
              <a:defRPr/>
            </a:pPr>
            <a:r>
              <a:rPr lang="zh-CN" altLang="en-US" sz="2800" dirty="0">
                <a:solidFill>
                  <a:srgbClr val="000000"/>
                </a:solidFill>
                <a:latin typeface="微软雅黑" pitchFamily="34" charset="-122"/>
                <a:ea typeface="微软雅黑" pitchFamily="34" charset="-122"/>
              </a:rPr>
              <a:t>锚点</a:t>
            </a:r>
            <a:r>
              <a:rPr lang="zh-CN" altLang="en-US" sz="2800" dirty="0" smtClean="0">
                <a:solidFill>
                  <a:srgbClr val="000000"/>
                </a:solidFill>
                <a:latin typeface="微软雅黑" pitchFamily="34" charset="-122"/>
                <a:ea typeface="微软雅黑" pitchFamily="34" charset="-122"/>
              </a:rPr>
              <a:t>链接：在</a:t>
            </a:r>
            <a:r>
              <a:rPr lang="zh-CN" altLang="en-US" sz="2800" dirty="0">
                <a:solidFill>
                  <a:srgbClr val="000000"/>
                </a:solidFill>
                <a:latin typeface="微软雅黑" pitchFamily="34" charset="-122"/>
                <a:ea typeface="微软雅黑" pitchFamily="34" charset="-122"/>
              </a:rPr>
              <a:t>同一个页面跳到指定位置的方式</a:t>
            </a:r>
            <a:r>
              <a:rPr lang="zh-CN" altLang="en-US" sz="2800" dirty="0" smtClean="0">
                <a:solidFill>
                  <a:srgbClr val="000000"/>
                </a:solidFill>
                <a:latin typeface="微软雅黑" pitchFamily="34" charset="-122"/>
                <a:ea typeface="微软雅黑" pitchFamily="34" charset="-122"/>
              </a:rPr>
              <a:t>。</a:t>
            </a:r>
            <a:endParaRPr lang="en-US" altLang="zh-CN" sz="2800" dirty="0" smtClean="0">
              <a:solidFill>
                <a:srgbClr val="000000"/>
              </a:solidFill>
              <a:latin typeface="微软雅黑" pitchFamily="34" charset="-122"/>
              <a:ea typeface="微软雅黑" pitchFamily="34" charset="-122"/>
            </a:endParaRPr>
          </a:p>
          <a:p>
            <a:pPr>
              <a:lnSpc>
                <a:spcPct val="150000"/>
              </a:lnSpc>
              <a:defRPr/>
            </a:pPr>
            <a:r>
              <a:rPr lang="zh-CN" altLang="en-US" sz="2800" dirty="0" smtClean="0">
                <a:solidFill>
                  <a:srgbClr val="000000"/>
                </a:solidFill>
                <a:latin typeface="微软雅黑" pitchFamily="34" charset="-122"/>
                <a:ea typeface="微软雅黑" pitchFamily="34" charset="-122"/>
              </a:rPr>
              <a:t>创建锚点</a:t>
            </a:r>
            <a:r>
              <a:rPr lang="zh-CN" altLang="en-US" sz="2800" dirty="0">
                <a:solidFill>
                  <a:srgbClr val="000000"/>
                </a:solidFill>
                <a:latin typeface="微软雅黑" pitchFamily="34" charset="-122"/>
                <a:ea typeface="微软雅黑" pitchFamily="34" charset="-122"/>
              </a:rPr>
              <a:t>链接</a:t>
            </a:r>
            <a:r>
              <a:rPr lang="zh-CN" altLang="en-US" sz="2800" dirty="0" smtClean="0">
                <a:solidFill>
                  <a:srgbClr val="000000"/>
                </a:solidFill>
                <a:latin typeface="微软雅黑" pitchFamily="34" charset="-122"/>
                <a:ea typeface="微软雅黑" pitchFamily="34" charset="-122"/>
              </a:rPr>
              <a:t>：</a:t>
            </a:r>
            <a:endParaRPr lang="en-US" altLang="zh-CN" sz="2800" dirty="0" smtClean="0">
              <a:solidFill>
                <a:srgbClr val="000000"/>
              </a:solidFill>
              <a:latin typeface="微软雅黑" pitchFamily="34" charset="-122"/>
              <a:ea typeface="微软雅黑" pitchFamily="34" charset="-122"/>
            </a:endParaRPr>
          </a:p>
          <a:p>
            <a:pPr>
              <a:lnSpc>
                <a:spcPct val="150000"/>
              </a:lnSpc>
              <a:defRPr/>
            </a:pPr>
            <a:r>
              <a:rPr lang="zh-CN" altLang="en-US" sz="2800" dirty="0" smtClean="0">
                <a:solidFill>
                  <a:srgbClr val="000000"/>
                </a:solidFill>
                <a:latin typeface="微软雅黑" pitchFamily="34" charset="-122"/>
                <a:ea typeface="微软雅黑" pitchFamily="34" charset="-122"/>
              </a:rPr>
              <a:t>①</a:t>
            </a:r>
            <a:r>
              <a:rPr lang="zh-CN" altLang="en-US" sz="2800" dirty="0">
                <a:solidFill>
                  <a:srgbClr val="000000"/>
                </a:solidFill>
                <a:latin typeface="微软雅黑" pitchFamily="34" charset="-122"/>
                <a:ea typeface="微软雅黑" pitchFamily="34" charset="-122"/>
              </a:rPr>
              <a:t>建立锚点 </a:t>
            </a:r>
            <a:endParaRPr lang="en-US" altLang="zh-CN" sz="2800" dirty="0" smtClean="0">
              <a:solidFill>
                <a:srgbClr val="000000"/>
              </a:solidFill>
              <a:latin typeface="微软雅黑" pitchFamily="34" charset="-122"/>
              <a:ea typeface="微软雅黑" pitchFamily="34" charset="-122"/>
            </a:endParaRPr>
          </a:p>
          <a:p>
            <a:pPr>
              <a:lnSpc>
                <a:spcPct val="150000"/>
              </a:lnSpc>
              <a:defRPr/>
            </a:pPr>
            <a:endParaRPr lang="en-US" altLang="zh-CN" sz="2800" dirty="0">
              <a:solidFill>
                <a:srgbClr val="000000"/>
              </a:solidFill>
              <a:latin typeface="微软雅黑" pitchFamily="34" charset="-122"/>
              <a:ea typeface="微软雅黑" pitchFamily="34" charset="-122"/>
            </a:endParaRPr>
          </a:p>
          <a:p>
            <a:pPr>
              <a:lnSpc>
                <a:spcPct val="150000"/>
              </a:lnSpc>
              <a:defRPr/>
            </a:pPr>
            <a:r>
              <a:rPr lang="zh-CN" altLang="en-US" sz="2800" dirty="0">
                <a:solidFill>
                  <a:srgbClr val="000000"/>
                </a:solidFill>
                <a:latin typeface="微软雅黑" pitchFamily="34" charset="-122"/>
                <a:ea typeface="微软雅黑" pitchFamily="34" charset="-122"/>
              </a:rPr>
              <a:t>②创建指向该锚的链接</a:t>
            </a:r>
            <a:endParaRPr lang="en-US" altLang="zh-CN" sz="2800" dirty="0" smtClean="0">
              <a:solidFill>
                <a:srgbClr val="000000"/>
              </a:solidFill>
              <a:latin typeface="微软雅黑" pitchFamily="34" charset="-122"/>
              <a:ea typeface="微软雅黑" pitchFamily="34" charset="-122"/>
            </a:endParaRPr>
          </a:p>
        </p:txBody>
      </p:sp>
      <p:sp>
        <p:nvSpPr>
          <p:cNvPr id="2" name="文本框 1"/>
          <p:cNvSpPr txBox="1"/>
          <p:nvPr/>
        </p:nvSpPr>
        <p:spPr>
          <a:xfrm>
            <a:off x="1233714" y="3686458"/>
            <a:ext cx="9100589" cy="692497"/>
          </a:xfrm>
          <a:prstGeom prst="rect">
            <a:avLst/>
          </a:prstGeom>
          <a:solidFill>
            <a:schemeClr val="accent4">
              <a:lumMod val="20000"/>
              <a:lumOff val="80000"/>
            </a:schemeClr>
          </a:solidFill>
        </p:spPr>
        <p:txBody>
          <a:bodyPr wrap="square" rtlCol="0">
            <a:spAutoFit/>
          </a:bodyPr>
          <a:lstStyle/>
          <a:p>
            <a:pPr>
              <a:lnSpc>
                <a:spcPct val="150000"/>
              </a:lnSpc>
              <a:defRPr/>
            </a:pPr>
            <a:r>
              <a:rPr lang="en-US" altLang="zh-CN" sz="2600" dirty="0" smtClean="0">
                <a:solidFill>
                  <a:srgbClr val="000000"/>
                </a:solidFill>
                <a:latin typeface="微软雅黑" pitchFamily="34" charset="-122"/>
                <a:ea typeface="微软雅黑" pitchFamily="34" charset="-122"/>
              </a:rPr>
              <a:t>&lt;</a:t>
            </a:r>
            <a:r>
              <a:rPr lang="en-US" altLang="zh-CN" sz="2600" dirty="0">
                <a:solidFill>
                  <a:srgbClr val="000000"/>
                </a:solidFill>
                <a:latin typeface="微软雅黑" pitchFamily="34" charset="-122"/>
                <a:ea typeface="微软雅黑" pitchFamily="34" charset="-122"/>
              </a:rPr>
              <a:t>a </a:t>
            </a:r>
            <a:r>
              <a:rPr lang="en-US" altLang="zh-CN" sz="2600" dirty="0">
                <a:solidFill>
                  <a:srgbClr val="FF0000"/>
                </a:solidFill>
                <a:latin typeface="微软雅黑" pitchFamily="34" charset="-122"/>
                <a:ea typeface="微软雅黑" pitchFamily="34" charset="-122"/>
              </a:rPr>
              <a:t>name</a:t>
            </a:r>
            <a:r>
              <a:rPr lang="en-US" altLang="zh-CN" sz="2600" dirty="0">
                <a:solidFill>
                  <a:srgbClr val="000000"/>
                </a:solidFill>
                <a:latin typeface="微软雅黑" pitchFamily="34" charset="-122"/>
                <a:ea typeface="微软雅黑" pitchFamily="34" charset="-122"/>
              </a:rPr>
              <a:t>=“</a:t>
            </a:r>
            <a:r>
              <a:rPr lang="zh-CN" altLang="en-US" sz="2600" dirty="0">
                <a:solidFill>
                  <a:srgbClr val="0033CC"/>
                </a:solidFill>
                <a:latin typeface="微软雅黑" pitchFamily="34" charset="-122"/>
                <a:ea typeface="微软雅黑" pitchFamily="34" charset="-122"/>
              </a:rPr>
              <a:t>锚点名称</a:t>
            </a:r>
            <a:r>
              <a:rPr lang="zh-CN" altLang="en-US" sz="2600" dirty="0">
                <a:solidFill>
                  <a:srgbClr val="000000"/>
                </a:solidFill>
                <a:latin typeface="微软雅黑" pitchFamily="34" charset="-122"/>
                <a:ea typeface="微软雅黑" pitchFamily="34" charset="-122"/>
              </a:rPr>
              <a:t>”</a:t>
            </a:r>
            <a:r>
              <a:rPr lang="en-US" altLang="zh-CN" sz="2600" dirty="0" smtClean="0">
                <a:solidFill>
                  <a:srgbClr val="000000"/>
                </a:solidFill>
                <a:latin typeface="微软雅黑" pitchFamily="34" charset="-122"/>
                <a:ea typeface="微软雅黑" pitchFamily="34" charset="-122"/>
              </a:rPr>
              <a:t>&gt;</a:t>
            </a:r>
            <a:r>
              <a:rPr lang="zh-CN" altLang="en-US" sz="2600" dirty="0">
                <a:solidFill>
                  <a:srgbClr val="000000"/>
                </a:solidFill>
                <a:latin typeface="微软雅黑" pitchFamily="34" charset="-122"/>
                <a:ea typeface="微软雅黑" pitchFamily="34" charset="-122"/>
              </a:rPr>
              <a:t>锚（显示在页面上的文本）</a:t>
            </a:r>
            <a:r>
              <a:rPr lang="en-US" altLang="zh-CN" sz="2600" dirty="0" smtClean="0">
                <a:solidFill>
                  <a:srgbClr val="000000"/>
                </a:solidFill>
                <a:latin typeface="微软雅黑" pitchFamily="34" charset="-122"/>
                <a:ea typeface="微软雅黑" pitchFamily="34" charset="-122"/>
              </a:rPr>
              <a:t>&lt;/</a:t>
            </a:r>
            <a:r>
              <a:rPr lang="en-US" altLang="zh-CN" sz="2600" dirty="0">
                <a:solidFill>
                  <a:srgbClr val="000000"/>
                </a:solidFill>
                <a:latin typeface="微软雅黑" pitchFamily="34" charset="-122"/>
                <a:ea typeface="微软雅黑" pitchFamily="34" charset="-122"/>
              </a:rPr>
              <a:t>a&gt;</a:t>
            </a:r>
          </a:p>
        </p:txBody>
      </p:sp>
      <p:sp>
        <p:nvSpPr>
          <p:cNvPr id="12" name="文本框 11"/>
          <p:cNvSpPr txBox="1"/>
          <p:nvPr/>
        </p:nvSpPr>
        <p:spPr>
          <a:xfrm>
            <a:off x="1233714" y="5011272"/>
            <a:ext cx="9100589" cy="692497"/>
          </a:xfrm>
          <a:prstGeom prst="rect">
            <a:avLst/>
          </a:prstGeom>
          <a:solidFill>
            <a:schemeClr val="accent4">
              <a:lumMod val="20000"/>
              <a:lumOff val="80000"/>
            </a:schemeClr>
          </a:solidFill>
        </p:spPr>
        <p:txBody>
          <a:bodyPr wrap="square" rtlCol="0">
            <a:spAutoFit/>
          </a:bodyPr>
          <a:lstStyle/>
          <a:p>
            <a:pPr>
              <a:lnSpc>
                <a:spcPct val="150000"/>
              </a:lnSpc>
              <a:defRPr/>
            </a:pPr>
            <a:r>
              <a:rPr lang="en-US" altLang="zh-CN" sz="2600" dirty="0" smtClean="0">
                <a:solidFill>
                  <a:srgbClr val="000000"/>
                </a:solidFill>
                <a:latin typeface="微软雅黑" pitchFamily="34" charset="-122"/>
                <a:ea typeface="微软雅黑" pitchFamily="34" charset="-122"/>
              </a:rPr>
              <a:t>&lt;</a:t>
            </a:r>
            <a:r>
              <a:rPr lang="en-US" altLang="zh-CN" sz="2600" dirty="0">
                <a:solidFill>
                  <a:srgbClr val="000000"/>
                </a:solidFill>
                <a:latin typeface="微软雅黑" pitchFamily="34" charset="-122"/>
                <a:ea typeface="微软雅黑" pitchFamily="34" charset="-122"/>
              </a:rPr>
              <a:t>a </a:t>
            </a:r>
            <a:r>
              <a:rPr lang="en-US" altLang="zh-CN" sz="2600" dirty="0" err="1">
                <a:solidFill>
                  <a:srgbClr val="FF0000"/>
                </a:solidFill>
                <a:latin typeface="微软雅黑" pitchFamily="34" charset="-122"/>
                <a:ea typeface="微软雅黑" pitchFamily="34" charset="-122"/>
              </a:rPr>
              <a:t>href</a:t>
            </a:r>
            <a:r>
              <a:rPr lang="en-US" altLang="zh-CN" sz="2600" dirty="0" smtClean="0">
                <a:solidFill>
                  <a:srgbClr val="000000"/>
                </a:solidFill>
                <a:latin typeface="微软雅黑" pitchFamily="34" charset="-122"/>
                <a:ea typeface="微软雅黑" pitchFamily="34" charset="-122"/>
              </a:rPr>
              <a:t>=“</a:t>
            </a:r>
            <a:r>
              <a:rPr lang="en-US" altLang="zh-CN" sz="2600" dirty="0" smtClean="0">
                <a:solidFill>
                  <a:srgbClr val="0033CC"/>
                </a:solidFill>
                <a:latin typeface="微软雅黑" pitchFamily="34" charset="-122"/>
                <a:ea typeface="微软雅黑" pitchFamily="34" charset="-122"/>
              </a:rPr>
              <a:t>#</a:t>
            </a:r>
            <a:r>
              <a:rPr lang="zh-CN" altLang="en-US" sz="2600" dirty="0">
                <a:solidFill>
                  <a:srgbClr val="0033CC"/>
                </a:solidFill>
                <a:latin typeface="微软雅黑" pitchFamily="34" charset="-122"/>
                <a:ea typeface="微软雅黑" pitchFamily="34" charset="-122"/>
              </a:rPr>
              <a:t>锚点名称</a:t>
            </a:r>
            <a:r>
              <a:rPr lang="en-US" altLang="zh-CN" sz="2600" dirty="0" smtClean="0">
                <a:solidFill>
                  <a:srgbClr val="000000"/>
                </a:solidFill>
                <a:latin typeface="微软雅黑" pitchFamily="34" charset="-122"/>
                <a:ea typeface="微软雅黑" pitchFamily="34" charset="-122"/>
              </a:rPr>
              <a:t>”&gt;……&lt;/</a:t>
            </a:r>
            <a:r>
              <a:rPr lang="en-US" altLang="zh-CN" sz="2600" dirty="0">
                <a:solidFill>
                  <a:srgbClr val="000000"/>
                </a:solidFill>
                <a:latin typeface="微软雅黑" pitchFamily="34" charset="-122"/>
                <a:ea typeface="微软雅黑" pitchFamily="34" charset="-122"/>
              </a:rPr>
              <a:t>a&gt;</a:t>
            </a:r>
          </a:p>
        </p:txBody>
      </p:sp>
      <p:sp>
        <p:nvSpPr>
          <p:cNvPr id="13" name="TextBox 5"/>
          <p:cNvSpPr txBox="1"/>
          <p:nvPr/>
        </p:nvSpPr>
        <p:spPr>
          <a:xfrm>
            <a:off x="8068432" y="5812866"/>
            <a:ext cx="2381854" cy="523220"/>
          </a:xfrm>
          <a:prstGeom prst="rect">
            <a:avLst/>
          </a:prstGeom>
          <a:noFill/>
        </p:spPr>
        <p:txBody>
          <a:bodyPr wrap="square" rtlCol="0">
            <a:spAutoFit/>
          </a:bodyPr>
          <a:lstStyle/>
          <a:p>
            <a:r>
              <a:rPr lang="en-US" altLang="zh-CN" sz="2800" dirty="0" smtClean="0"/>
              <a:t>demo4_2.html</a:t>
            </a:r>
            <a:endParaRPr lang="zh-CN" altLang="en-US" sz="2800" dirty="0"/>
          </a:p>
        </p:txBody>
      </p:sp>
    </p:spTree>
    <p:extLst>
      <p:ext uri="{BB962C8B-B14F-4D97-AF65-F5344CB8AC3E}">
        <p14:creationId xmlns:p14="http://schemas.microsoft.com/office/powerpoint/2010/main" val="767159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5146</TotalTime>
  <Words>1281</Words>
  <Application>Microsoft Office PowerPoint</Application>
  <PresentationFormat>宽屏</PresentationFormat>
  <Paragraphs>115</Paragraphs>
  <Slides>18</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等线 Light</vt:lpstr>
      <vt:lpstr>宋体</vt:lpstr>
      <vt:lpstr>微软雅黑</vt:lpstr>
      <vt:lpstr>Arial</vt:lpstr>
      <vt:lpstr>Calibri</vt:lpstr>
      <vt:lpstr>Calibri Light</vt:lpstr>
      <vt:lpstr>Courier New</vt:lpstr>
      <vt:lpstr>Wingdings</vt:lpstr>
      <vt:lpstr>Office 主题</vt:lpstr>
      <vt:lpstr>PowerPoint 演示文稿</vt:lpstr>
      <vt:lpstr>复习上一讲知识点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图像热区链接</vt:lpstr>
      <vt:lpstr>热区的相关代码</vt:lpstr>
      <vt:lpstr>热区的相关代码</vt:lpstr>
      <vt:lpstr>PowerPoint 演示文稿</vt:lpstr>
      <vt:lpstr>认识内联框架</vt:lpstr>
      <vt:lpstr>内联框架相关HTML标签</vt:lpstr>
      <vt:lpstr>内联框架相关HTML标签</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上官蔚蓝</dc:creator>
  <cp:lastModifiedBy>MengYi</cp:lastModifiedBy>
  <cp:revision>483</cp:revision>
  <dcterms:created xsi:type="dcterms:W3CDTF">2014-10-16T08:35:01Z</dcterms:created>
  <dcterms:modified xsi:type="dcterms:W3CDTF">2017-03-13T05:41:45Z</dcterms:modified>
</cp:coreProperties>
</file>