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84" r:id="rId4"/>
    <p:sldId id="289" r:id="rId5"/>
    <p:sldId id="330" r:id="rId6"/>
    <p:sldId id="331" r:id="rId7"/>
    <p:sldId id="290" r:id="rId8"/>
    <p:sldId id="291" r:id="rId9"/>
    <p:sldId id="332" r:id="rId10"/>
    <p:sldId id="326" r:id="rId11"/>
    <p:sldId id="294" r:id="rId12"/>
    <p:sldId id="295" r:id="rId13"/>
    <p:sldId id="296" r:id="rId14"/>
    <p:sldId id="292" r:id="rId15"/>
    <p:sldId id="297" r:id="rId16"/>
    <p:sldId id="298" r:id="rId17"/>
    <p:sldId id="328" r:id="rId18"/>
    <p:sldId id="329" r:id="rId19"/>
    <p:sldId id="299" r:id="rId20"/>
    <p:sldId id="321" r:id="rId21"/>
    <p:sldId id="322" r:id="rId22"/>
    <p:sldId id="302" r:id="rId23"/>
    <p:sldId id="300" r:id="rId24"/>
    <p:sldId id="304" r:id="rId25"/>
    <p:sldId id="303" r:id="rId26"/>
    <p:sldId id="305" r:id="rId27"/>
    <p:sldId id="306" r:id="rId28"/>
    <p:sldId id="310" r:id="rId29"/>
    <p:sldId id="309" r:id="rId30"/>
    <p:sldId id="323" r:id="rId31"/>
    <p:sldId id="308" r:id="rId32"/>
    <p:sldId id="307" r:id="rId33"/>
    <p:sldId id="324" r:id="rId34"/>
    <p:sldId id="287" r:id="rId35"/>
    <p:sldId id="28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86773" autoAdjust="0"/>
  </p:normalViewPr>
  <p:slideViewPr>
    <p:cSldViewPr snapToGrid="0">
      <p:cViewPr varScale="1">
        <p:scale>
          <a:sx n="59" d="100"/>
          <a:sy n="59" d="100"/>
        </p:scale>
        <p:origin x="882" y="66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这两页幻灯片的意义，是告诉学生：表格时网页里面常见到的元素，在我们日常使用的网站中，经常见到表格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tag_img.asp" TargetMode="External"/><Relationship Id="rId2" Type="http://schemas.openxmlformats.org/officeDocument/2006/relationships/hyperlink" Target="http://www.hebtu.edu.cn/a/sdxb/jgsz/glfw/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6" y="3433574"/>
            <a:ext cx="500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构建页面内容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表格相关的标签和属性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731520"/>
            <a:ext cx="821436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词汇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标签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&gt;&lt;/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语法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成对出现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嵌套于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&lt;table&gt;&lt;/table&gt;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标签内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 smtClean="0"/>
              <a:t>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语义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定义一行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</a:rPr>
              <a:t>词汇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标签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&gt;&lt;/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</a:t>
            </a:r>
            <a:r>
              <a:rPr lang="zh-CN" altLang="en-US" sz="2400" b="1" dirty="0">
                <a:solidFill>
                  <a:srgbClr val="C00000"/>
                </a:solidFill>
              </a:rPr>
              <a:t>语法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成对出现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2.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嵌套于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标签内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/>
              <a:t>    </a:t>
            </a:r>
            <a:r>
              <a:rPr lang="zh-CN" altLang="en-US" sz="2400" b="1" dirty="0">
                <a:solidFill>
                  <a:srgbClr val="C00000"/>
                </a:solidFill>
              </a:rPr>
              <a:t>语义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头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词汇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标签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smtClean="0"/>
              <a:t>&lt;td&gt;&lt;/td&gt;</a:t>
            </a:r>
          </a:p>
          <a:p>
            <a:r>
              <a:rPr lang="en-US" altLang="zh-CN" sz="2400" dirty="0" smtClean="0"/>
              <a:t>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语法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成对出现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位于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 smtClean="0"/>
              <a:t>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语义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定义一个单元格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2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表格通用属性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" y="1584960"/>
            <a:ext cx="8214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相关属性：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width: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规定表格元素的宽度（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pixels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bgcolor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：表格背景颜色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background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：表格背景图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align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：表格的对齐方式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表格的可选属性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6720" y="813435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&lt;html&gt;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&lt;body&gt;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b="1" dirty="0">
                <a:solidFill>
                  <a:srgbClr val="FF0000"/>
                </a:solidFill>
              </a:rPr>
              <a:t>&lt;table </a:t>
            </a:r>
            <a:r>
              <a:rPr lang="en-US" altLang="zh-CN" sz="7200" b="1" dirty="0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en-US" altLang="zh-CN" sz="7200" b="1" dirty="0" smtClean="0">
                <a:solidFill>
                  <a:schemeClr val="accent4">
                    <a:lumMod val="75000"/>
                  </a:schemeClr>
                </a:solidFill>
              </a:rPr>
              <a:t>=“1</a:t>
            </a:r>
            <a:r>
              <a:rPr lang="en-US" altLang="zh-CN" sz="7200" b="1" dirty="0">
                <a:solidFill>
                  <a:schemeClr val="accent4">
                    <a:lumMod val="75000"/>
                  </a:schemeClr>
                </a:solidFill>
              </a:rPr>
              <a:t> " </a:t>
            </a:r>
            <a:r>
              <a:rPr lang="en-US" altLang="zh-CN" sz="7200" b="1" dirty="0" smtClean="0">
                <a:solidFill>
                  <a:srgbClr val="FF0000"/>
                </a:solidFill>
              </a:rPr>
              <a:t>&gt;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&lt;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 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姓名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年龄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成绩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&lt;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&lt;td&gt;</a:t>
            </a:r>
            <a:r>
              <a:rPr lang="zh-CN" altLang="en-US" sz="7200" dirty="0"/>
              <a:t>李四白</a:t>
            </a:r>
            <a:r>
              <a:rPr lang="en-US" altLang="zh-CN" sz="7200" dirty="0"/>
              <a:t>&lt;/td&gt;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&lt;td&gt;20&lt;/td&gt;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  &lt;td&gt;100&lt;/td&gt;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 smtClean="0"/>
              <a:t>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 smtClean="0"/>
              <a:t>&lt;/table&gt;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 smtClean="0"/>
              <a:t>&lt;/body&gt;</a:t>
            </a:r>
          </a:p>
          <a:p>
            <a:pPr marL="0" indent="0">
              <a:lnSpc>
                <a:spcPts val="1700"/>
              </a:lnSpc>
              <a:buFontTx/>
              <a:buNone/>
              <a:defRPr/>
            </a:pPr>
            <a:r>
              <a:rPr lang="en-US" altLang="zh-CN" sz="7200" dirty="0" smtClean="0"/>
              <a:t>&lt;/html&gt;</a:t>
            </a:r>
            <a:endParaRPr lang="en-US" altLang="zh-CN" sz="7200" dirty="0"/>
          </a:p>
          <a:p>
            <a:pPr>
              <a:lnSpc>
                <a:spcPts val="1700"/>
              </a:lnSpc>
              <a:defRPr/>
            </a:pPr>
            <a:endParaRPr lang="zh-CN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240" y="1581149"/>
            <a:ext cx="2407920" cy="97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370" y="3012832"/>
            <a:ext cx="2663190" cy="100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demo4_2.html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表格的可选属性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1960" y="782954"/>
            <a:ext cx="8229600" cy="506920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 smtClean="0"/>
              <a:t>&lt;</a:t>
            </a:r>
            <a:r>
              <a:rPr lang="en-US" altLang="zh-CN" sz="7200" dirty="0"/>
              <a:t>body&gt;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b="1" dirty="0">
                <a:solidFill>
                  <a:srgbClr val="FF0000"/>
                </a:solidFill>
              </a:rPr>
              <a:t>&lt;table </a:t>
            </a:r>
            <a:r>
              <a:rPr lang="en-US" altLang="zh-CN" sz="7200" b="1" dirty="0">
                <a:solidFill>
                  <a:schemeClr val="accent4">
                    <a:lumMod val="75000"/>
                  </a:schemeClr>
                </a:solidFill>
              </a:rPr>
              <a:t>border=“1 " </a:t>
            </a:r>
            <a:r>
              <a:rPr lang="en-US" altLang="zh-CN" sz="7200" b="1" dirty="0" err="1">
                <a:solidFill>
                  <a:schemeClr val="accent4">
                    <a:lumMod val="75000"/>
                  </a:schemeClr>
                </a:solidFill>
              </a:rPr>
              <a:t>cellpadding</a:t>
            </a:r>
            <a:r>
              <a:rPr lang="en-US" altLang="zh-CN" sz="7200" b="1" dirty="0">
                <a:solidFill>
                  <a:schemeClr val="accent4">
                    <a:lumMod val="75000"/>
                  </a:schemeClr>
                </a:solidFill>
              </a:rPr>
              <a:t> = "20" </a:t>
            </a:r>
            <a:r>
              <a:rPr lang="en-US" altLang="zh-CN" sz="7200" b="1" dirty="0" err="1">
                <a:solidFill>
                  <a:schemeClr val="accent4">
                    <a:lumMod val="75000"/>
                  </a:schemeClr>
                </a:solidFill>
              </a:rPr>
              <a:t>cellspacing</a:t>
            </a:r>
            <a:r>
              <a:rPr lang="en-US" altLang="zh-CN" sz="7200" b="1" dirty="0">
                <a:solidFill>
                  <a:schemeClr val="accent4">
                    <a:lumMod val="75000"/>
                  </a:schemeClr>
                </a:solidFill>
              </a:rPr>
              <a:t> = "40"</a:t>
            </a:r>
            <a:r>
              <a:rPr lang="en-US" altLang="zh-CN" sz="7200" b="1" dirty="0" smtClean="0">
                <a:solidFill>
                  <a:srgbClr val="FF0000"/>
                </a:solidFill>
              </a:rPr>
              <a:t>&gt;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&lt;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 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姓名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年龄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成绩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&lt;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&lt;td&gt;</a:t>
            </a:r>
            <a:r>
              <a:rPr lang="zh-CN" altLang="en-US" sz="7200" dirty="0"/>
              <a:t>李四白</a:t>
            </a:r>
            <a:r>
              <a:rPr lang="en-US" altLang="zh-CN" sz="7200" dirty="0"/>
              <a:t>&lt;/td&gt;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&lt;td&gt;20&lt;/td&gt;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  &lt;td&gt;100&lt;/td&gt;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&lt;/table&gt;</a:t>
            </a:r>
          </a:p>
          <a:p>
            <a:pPr marL="0" indent="0">
              <a:lnSpc>
                <a:spcPts val="1800"/>
              </a:lnSpc>
              <a:buFontTx/>
              <a:buNone/>
              <a:defRPr/>
            </a:pPr>
            <a:r>
              <a:rPr lang="en-US" altLang="zh-CN" sz="7200" dirty="0"/>
              <a:t>&lt;/body&gt;</a:t>
            </a:r>
          </a:p>
          <a:p>
            <a:pPr>
              <a:lnSpc>
                <a:spcPts val="1800"/>
              </a:lnSpc>
              <a:defRPr/>
            </a:pPr>
            <a:endParaRPr lang="zh-CN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2997200"/>
            <a:ext cx="4057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7019925" y="3414713"/>
            <a:ext cx="1306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7040563" y="3024188"/>
            <a:ext cx="13065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6867525" y="4365625"/>
            <a:ext cx="1306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6867525" y="4581525"/>
            <a:ext cx="1306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7628255" y="2781300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7647305" y="3414713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7920038" y="4117975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7939088" y="4581525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877685" y="2997200"/>
            <a:ext cx="1474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charset="-122"/>
              </a:rPr>
              <a:t>cellspacing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6867525" y="4259263"/>
            <a:ext cx="1474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cellpadding</a:t>
            </a:r>
            <a:endParaRPr lang="zh-CN" altLang="en-US">
              <a:ea typeface="宋体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demo4_3.html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表格相关的标签和属性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" y="1085404"/>
            <a:ext cx="8580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/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相关属性：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border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     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表格边框的宽度（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pixels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bordercolor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表格边框的颜色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cellpadding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: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单元边沿与其内容之间的距离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cellspacing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: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单元格之间的空白（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pixels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表格单元格的合并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跨列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 bwMode="auto">
          <a:xfrm>
            <a:off x="426720" y="935355"/>
            <a:ext cx="8229600" cy="53801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&lt;body&gt;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&lt;table border="1"&gt;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 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    &lt;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    &lt;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年龄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    &lt;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成绩</a:t>
            </a:r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&lt;/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&lt;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    &lt;td&gt;</a:t>
            </a:r>
            <a:r>
              <a:rPr lang="zh-CN" altLang="en-US" sz="2400" dirty="0" smtClean="0"/>
              <a:t>李四白</a:t>
            </a:r>
            <a:r>
              <a:rPr lang="en-US" altLang="zh-CN" sz="2400" dirty="0" smtClean="0"/>
              <a:t>&lt;/td&gt;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    &lt;td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colspan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“2" </a:t>
            </a:r>
            <a:r>
              <a:rPr lang="en-US" altLang="zh-CN" sz="2400" dirty="0" smtClean="0"/>
              <a:t>&gt;2888880&lt;/td&gt;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    &lt;/</a:t>
            </a:r>
            <a:r>
              <a:rPr lang="en-US" altLang="zh-CN" sz="2400" dirty="0" err="1" smtClean="0"/>
              <a:t>tr</a:t>
            </a:r>
            <a:r>
              <a:rPr lang="en-US" altLang="zh-CN" sz="2400" dirty="0" smtClean="0"/>
              <a:t>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    &lt;/table&gt;</a:t>
            </a:r>
          </a:p>
          <a:p>
            <a:pPr marL="0" indent="0">
              <a:lnSpc>
                <a:spcPts val="2300"/>
              </a:lnSpc>
              <a:buFontTx/>
              <a:buNone/>
            </a:pPr>
            <a:r>
              <a:rPr lang="en-US" altLang="zh-CN" sz="2400" dirty="0" smtClean="0"/>
              <a:t>&lt;/body&gt;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738313"/>
            <a:ext cx="3135312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demo4_4.html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表格单元</a:t>
            </a:r>
            <a:r>
              <a:rPr lang="zh-CN" altLang="en-US" dirty="0"/>
              <a:t>格</a:t>
            </a:r>
            <a:r>
              <a:rPr lang="zh-CN" altLang="en-US" dirty="0" smtClean="0"/>
              <a:t>的合并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跨行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752475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&lt;html&gt;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&lt;body&gt;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&lt;table border="1"&gt;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 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  <a:r>
              <a:rPr lang="zh-CN" altLang="en-US" sz="1800" dirty="0"/>
              <a:t>姓名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  <a:r>
              <a:rPr lang="zh-CN" altLang="en-US" sz="1800" dirty="0"/>
              <a:t>年龄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  <a:r>
              <a:rPr lang="zh-CN" altLang="en-US" sz="1800" dirty="0"/>
              <a:t>成绩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&lt;td </a:t>
            </a:r>
            <a:r>
              <a:rPr lang="en-US" altLang="zh-CN" sz="1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1800" b="1" dirty="0">
                <a:solidFill>
                  <a:srgbClr val="FF0000"/>
                </a:solidFill>
              </a:rPr>
              <a:t> = "2" </a:t>
            </a:r>
            <a:r>
              <a:rPr lang="en-US" altLang="zh-CN" sz="1800" dirty="0"/>
              <a:t>&gt;</a:t>
            </a:r>
            <a:r>
              <a:rPr lang="zh-CN" altLang="en-US" sz="1800" dirty="0"/>
              <a:t>张三丰</a:t>
            </a:r>
            <a:r>
              <a:rPr lang="en-US" altLang="zh-CN" sz="1800" dirty="0"/>
              <a:t>&lt;/td&gt;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&lt;td&gt;19&lt;/td&gt;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  &lt;td&gt;80&lt;/td&gt;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&lt;td&gt;18&lt;/td&gt;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b="1" dirty="0">
                <a:solidFill>
                  <a:schemeClr val="accent4">
                    <a:lumMod val="75000"/>
                  </a:schemeClr>
                </a:solidFill>
              </a:rPr>
              <a:t>    &lt;td&gt;89&lt;/td&gt;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  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&lt;/table&gt;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&lt;/body&gt;</a:t>
            </a:r>
          </a:p>
          <a:p>
            <a:pPr marL="0" indent="0">
              <a:lnSpc>
                <a:spcPts val="1200"/>
              </a:lnSpc>
              <a:buFontTx/>
              <a:buNone/>
              <a:defRPr/>
            </a:pPr>
            <a:r>
              <a:rPr lang="en-US" altLang="zh-CN" sz="1800" dirty="0"/>
              <a:t>&lt;/html&gt;</a:t>
            </a:r>
            <a:endParaRPr lang="zh-CN" alt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484313"/>
            <a:ext cx="28305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94653" y="1584961"/>
            <a:ext cx="3092767" cy="134112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381953" y="2910841"/>
            <a:ext cx="3092767" cy="1447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81953" y="4358640"/>
            <a:ext cx="3092767" cy="105155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demo4_5.html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9" y="1603416"/>
            <a:ext cx="6483699" cy="353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试一试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33338"/>
            <a:ext cx="6096000" cy="692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1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网页中插入表格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122953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网页中插入表单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21502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讲目标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743194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482682"/>
            <a:ext cx="522685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元素的基本概念及应用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572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17150" y="3410640"/>
            <a:ext cx="5226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元素的基本概念及应用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认识表单元素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16681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222" y="850759"/>
            <a:ext cx="75628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表单元素的作用及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961191"/>
            <a:ext cx="8331069" cy="3971024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zh-CN" altLang="en-US" dirty="0" smtClean="0"/>
              <a:t>  是一个包含表单</a:t>
            </a:r>
            <a:r>
              <a:rPr lang="zh-CN" altLang="en-US" dirty="0"/>
              <a:t>控件</a:t>
            </a:r>
            <a:r>
              <a:rPr lang="zh-CN" altLang="en-US" dirty="0" smtClean="0"/>
              <a:t>的区域</a:t>
            </a:r>
            <a:endParaRPr lang="en-US" altLang="zh-CN" dirty="0" smtClean="0"/>
          </a:p>
          <a:p>
            <a:pPr>
              <a:buClr>
                <a:schemeClr val="accent2"/>
              </a:buClr>
            </a:pPr>
            <a:r>
              <a:rPr lang="en-US" altLang="zh-CN" dirty="0" smtClean="0"/>
              <a:t>  </a:t>
            </a:r>
            <a:r>
              <a:rPr lang="zh-CN" altLang="en-US" dirty="0" smtClean="0"/>
              <a:t>允许用户在表单中输入信息的元素</a:t>
            </a:r>
            <a:endParaRPr lang="en-US" altLang="zh-CN" dirty="0" smtClean="0"/>
          </a:p>
          <a:p>
            <a:pPr>
              <a:buClr>
                <a:schemeClr val="accent2"/>
              </a:buClr>
            </a:pPr>
            <a:r>
              <a:rPr lang="zh-CN" altLang="en-US" dirty="0" smtClean="0"/>
              <a:t>  是用户向服务器传输数据的接口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545" y="720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1792467"/>
            <a:ext cx="8664767" cy="4040298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相关属性：</a:t>
            </a:r>
            <a:endParaRPr lang="en-US" altLang="zh-CN" dirty="0" smtClean="0"/>
          </a:p>
          <a:p>
            <a:pPr>
              <a:buClr>
                <a:schemeClr val="accent2"/>
              </a:buCl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action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规定当提交表单时向何处发送表单数据</a:t>
            </a:r>
            <a:endParaRPr lang="en-US" altLang="zh-CN" dirty="0" smtClean="0"/>
          </a:p>
          <a:p>
            <a:pPr>
              <a:buClr>
                <a:schemeClr val="accent2"/>
              </a:buClr>
              <a:buNone/>
            </a:pPr>
            <a:r>
              <a:rPr lang="en-US" altLang="zh-CN" dirty="0" smtClean="0"/>
              <a:t>                </a:t>
            </a:r>
            <a:r>
              <a:rPr lang="zh-CN" altLang="en-US" dirty="0" smtClean="0"/>
              <a:t>值：</a:t>
            </a:r>
            <a:r>
              <a:rPr lang="en-US" altLang="zh-CN" dirty="0" smtClean="0">
                <a:solidFill>
                  <a:srgbClr val="C00000"/>
                </a:solidFill>
              </a:rPr>
              <a:t>URL</a:t>
            </a:r>
          </a:p>
          <a:p>
            <a:pPr>
              <a:buClr>
                <a:schemeClr val="accent2"/>
              </a:buCl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method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规定用于发送 </a:t>
            </a:r>
            <a:r>
              <a:rPr lang="en-US" altLang="zh-CN" dirty="0" smtClean="0"/>
              <a:t>form-data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>
              <a:buClr>
                <a:schemeClr val="accent2"/>
              </a:buClr>
              <a:buNone/>
            </a:pPr>
            <a:r>
              <a:rPr lang="en-US" altLang="zh-CN" dirty="0" smtClean="0"/>
              <a:t>                </a:t>
            </a:r>
            <a:r>
              <a:rPr lang="zh-CN" altLang="en-US" dirty="0" smtClean="0"/>
              <a:t>值：</a:t>
            </a:r>
            <a:r>
              <a:rPr lang="en-US" altLang="zh-CN" dirty="0" smtClean="0">
                <a:solidFill>
                  <a:srgbClr val="C00000"/>
                </a:solidFill>
              </a:rPr>
              <a:t>get/post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19" y="1011382"/>
            <a:ext cx="6650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&lt;form&gt;&lt;/form&gt;</a:t>
            </a:r>
          </a:p>
          <a:p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表单控件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854393"/>
            <a:ext cx="37814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7210" y="918210"/>
            <a:ext cx="4229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845" y="1917383"/>
            <a:ext cx="2724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3758" y="1982153"/>
            <a:ext cx="1838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7325" y="2065020"/>
            <a:ext cx="1200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5783" y="3176588"/>
            <a:ext cx="40290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25740" y="2068830"/>
            <a:ext cx="1318260" cy="47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6050" y="2004060"/>
            <a:ext cx="1230630" cy="53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68535" y="3680982"/>
            <a:ext cx="4176691" cy="55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文本域：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Text Fields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Clr>
                <a:schemeClr val="accent2"/>
              </a:buClr>
              <a:buNone/>
            </a:pPr>
            <a:r>
              <a:rPr lang="zh-CN" altLang="en-US" sz="2000" dirty="0" smtClean="0"/>
              <a:t>    </a:t>
            </a:r>
            <a:r>
              <a:rPr lang="zh-CN" altLang="en-US" sz="2000" dirty="0" smtClean="0">
                <a:solidFill>
                  <a:srgbClr val="C00000"/>
                </a:solidFill>
              </a:rPr>
              <a:t>当用户要在表单中键入字母、数字等内容时，就会用到文本域。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buClr>
                <a:schemeClr val="accent2"/>
              </a:buClr>
              <a:buNone/>
            </a:pP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8640" y="2353085"/>
            <a:ext cx="8378384" cy="2585323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&lt;form&gt;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First name: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lang="zh-CN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="text"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name="firstname" /&gt;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DD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zh-CN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&lt;br /&gt;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Last name: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type="text"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name="lastname" /&gt;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&lt;/form&gt;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demo4_6.html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513" y="1840378"/>
            <a:ext cx="5461845" cy="309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密码域：</a:t>
            </a:r>
            <a:endParaRPr lang="en-US" altLang="zh-CN" dirty="0" smtClean="0"/>
          </a:p>
          <a:p>
            <a:pPr>
              <a:buClr>
                <a:schemeClr val="accent2"/>
              </a:buClr>
              <a:buNone/>
            </a:pPr>
            <a:r>
              <a:rPr lang="zh-CN" altLang="en-US" sz="2000" dirty="0" smtClean="0"/>
              <a:t>    </a:t>
            </a:r>
            <a:r>
              <a:rPr lang="zh-CN" altLang="en-US" sz="2000" dirty="0" smtClean="0">
                <a:solidFill>
                  <a:srgbClr val="C00000"/>
                </a:solidFill>
              </a:rPr>
              <a:t>当用户要在表单中键入密码时，就会用到密码域。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buClr>
                <a:schemeClr val="accent2"/>
              </a:buClr>
              <a:buNone/>
            </a:pP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25328" y="2412952"/>
            <a:ext cx="8077709" cy="147732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&lt;form&gt;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密码：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type="password"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name="password"&gt;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&lt;/form&gt;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326" y="4209097"/>
            <a:ext cx="6458819" cy="84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demo4_7.html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单选按钮：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Radio Buttons</a:t>
            </a:r>
            <a:r>
              <a:rPr lang="zh-CN" altLang="en-US" b="1" dirty="0" smtClean="0"/>
              <a:t>）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83294" y="1787955"/>
            <a:ext cx="8412734" cy="252376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&lt;form&gt;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type="radio"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name="sex" value="male" /&gt;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   Male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  &lt;</a:t>
            </a:r>
            <a:r>
              <a:rPr lang="en-US" altLang="zh-CN" sz="2000" b="1" dirty="0" err="1" smtClean="0"/>
              <a:t>br</a:t>
            </a:r>
            <a:r>
              <a:rPr lang="en-US" altLang="zh-CN" sz="2000" b="1" dirty="0" smtClean="0"/>
              <a:t> 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 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type="radio"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name="sex" value</a:t>
            </a:r>
            <a:r>
              <a:rPr lang="en-US" altLang="zh-CN" sz="2000" b="1" dirty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"female" /&gt;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   Female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&lt;/form&gt;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315" y="4169112"/>
            <a:ext cx="4977479" cy="180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demo4_8.html</a:t>
            </a:r>
            <a:endParaRPr lang="zh-CN" altLang="en-US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89734" y="2030274"/>
            <a:ext cx="1613102" cy="133003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417127" y="3671455"/>
            <a:ext cx="3186546" cy="817418"/>
          </a:xfrm>
          <a:prstGeom prst="wedgeRoundRectCallout">
            <a:avLst>
              <a:gd name="adj1" fmla="val -52275"/>
              <a:gd name="adj2" fmla="val -1140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复选框：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 Checkboxes</a:t>
            </a:r>
            <a:r>
              <a:rPr lang="zh-CN" altLang="en-US" b="1" dirty="0" smtClean="0"/>
              <a:t>）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31262" y="1601942"/>
            <a:ext cx="7421880" cy="2585323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&lt;form&gt;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type="checkbox"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name="bike" /&gt;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I have a bike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&lt;</a:t>
            </a:r>
            <a:r>
              <a:rPr lang="en-US" altLang="zh-CN" sz="2400" b="1" dirty="0" err="1" smtClean="0"/>
              <a:t>br</a:t>
            </a:r>
            <a:r>
              <a:rPr lang="en-US" altLang="zh-CN" sz="2400" b="1" dirty="0" smtClean="0"/>
              <a:t> /&gt;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type="checkbox"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name="bike" /&gt;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I have a car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&lt;/form&gt;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242" y="3935771"/>
            <a:ext cx="4634117" cy="198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demo4_9.html</a:t>
            </a:r>
            <a:endParaRPr lang="zh-CN" altLang="en-US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22781" y="1906289"/>
            <a:ext cx="2159790" cy="15963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03322" y="4043407"/>
            <a:ext cx="3186546" cy="817418"/>
          </a:xfrm>
          <a:prstGeom prst="wedgeRoundRectCallout">
            <a:avLst>
              <a:gd name="adj1" fmla="val -52275"/>
              <a:gd name="adj2" fmla="val -1140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 smtClean="0"/>
              <a:t>file</a:t>
            </a:r>
            <a:r>
              <a:rPr lang="zh-CN" altLang="en-US" dirty="0" smtClean="0"/>
              <a:t>：</a:t>
            </a:r>
            <a:endParaRPr lang="zh-CN" altLang="en-US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63139" y="1876775"/>
            <a:ext cx="7740533" cy="138499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&lt;form&gt;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 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type="file"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name="ding"&gt;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&lt;/form&gt;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481" y="3736397"/>
            <a:ext cx="5523601" cy="73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demo4_10.html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/>
              <a:t>s</a:t>
            </a:r>
            <a:r>
              <a:rPr lang="en-US" altLang="zh-CN" dirty="0" smtClean="0"/>
              <a:t>ubmit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ü"/>
            </a:pPr>
            <a:endParaRPr lang="zh-CN" altLang="en-US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105" y="1686692"/>
            <a:ext cx="8397240" cy="212365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&lt;form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action="form.asp" method="get" 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&lt;p&gt;First name: 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type="text"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name="</a:t>
            </a:r>
            <a:r>
              <a:rPr lang="en-US" altLang="zh-CN" sz="2000" b="1" dirty="0" err="1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fname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 /&gt;&lt;/p&gt;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&lt;p&gt;Last name: 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type="text"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name= "lname" /&gt;&lt;/p&gt;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type="submit"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value="Submit" 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&lt;input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type="button"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value="Hello world!"&gt;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&lt;/form&gt;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294" y="3842127"/>
            <a:ext cx="4437811" cy="17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demo4_12.html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545" y="5116138"/>
            <a:ext cx="1485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网页中插入表格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122953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21502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表单标签总结一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6364" y="886691"/>
            <a:ext cx="8478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&lt;input&gt; </a:t>
            </a:r>
            <a:r>
              <a:rPr lang="zh-CN" altLang="en-US" sz="2800" dirty="0" smtClean="0"/>
              <a:t>标签：用于搜集用户信息。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根据不同的 </a:t>
            </a:r>
            <a:r>
              <a:rPr lang="en-US" altLang="zh-CN" sz="2800" dirty="0" smtClean="0"/>
              <a:t>type </a:t>
            </a:r>
            <a:r>
              <a:rPr lang="zh-CN" altLang="en-US" sz="2800" dirty="0" smtClean="0"/>
              <a:t>属性值，输入字段有很多种形式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6" y="2157385"/>
            <a:ext cx="8463939" cy="408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多行文本域：</a:t>
            </a:r>
            <a:endParaRPr lang="zh-CN" altLang="en-US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46760" y="1419231"/>
            <a:ext cx="7421880" cy="212365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&lt;form&gt;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rows="3" cols="20"&gt;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The cat was playing in the garden.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&lt;/</a:t>
            </a:r>
            <a:r>
              <a:rPr lang="en-US" altLang="zh-CN" sz="2400" b="1" dirty="0" err="1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/>
              <a:t> &lt;/form&gt;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59" y="3613784"/>
            <a:ext cx="3423997" cy="242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611880"/>
            <a:ext cx="387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相关属性：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rows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800" dirty="0" smtClean="0"/>
              <a:t>规定文本区内可见行数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cols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800" dirty="0" smtClean="0"/>
              <a:t>规定文本区内可见列数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demo4_11.html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513" y="796325"/>
            <a:ext cx="8331069" cy="4873963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dirty="0" smtClean="0"/>
              <a:t>下拉列表：</a:t>
            </a:r>
            <a:endParaRPr lang="zh-CN" altLang="en-US" b="1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46760" y="1664480"/>
            <a:ext cx="7421880" cy="2739211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&lt;form&gt;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     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&lt;select </a:t>
            </a:r>
            <a:r>
              <a:rPr lang="en-US" altLang="zh-CN" sz="2000" b="1" dirty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name</a:t>
            </a: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="class</a:t>
            </a:r>
            <a:r>
              <a:rPr lang="en-US" altLang="zh-CN" sz="2000" b="1" dirty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"&gt;</a:t>
            </a:r>
            <a:endParaRPr lang="en-US" altLang="zh-CN" sz="2000" b="1" dirty="0" smtClean="0">
              <a:solidFill>
                <a:srgbClr val="0000DD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&lt;option value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="first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软件一班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&lt;/option&gt;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&lt;option value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="two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"&gt;  </a:t>
            </a:r>
            <a:r>
              <a:rPr lang="zh-CN" altLang="en-US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软件二班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&lt;/option&gt;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&lt;option value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="three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"&gt;</a:t>
            </a:r>
            <a:r>
              <a:rPr lang="zh-CN" altLang="en-US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软件三班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&lt;/option&gt;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&lt;option value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="four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"&gt; </a:t>
            </a:r>
            <a:r>
              <a:rPr lang="zh-CN" altLang="en-US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软件四班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&lt;/option&gt;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DD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&lt;/select&gt;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/>
              <a:t>&lt;/form&gt;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543" y="4443413"/>
            <a:ext cx="2886406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demo4_13.html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表单标签总结二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52027"/>
              </p:ext>
            </p:extLst>
          </p:nvPr>
        </p:nvGraphicFramePr>
        <p:xfrm>
          <a:off x="923603" y="1584042"/>
          <a:ext cx="7445355" cy="32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用于创建下拉菜单控件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必须有开始标签和结束标签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：指定控件名称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用于定义列表中的可用选项。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option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元素位于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元素内部。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value</a:t>
                      </a:r>
                      <a:r>
                        <a:rPr lang="zh-CN" altLang="en-US" dirty="0" smtClean="0"/>
                        <a:t>：指定选项值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表格的相关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标签及属性</a:t>
            </a:r>
            <a:endParaRPr lang="en-US" altLang="zh-CN" sz="2400" dirty="0" smtClean="0"/>
          </a:p>
          <a:p>
            <a:r>
              <a:rPr lang="zh-CN" altLang="en-US" sz="2400" dirty="0" smtClean="0"/>
              <a:t>表单的相关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标签及属性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725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网页中插入表格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150" y="2122953"/>
            <a:ext cx="30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网页中插入表单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21502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085850"/>
            <a:ext cx="91821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/>
          <a:p>
            <a:r>
              <a:rPr lang="zh-CN" altLang="en-US" dirty="0" smtClean="0"/>
              <a:t>认识网页元素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5153" y="2050473"/>
            <a:ext cx="56959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45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079" y="3085167"/>
            <a:ext cx="85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hlinkClick r:id="rId2"/>
              </a:rPr>
              <a:t>http://www.hebtu.edu.cn/a/sdxb/jgsz/glfw/index.</a:t>
            </a:r>
            <a:r>
              <a:rPr lang="zh-CN" altLang="en-US" sz="2800" b="1" dirty="0" smtClean="0">
                <a:hlinkClick r:id="rId2"/>
              </a:rPr>
              <a:t>html</a:t>
            </a:r>
            <a:r>
              <a:rPr lang="en-US" altLang="zh-CN" sz="2800" b="1" dirty="0" smtClean="0"/>
              <a:t>	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84967" y="2274059"/>
            <a:ext cx="7480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hlinkClick r:id="rId3"/>
              </a:rPr>
              <a:t>http://www.w3school.com.cn/tags/tag_img.</a:t>
            </a:r>
            <a:r>
              <a:rPr lang="zh-CN" altLang="en-US" sz="2800" b="1" dirty="0" smtClean="0">
                <a:hlinkClick r:id="rId3"/>
              </a:rPr>
              <a:t>asp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/>
          <a:p>
            <a:r>
              <a:rPr lang="zh-CN" altLang="en-US" dirty="0" smtClean="0"/>
              <a:t>认识网页元素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0079" y="13398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2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表格相关的基本概念</a:t>
            </a:r>
            <a:endParaRPr lang="zh-CN" altLang="en-US" dirty="0"/>
          </a:p>
        </p:txBody>
      </p:sp>
      <p:cxnSp>
        <p:nvCxnSpPr>
          <p:cNvPr id="6" name="直接箭头连接符 8"/>
          <p:cNvCxnSpPr>
            <a:cxnSpLocks noChangeShapeType="1"/>
          </p:cNvCxnSpPr>
          <p:nvPr/>
        </p:nvCxnSpPr>
        <p:spPr bwMode="auto">
          <a:xfrm>
            <a:off x="5611225" y="1482413"/>
            <a:ext cx="71437" cy="57626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5198" y="2120300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/>
        </p:nvGrpSpPr>
        <p:grpSpPr>
          <a:xfrm>
            <a:off x="1010745" y="2716260"/>
            <a:ext cx="5207718" cy="1135358"/>
            <a:chOff x="1010745" y="2716260"/>
            <a:chExt cx="5207718" cy="1135358"/>
          </a:xfrm>
        </p:grpSpPr>
        <p:cxnSp>
          <p:nvCxnSpPr>
            <p:cNvPr id="12" name="直接箭头连接符 11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ea typeface="宋体" charset="-122"/>
                </a:rPr>
                <a:t>行</a:t>
              </a:r>
              <a:endParaRPr lang="zh-CN" altLang="en-US" sz="2400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34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5397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42700" y="3786936"/>
            <a:ext cx="1673491" cy="1793995"/>
            <a:chOff x="3442700" y="3786936"/>
            <a:chExt cx="1673491" cy="1793995"/>
          </a:xfrm>
        </p:grpSpPr>
        <p:grpSp>
          <p:nvGrpSpPr>
            <p:cNvPr id="3" name="组合 2"/>
            <p:cNvGrpSpPr/>
            <p:nvPr/>
          </p:nvGrpSpPr>
          <p:grpSpPr>
            <a:xfrm>
              <a:off x="3442700" y="4122786"/>
              <a:ext cx="1223962" cy="1458145"/>
              <a:chOff x="3442700" y="4122786"/>
              <a:chExt cx="1223962" cy="1458145"/>
            </a:xfrm>
          </p:grpSpPr>
          <p:sp>
            <p:nvSpPr>
              <p:cNvPr id="11" name="TextBox 28"/>
              <p:cNvSpPr txBox="1">
                <a:spLocks noChangeArrowheads="1"/>
              </p:cNvSpPr>
              <p:nvPr/>
            </p:nvSpPr>
            <p:spPr bwMode="auto">
              <a:xfrm>
                <a:off x="3442700" y="5119266"/>
                <a:ext cx="12239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单元格</a:t>
                </a:r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 flipV="1">
                <a:off x="3938000" y="4122786"/>
                <a:ext cx="728662" cy="92233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57150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43336" y="1293183"/>
            <a:ext cx="3921621" cy="2982255"/>
            <a:chOff x="2343336" y="1293183"/>
            <a:chExt cx="3921621" cy="2982255"/>
          </a:xfrm>
        </p:grpSpPr>
        <p:sp>
          <p:nvSpPr>
            <p:cNvPr id="25" name="TextBox 28"/>
            <p:cNvSpPr txBox="1">
              <a:spLocks noChangeArrowheads="1"/>
            </p:cNvSpPr>
            <p:nvPr/>
          </p:nvSpPr>
          <p:spPr bwMode="auto">
            <a:xfrm>
              <a:off x="2970260" y="1293183"/>
              <a:ext cx="11001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ea typeface="宋体" charset="-122"/>
                </a:rPr>
                <a:t>表格</a:t>
              </a:r>
              <a:endParaRPr lang="zh-CN" altLang="en-US" sz="2400" dirty="0">
                <a:solidFill>
                  <a:srgbClr val="FF0000"/>
                </a:solidFill>
                <a:ea typeface="宋体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3476037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4467" y="1685930"/>
            <a:ext cx="2863534" cy="1014832"/>
            <a:chOff x="1074467" y="1685930"/>
            <a:chExt cx="2863534" cy="1014832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16"/>
            <p:cNvSpPr txBox="1">
              <a:spLocks noChangeArrowheads="1"/>
            </p:cNvSpPr>
            <p:nvPr/>
          </p:nvSpPr>
          <p:spPr bwMode="auto">
            <a:xfrm>
              <a:off x="1074467" y="1685930"/>
              <a:ext cx="10147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ea typeface="宋体" charset="-122"/>
                </a:rPr>
                <a:t>表头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与表格相关的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72440" y="874395"/>
            <a:ext cx="3394075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&lt;html&gt;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&lt;body&gt;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7200" b="1" dirty="0">
                <a:solidFill>
                  <a:srgbClr val="FF0000"/>
                </a:solidFill>
              </a:rPr>
              <a:t>table </a:t>
            </a:r>
            <a:r>
              <a:rPr lang="en-US" altLang="zh-CN" sz="7200" b="1" dirty="0">
                <a:solidFill>
                  <a:schemeClr val="accent2">
                    <a:lumMod val="75000"/>
                  </a:schemeClr>
                </a:solidFill>
              </a:rPr>
              <a:t>border="1"</a:t>
            </a:r>
            <a:r>
              <a:rPr lang="en-US" altLang="zh-CN" sz="72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 smtClean="0"/>
              <a:t>  &lt;</a:t>
            </a:r>
            <a:r>
              <a:rPr lang="en-US" altLang="zh-CN" sz="7200" dirty="0" err="1"/>
              <a:t>tr</a:t>
            </a:r>
            <a:r>
              <a:rPr lang="en-US" altLang="zh-CN" sz="7200" dirty="0" smtClean="0"/>
              <a:t>&gt; </a:t>
            </a:r>
            <a:endParaRPr lang="en-US" altLang="zh-CN" sz="72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姓名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年龄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  <a:r>
              <a:rPr lang="zh-CN" altLang="en-US" sz="7200" dirty="0"/>
              <a:t>成绩</a:t>
            </a:r>
            <a:r>
              <a:rPr lang="en-US" altLang="zh-CN" sz="7200" dirty="0"/>
              <a:t>&lt;/</a:t>
            </a:r>
            <a:r>
              <a:rPr lang="en-US" altLang="zh-CN" sz="7200" dirty="0" err="1"/>
              <a:t>th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 smtClean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</a:t>
            </a:r>
            <a:r>
              <a:rPr lang="en-US" altLang="zh-CN" sz="7200" dirty="0" smtClean="0"/>
              <a:t>  &lt;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/>
              <a:t>td&gt;</a:t>
            </a:r>
            <a:r>
              <a:rPr lang="zh-CN" altLang="en-US" sz="7200" dirty="0"/>
              <a:t>李四白</a:t>
            </a:r>
            <a:r>
              <a:rPr lang="en-US" altLang="zh-CN" sz="7200" dirty="0"/>
              <a:t>&lt;/td&gt;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/>
              <a:t>td&gt;20&lt;/td&gt;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/>
              <a:t>  </a:t>
            </a:r>
            <a:r>
              <a:rPr lang="en-US" altLang="zh-CN" sz="7200" dirty="0" smtClean="0"/>
              <a:t>  &lt;</a:t>
            </a:r>
            <a:r>
              <a:rPr lang="en-US" altLang="zh-CN" sz="7200" dirty="0"/>
              <a:t>td&gt;100&lt;/td&gt;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7200" dirty="0" smtClean="0"/>
              <a:t>  &lt;/</a:t>
            </a:r>
            <a:r>
              <a:rPr lang="en-US" altLang="zh-CN" sz="7200" dirty="0" err="1"/>
              <a:t>tr</a:t>
            </a:r>
            <a:r>
              <a:rPr lang="en-US" altLang="zh-CN" sz="7200" dirty="0"/>
              <a:t>&gt;</a:t>
            </a:r>
          </a:p>
          <a:p>
            <a:pPr marL="0" indent="0">
              <a:buFontTx/>
              <a:buNone/>
              <a:defRPr/>
            </a:pPr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09950" y="1085533"/>
            <a:ext cx="33940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张三丰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&lt;td&gt;19&lt;/td&gt;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&lt;td&gt;80&lt;/td&gt;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王小麻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&lt;td&gt;18&lt;/td&gt;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&lt;td&gt;89&lt;/td&gt;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&lt;/table&gt;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&lt;/body&gt;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&lt;/html&gt;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86728" y="2105660"/>
            <a:ext cx="2530792" cy="193294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501968" y="4040505"/>
            <a:ext cx="2520950" cy="210121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481388" y="1143318"/>
            <a:ext cx="2305050" cy="15827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481388" y="2731016"/>
            <a:ext cx="2305050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3325495" y="3116898"/>
            <a:ext cx="2582863" cy="27622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25495" y="3416935"/>
            <a:ext cx="2582863" cy="27622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325495" y="3737610"/>
            <a:ext cx="2582863" cy="27622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5135" y="1710690"/>
            <a:ext cx="2582863" cy="285750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10255" y="4423410"/>
            <a:ext cx="2582863" cy="285750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07720" y="2518410"/>
            <a:ext cx="1775143" cy="1093470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charset="-122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288" y="2790825"/>
            <a:ext cx="3160712" cy="16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345382" y="5694219"/>
            <a:ext cx="22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demo4_1.html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" y="731520"/>
            <a:ext cx="864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词汇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标签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en-US" altLang="zh-CN" sz="2800" dirty="0" smtClean="0"/>
              <a:t>&lt;table&gt;&lt;/table&gt;</a:t>
            </a:r>
          </a:p>
          <a:p>
            <a:r>
              <a:rPr lang="en-US" altLang="zh-CN" sz="2800" dirty="0" smtClean="0"/>
              <a:t>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语法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成对出现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     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表的开始和结束位置</a:t>
            </a:r>
            <a:endParaRPr lang="en-US" altLang="zh-CN" sz="2800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800" dirty="0" smtClean="0"/>
              <a:t>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语义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定义一个表格</a:t>
            </a:r>
          </a:p>
        </p:txBody>
      </p:sp>
    </p:spTree>
    <p:extLst>
      <p:ext uri="{BB962C8B-B14F-4D97-AF65-F5344CB8AC3E}">
        <p14:creationId xmlns:p14="http://schemas.microsoft.com/office/powerpoint/2010/main" val="1862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1621</Words>
  <Application>Microsoft Office PowerPoint</Application>
  <PresentationFormat>全屏显示(4:3)</PresentationFormat>
  <Paragraphs>269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认识网页元素——表格</vt:lpstr>
      <vt:lpstr>认识网页元素——表格</vt:lpstr>
      <vt:lpstr>表格相关的基本概念</vt:lpstr>
      <vt:lpstr>与表格相关的HTML标签——代码实现</vt:lpstr>
      <vt:lpstr>PowerPoint 演示文稿</vt:lpstr>
      <vt:lpstr>表格相关的标签和属性</vt:lpstr>
      <vt:lpstr>表格通用属性</vt:lpstr>
      <vt:lpstr>表格的可选属性</vt:lpstr>
      <vt:lpstr>表格的可选属性</vt:lpstr>
      <vt:lpstr>表格相关的标签和属性</vt:lpstr>
      <vt:lpstr>表格单元格的合并——跨列</vt:lpstr>
      <vt:lpstr>表格单元格的合并——跨行</vt:lpstr>
      <vt:lpstr>试一试</vt:lpstr>
      <vt:lpstr>试一试</vt:lpstr>
      <vt:lpstr>PowerPoint 演示文稿</vt:lpstr>
      <vt:lpstr>认识表单元素</vt:lpstr>
      <vt:lpstr>表单元素的作用及HTML标签</vt:lpstr>
      <vt:lpstr>表单标签（form）的使用</vt:lpstr>
      <vt:lpstr>表单控件</vt:lpstr>
      <vt:lpstr>表单控件</vt:lpstr>
      <vt:lpstr>表单控件</vt:lpstr>
      <vt:lpstr>表单控件</vt:lpstr>
      <vt:lpstr>表单控件</vt:lpstr>
      <vt:lpstr>表单控件</vt:lpstr>
      <vt:lpstr>表单控件</vt:lpstr>
      <vt:lpstr>表单标签总结一</vt:lpstr>
      <vt:lpstr>表单控件</vt:lpstr>
      <vt:lpstr>表单控件</vt:lpstr>
      <vt:lpstr>表单标签总结二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417</cp:revision>
  <dcterms:created xsi:type="dcterms:W3CDTF">2014-10-16T08:35:01Z</dcterms:created>
  <dcterms:modified xsi:type="dcterms:W3CDTF">2017-03-23T04:41:11Z</dcterms:modified>
</cp:coreProperties>
</file>