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59" r:id="rId9"/>
    <p:sldId id="273" r:id="rId10"/>
    <p:sldId id="274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8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1795" y="62"/>
      </p:cViewPr>
      <p:guideLst>
        <p:guide orient="horz" pos="3188"/>
        <p:guide pos="218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mGuard\Downloads\&#44272;&#44032;&#46300;&#51032;%20&#46972;&#51060;&#48652;&#47084;&#47532;\&#47196;&#49828;&#53224;%20&#48516;&#49437;%20t4p\&#51204;%20&#45380;&#46020;%20&#51333;&#54633;%20&#54633;&#44201;&#51088;%20&#47532;&#49828;&#53944;%20&#51333;&#54633;_&#51221;&#47049;,&#49457;&#48324;,&#54617;&#4851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GomGuard\Downloads\&#44272;&#44032;&#46300;&#51032;%20&#46972;&#51060;&#48652;&#47084;&#47532;\&#47196;&#49828;&#53224;%20&#48516;&#49437;%20t4p\&#51204;%20&#45380;&#46020;%20&#51333;&#54633;%20&#54633;&#44201;&#51088;%20&#47532;&#49828;&#53944;%20&#51333;&#54633;_&#51221;&#47049;,&#49457;&#48324;,&#54617;&#48512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mGuard\Downloads\&#44272;&#44032;&#46300;&#51032;%20&#46972;&#51060;&#48652;&#47084;&#47532;\&#47196;&#49828;&#53224;%20&#48516;&#49437;%20t4p\fromschoo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mGuard\Downloads\&#44272;&#44032;&#46300;&#51032;%20&#46972;&#51060;&#48652;&#47084;&#47532;\&#47196;&#49828;&#53224;%20&#48516;&#49437;%20t4p\&#51204;%20&#45380;&#46020;%20&#51333;&#54633;%20&#54633;&#44201;&#51088;%20&#47532;&#49828;&#53944;%20&#51333;&#54633;_&#51221;&#47049;,&#49457;&#48324;,&#54617;&#4851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mGuard\Downloads\&#44272;&#44032;&#46300;&#51032;%20&#46972;&#51060;&#48652;&#47084;&#47532;\&#47196;&#49828;&#53224;%20&#48516;&#49437;%20t4p\&#51204;%20&#45380;&#46020;%20&#51333;&#54633;%20&#54633;&#44201;&#51088;%20&#47532;&#49828;&#53944;%20&#51333;&#54633;_&#51221;&#47049;,&#49457;&#48324;,&#54617;&#4851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mGuard\Downloads\&#44272;&#44032;&#46300;&#51032;%20&#46972;&#51060;&#48652;&#47084;&#47532;\&#47196;&#49828;&#53224;%20&#48516;&#49437;%20t4p\&#51204;%20&#45380;&#46020;%20&#51333;&#54633;%20&#54633;&#44201;&#51088;%20&#47532;&#49828;&#53944;%20&#51333;&#54633;_&#51221;&#47049;,&#49457;&#48324;,&#54617;&#48512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mGuard\Downloads\&#44272;&#44032;&#46300;&#51032;%20&#46972;&#51060;&#48652;&#47084;&#47532;\&#47196;&#49828;&#53224;%20&#48516;&#49437;%20t4p\&#51204;%20&#45380;&#46020;%20&#51333;&#54633;%20&#54633;&#44201;&#51088;%20&#47532;&#49828;&#53944;%20&#51333;&#54633;_&#51221;&#47049;,&#49457;&#48324;,&#54617;&#48512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score-type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06A7A994-B84D-44F6-9485-A634B7F5949E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EC86-4A9E-A923-BB73FD7D5EB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3FA5307-8865-4FFB-AA70-D67AFFA7151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C86-4A9E-A923-BB73FD7D5EBD}"/>
                </c:ext>
              </c:extLst>
            </c:dLbl>
            <c:dLbl>
              <c:idx val="2"/>
              <c:layout>
                <c:manualLayout>
                  <c:x val="0"/>
                  <c:y val="-7.6923076923077864E-3"/>
                </c:manualLayout>
              </c:layout>
              <c:tx>
                <c:rich>
                  <a:bodyPr/>
                  <a:lstStyle/>
                  <a:p>
                    <a:fld id="{F0E134D4-BFA2-4488-87A1-C526F4FEC28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EC86-4A9E-A923-BB73FD7D5EB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1D234B4-1102-4F7E-9BC8-FF82214217E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EC86-4A9E-A923-BB73FD7D5EB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B3D823E-E4EE-4F8C-BBD2-79E04F8F77A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C86-4A9E-A923-BB73FD7D5EB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EB6E9A5-1F23-494D-9CC0-580D46B2AF3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C86-4A9E-A923-BB73FD7D5EB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9F420BC-A04F-4561-B5A4-1115C6F991E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EC86-4A9E-A923-BB73FD7D5EB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3D67BC9-877C-45B9-9B77-0459973896E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C86-4A9E-A923-BB73FD7D5EBD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BDC477B-6CA4-4907-A6D8-2015A0FE208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EC86-4A9E-A923-BB73FD7D5EBD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9344195-5692-41B1-9BE4-CAF7237BAD4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EC86-4A9E-A923-BB73FD7D5EBD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644170DD-6BBA-4B6E-BAFE-BE0E41A3653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EC86-4A9E-A923-BB73FD7D5EBD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1BB7D14A-EAAE-4EB8-B75B-333052881D6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EC86-4A9E-A923-BB73FD7D5EBD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6825BA0D-13D6-4355-96E2-8C0A0CA1795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EC86-4A9E-A923-BB73FD7D5EBD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3B5F8BDB-9411-439B-B437-A55D977D7F4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EC86-4A9E-A923-BB73FD7D5EBD}"/>
                </c:ext>
              </c:extLst>
            </c:dLbl>
            <c:dLbl>
              <c:idx val="14"/>
              <c:layout>
                <c:manualLayout>
                  <c:x val="0"/>
                  <c:y val="-8.9743589743590691E-3"/>
                </c:manualLayout>
              </c:layout>
              <c:tx>
                <c:rich>
                  <a:bodyPr/>
                  <a:lstStyle/>
                  <a:p>
                    <a:fld id="{5D47A411-0E88-4122-B757-1CE6C6A3600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EC86-4A9E-A923-BB73FD7D5EBD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7401019D-137F-4E65-A67B-B5B24E50813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EC86-4A9E-A923-BB73FD7D5EBD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2144642-1C01-4C5E-A064-48F11049354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EC86-4A9E-A923-BB73FD7D5EBD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EBA8158F-AC06-41E1-B033-5FD9AEFE603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EC86-4A9E-A923-BB73FD7D5EBD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0B842A80-FBDD-4F10-8ABD-51E44C79400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EC86-4A9E-A923-BB73FD7D5EBD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3DA97145-C233-40CE-A9FA-955B65AB34D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EC86-4A9E-A923-BB73FD7D5EBD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A0AC6245-570D-4CD9-A135-E817E8C4EAB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EC86-4A9E-A923-BB73FD7D5EBD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0D46637C-D898-480A-A625-AB298401499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EC86-4A9E-A923-BB73FD7D5EBD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CD263062-1914-4875-AEBB-F7AA0922AB7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EC86-4A9E-A923-BB73FD7D5EBD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6C1AEEA0-F4DE-497E-AB0F-ED6F0E2328E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EC86-4A9E-A923-BB73FD7D5EBD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27179861-729A-4EBA-AF6C-5B885FC160C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EC86-4A9E-A923-BB73FD7D5EBD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9C93F3AD-E555-4E76-9608-2085EFE70F9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EC86-4A9E-A923-BB73FD7D5EBD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1164809F-3DF9-429F-9460-5CF942A91CA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EC86-4A9E-A923-BB73FD7D5EBD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4E2734A9-CCCD-4E53-A5D6-EA5A67DC8BF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EC86-4A9E-A923-BB73FD7D5EBD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E90E438D-C0E3-40C8-8705-A95A37BDD95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EC86-4A9E-A923-BB73FD7D5EBD}"/>
                </c:ext>
              </c:extLst>
            </c:dLbl>
            <c:dLbl>
              <c:idx val="29"/>
              <c:layout>
                <c:manualLayout>
                  <c:x val="0"/>
                  <c:y val="-7.6923076923076927E-3"/>
                </c:manualLayout>
              </c:layout>
              <c:tx>
                <c:rich>
                  <a:bodyPr/>
                  <a:lstStyle/>
                  <a:p>
                    <a:fld id="{0DCAB7D7-66D1-4CD3-8550-73CFA1A8214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EC86-4A9E-A923-BB73FD7D5EBD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F2D3D7E7-577C-40FC-931C-ACC8A1E12C5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EC86-4A9E-A923-BB73FD7D5E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Sheet2!$D$4:$D$34</c:f>
              <c:numCache>
                <c:formatCode>General</c:formatCode>
                <c:ptCount val="31"/>
                <c:pt idx="0">
                  <c:v>1</c:v>
                </c:pt>
                <c:pt idx="1">
                  <c:v>-1</c:v>
                </c:pt>
                <c:pt idx="2">
                  <c:v>0</c:v>
                </c:pt>
                <c:pt idx="3">
                  <c:v>-1</c:v>
                </c:pt>
                <c:pt idx="4">
                  <c:v>1</c:v>
                </c:pt>
                <c:pt idx="5">
                  <c:v>0</c:v>
                </c:pt>
                <c:pt idx="6">
                  <c:v>-1</c:v>
                </c:pt>
                <c:pt idx="7">
                  <c:v>1</c:v>
                </c:pt>
                <c:pt idx="8">
                  <c:v>-1</c:v>
                </c:pt>
                <c:pt idx="9">
                  <c:v>1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-1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-1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-1</c:v>
                </c:pt>
                <c:pt idx="24">
                  <c:v>1</c:v>
                </c:pt>
                <c:pt idx="25">
                  <c:v>-1</c:v>
                </c:pt>
                <c:pt idx="26">
                  <c:v>-1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-1</c:v>
                </c:pt>
              </c:numCache>
            </c:numRef>
          </c:xVal>
          <c:yVal>
            <c:numRef>
              <c:f>Sheet2!$E$4:$E$34</c:f>
              <c:numCache>
                <c:formatCode>General</c:formatCode>
                <c:ptCount val="31"/>
                <c:pt idx="0">
                  <c:v>200.72</c:v>
                </c:pt>
                <c:pt idx="1">
                  <c:v>210.87</c:v>
                </c:pt>
                <c:pt idx="2">
                  <c:v>203.06649350649349</c:v>
                </c:pt>
                <c:pt idx="3">
                  <c:v>207.65999999999997</c:v>
                </c:pt>
                <c:pt idx="4">
                  <c:v>221</c:v>
                </c:pt>
                <c:pt idx="5">
                  <c:v>195.3</c:v>
                </c:pt>
                <c:pt idx="6">
                  <c:v>210.65599999999998</c:v>
                </c:pt>
                <c:pt idx="7">
                  <c:v>209.32600000000002</c:v>
                </c:pt>
                <c:pt idx="8">
                  <c:v>213</c:v>
                </c:pt>
                <c:pt idx="9">
                  <c:v>208.3</c:v>
                </c:pt>
                <c:pt idx="10">
                  <c:v>230.2</c:v>
                </c:pt>
                <c:pt idx="11">
                  <c:v>211.57999999999998</c:v>
                </c:pt>
                <c:pt idx="12">
                  <c:v>219.89999999999998</c:v>
                </c:pt>
                <c:pt idx="13">
                  <c:v>198.10000000000002</c:v>
                </c:pt>
                <c:pt idx="14">
                  <c:v>201.3</c:v>
                </c:pt>
                <c:pt idx="15">
                  <c:v>223.2</c:v>
                </c:pt>
                <c:pt idx="16">
                  <c:v>193.75</c:v>
                </c:pt>
                <c:pt idx="17">
                  <c:v>195.01010000000002</c:v>
                </c:pt>
                <c:pt idx="18">
                  <c:v>194.80309999999997</c:v>
                </c:pt>
                <c:pt idx="19">
                  <c:v>211.6</c:v>
                </c:pt>
                <c:pt idx="20">
                  <c:v>206.60000000000002</c:v>
                </c:pt>
                <c:pt idx="21">
                  <c:v>202.26999999999998</c:v>
                </c:pt>
                <c:pt idx="22">
                  <c:v>198.4</c:v>
                </c:pt>
                <c:pt idx="23">
                  <c:v>201.26</c:v>
                </c:pt>
                <c:pt idx="24">
                  <c:v>198.63</c:v>
                </c:pt>
                <c:pt idx="25">
                  <c:v>208.4818181818182</c:v>
                </c:pt>
                <c:pt idx="26">
                  <c:v>204.95285714285717</c:v>
                </c:pt>
                <c:pt idx="27">
                  <c:v>207.26000000000002</c:v>
                </c:pt>
                <c:pt idx="28">
                  <c:v>200.18</c:v>
                </c:pt>
                <c:pt idx="29">
                  <c:v>212.1</c:v>
                </c:pt>
                <c:pt idx="30">
                  <c:v>216.92500000000001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Sheet2!$F$4:$F$34</c15:f>
                <c15:dlblRangeCache>
                  <c:ptCount val="31"/>
                  <c:pt idx="0">
                    <c:v>강원 - 나</c:v>
                  </c:pt>
                  <c:pt idx="1">
                    <c:v>건국 - 가</c:v>
                  </c:pt>
                  <c:pt idx="2">
                    <c:v>경북 - 가/나</c:v>
                  </c:pt>
                  <c:pt idx="3">
                    <c:v>경희 - 가</c:v>
                  </c:pt>
                  <c:pt idx="4">
                    <c:v>고려 - 나</c:v>
                  </c:pt>
                  <c:pt idx="5">
                    <c:v>동아 - 가/나</c:v>
                  </c:pt>
                  <c:pt idx="6">
                    <c:v>부산 - 가</c:v>
                  </c:pt>
                  <c:pt idx="7">
                    <c:v>부산 - 나</c:v>
                  </c:pt>
                  <c:pt idx="8">
                    <c:v>서강 - 가</c:v>
                  </c:pt>
                  <c:pt idx="9">
                    <c:v>서강 - 나</c:v>
                  </c:pt>
                  <c:pt idx="10">
                    <c:v>서울 - 가</c:v>
                  </c:pt>
                  <c:pt idx="11">
                    <c:v>시립 - 가/나</c:v>
                  </c:pt>
                  <c:pt idx="12">
                    <c:v>성균 - 나</c:v>
                  </c:pt>
                  <c:pt idx="13">
                    <c:v>아주 - 가</c:v>
                  </c:pt>
                  <c:pt idx="14">
                    <c:v>아주 - 나</c:v>
                  </c:pt>
                  <c:pt idx="15">
                    <c:v>연세 - 나</c:v>
                  </c:pt>
                  <c:pt idx="16">
                    <c:v>영남 - 가/나</c:v>
                  </c:pt>
                  <c:pt idx="17">
                    <c:v>원광 - 가</c:v>
                  </c:pt>
                  <c:pt idx="18">
                    <c:v>원광 - 나</c:v>
                  </c:pt>
                  <c:pt idx="19">
                    <c:v>이화 - 나</c:v>
                  </c:pt>
                  <c:pt idx="20">
                    <c:v>인하 - 가/나</c:v>
                  </c:pt>
                  <c:pt idx="21">
                    <c:v>전남 - 가/나</c:v>
                  </c:pt>
                  <c:pt idx="22">
                    <c:v>전북 - 가/나</c:v>
                  </c:pt>
                  <c:pt idx="23">
                    <c:v>제주 - 가</c:v>
                  </c:pt>
                  <c:pt idx="24">
                    <c:v>제주 - 나</c:v>
                  </c:pt>
                  <c:pt idx="25">
                    <c:v>중앙 - 가</c:v>
                  </c:pt>
                  <c:pt idx="26">
                    <c:v>충남 - 가</c:v>
                  </c:pt>
                  <c:pt idx="27">
                    <c:v>충남 - 나</c:v>
                  </c:pt>
                  <c:pt idx="28">
                    <c:v>충북 - 가/나</c:v>
                  </c:pt>
                  <c:pt idx="29">
                    <c:v>외대 - 가/나</c:v>
                  </c:pt>
                  <c:pt idx="30">
                    <c:v>한양 - 가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F-EC86-4A9E-A923-BB73FD7D5E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3924040"/>
        <c:axId val="713919776"/>
      </c:scatterChart>
      <c:valAx>
        <c:axId val="713924040"/>
        <c:scaling>
          <c:orientation val="minMax"/>
          <c:max val="2"/>
          <c:min val="-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13919776"/>
        <c:crosses val="autoZero"/>
        <c:crossBetween val="midCat"/>
        <c:majorUnit val="1"/>
      </c:valAx>
      <c:valAx>
        <c:axId val="71391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3924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7DE66C67-F637-4533-96F5-76105FBD25F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C86-4A9E-A923-BB73FD7D5EB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D97315F-E266-4173-BED7-6C38BD99755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C86-4A9E-A923-BB73FD7D5EBD}"/>
                </c:ext>
              </c:extLst>
            </c:dLbl>
            <c:dLbl>
              <c:idx val="2"/>
              <c:layout>
                <c:manualLayout>
                  <c:x val="0"/>
                  <c:y val="-7.6923076923077864E-3"/>
                </c:manualLayout>
              </c:layout>
              <c:tx>
                <c:rich>
                  <a:bodyPr/>
                  <a:lstStyle/>
                  <a:p>
                    <a:fld id="{A55D6E89-0AD4-41BC-854E-36D434E1919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EC86-4A9E-A923-BB73FD7D5EB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546120B-2E28-45D2-80AA-816CA9A984F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EC86-4A9E-A923-BB73FD7D5EB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8646491-4085-41D1-BC0A-191060220E8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C86-4A9E-A923-BB73FD7D5EB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B51B530-A54B-48DC-B7B2-61F80274708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C86-4A9E-A923-BB73FD7D5EBD}"/>
                </c:ext>
              </c:extLst>
            </c:dLbl>
            <c:dLbl>
              <c:idx val="6"/>
              <c:layout>
                <c:manualLayout>
                  <c:x val="0"/>
                  <c:y val="5.1282051282051282E-3"/>
                </c:manualLayout>
              </c:layout>
              <c:tx>
                <c:rich>
                  <a:bodyPr/>
                  <a:lstStyle/>
                  <a:p>
                    <a:fld id="{F7BBCF8D-660C-47A4-BC5C-2439D7FD1F1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EC86-4A9E-A923-BB73FD7D5EB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565EA1E-CBC5-4A77-8720-091B9DBD5B8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C86-4A9E-A923-BB73FD7D5EBD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A4F73BC-484B-4922-A84C-F830119EAE1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EC86-4A9E-A923-BB73FD7D5EBD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E84A6DA-B71A-4B18-B009-494099EC273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EC86-4A9E-A923-BB73FD7D5EBD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58528A35-F655-4620-ACCC-9B49B636CB9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EC86-4A9E-A923-BB73FD7D5EBD}"/>
                </c:ext>
              </c:extLst>
            </c:dLbl>
            <c:dLbl>
              <c:idx val="11"/>
              <c:layout>
                <c:manualLayout>
                  <c:x val="-8.6370370370370445E-2"/>
                  <c:y val="1.1538461538461444E-2"/>
                </c:manualLayout>
              </c:layout>
              <c:tx>
                <c:rich>
                  <a:bodyPr/>
                  <a:lstStyle/>
                  <a:p>
                    <a:fld id="{A1212029-B480-4F04-9673-FC5587BE966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EC86-4A9E-A923-BB73FD7D5EBD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697EAB9C-943F-4E9A-8B63-234EBA6DCA8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EC86-4A9E-A923-BB73FD7D5EBD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C748BB58-9672-4FF3-8F1A-F74B76A3363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EC86-4A9E-A923-BB73FD7D5EBD}"/>
                </c:ext>
              </c:extLst>
            </c:dLbl>
            <c:dLbl>
              <c:idx val="14"/>
              <c:layout>
                <c:manualLayout>
                  <c:x val="-8.6370370370370445E-2"/>
                  <c:y val="7.6923076923076927E-3"/>
                </c:manualLayout>
              </c:layout>
              <c:tx>
                <c:rich>
                  <a:bodyPr/>
                  <a:lstStyle/>
                  <a:p>
                    <a:fld id="{6FAA92D6-0C50-406F-AE6C-5CF100A501A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EC86-4A9E-A923-BB73FD7D5EBD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01992324-9DF0-4812-8C3B-CEC675FAEA5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EC86-4A9E-A923-BB73FD7D5EBD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7444FF4B-048A-4628-AC31-9F58A93CF34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EC86-4A9E-A923-BB73FD7D5EBD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48B2C1DD-9E72-41DD-8429-2AA033A9FA3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EC86-4A9E-A923-BB73FD7D5EBD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2CBE2F3A-52E8-472A-B559-56ADC41517C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EC86-4A9E-A923-BB73FD7D5EBD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4FF3CE64-1783-4758-BA63-68138AD78E4E}" type="CELLRANGE">
                      <a:rPr lang="ko-KR" altLang="en-US" dirty="0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EC86-4A9E-A923-BB73FD7D5EBD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10B6E4F6-826F-4985-B6B3-5048CCE3115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EC86-4A9E-A923-BB73FD7D5EBD}"/>
                </c:ext>
              </c:extLst>
            </c:dLbl>
            <c:dLbl>
              <c:idx val="21"/>
              <c:layout>
                <c:manualLayout>
                  <c:x val="0"/>
                  <c:y val="8.9743589743589737E-3"/>
                </c:manualLayout>
              </c:layout>
              <c:tx>
                <c:rich>
                  <a:bodyPr/>
                  <a:lstStyle/>
                  <a:p>
                    <a:fld id="{F8A75438-AFEA-42BB-9DC1-0096C9EEDBF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EC86-4A9E-A923-BB73FD7D5EBD}"/>
                </c:ext>
              </c:extLst>
            </c:dLbl>
            <c:dLbl>
              <c:idx val="22"/>
              <c:layout>
                <c:manualLayout>
                  <c:x val="-8.6370370370370445E-2"/>
                  <c:y val="-7.6923076923077864E-3"/>
                </c:manualLayout>
              </c:layout>
              <c:tx>
                <c:rich>
                  <a:bodyPr/>
                  <a:lstStyle/>
                  <a:p>
                    <a:fld id="{FD430CDC-B852-4076-B9D5-31E65BA41A2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EC86-4A9E-A923-BB73FD7D5EBD}"/>
                </c:ext>
              </c:extLst>
            </c:dLbl>
            <c:dLbl>
              <c:idx val="23"/>
              <c:layout>
                <c:manualLayout>
                  <c:x val="0"/>
                  <c:y val="-7.6923076923076927E-3"/>
                </c:manualLayout>
              </c:layout>
              <c:tx>
                <c:rich>
                  <a:bodyPr/>
                  <a:lstStyle/>
                  <a:p>
                    <a:fld id="{910D354C-09F2-46F3-B374-B21AACF57F3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EC86-4A9E-A923-BB73FD7D5EBD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1C67C947-DCF3-4D46-BFC6-8F170B0EC8D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EC86-4A9E-A923-BB73FD7D5EBD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EC86-4A9E-A923-BB73FD7D5E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Sheet2!$L$40:$L$64</c:f>
              <c:numCache>
                <c:formatCode>General</c:formatCode>
                <c:ptCount val="25"/>
                <c:pt idx="0">
                  <c:v>1</c:v>
                </c:pt>
                <c:pt idx="1">
                  <c:v>-1</c:v>
                </c:pt>
                <c:pt idx="2">
                  <c:v>0</c:v>
                </c:pt>
                <c:pt idx="3">
                  <c:v>-1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-1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-1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-1</c:v>
                </c:pt>
              </c:numCache>
            </c:numRef>
          </c:xVal>
          <c:yVal>
            <c:numRef>
              <c:f>Sheet2!$I$40:$I$64</c:f>
              <c:numCache>
                <c:formatCode>General</c:formatCode>
                <c:ptCount val="25"/>
                <c:pt idx="0">
                  <c:v>200.72</c:v>
                </c:pt>
                <c:pt idx="1">
                  <c:v>210.87</c:v>
                </c:pt>
                <c:pt idx="2">
                  <c:v>203.06649350649349</c:v>
                </c:pt>
                <c:pt idx="3">
                  <c:v>207.65999999999997</c:v>
                </c:pt>
                <c:pt idx="4">
                  <c:v>221</c:v>
                </c:pt>
                <c:pt idx="5">
                  <c:v>195.3</c:v>
                </c:pt>
                <c:pt idx="6">
                  <c:v>209.99099999999999</c:v>
                </c:pt>
                <c:pt idx="7">
                  <c:v>210.65</c:v>
                </c:pt>
                <c:pt idx="8">
                  <c:v>230.2</c:v>
                </c:pt>
                <c:pt idx="9">
                  <c:v>211.57999999999998</c:v>
                </c:pt>
                <c:pt idx="10">
                  <c:v>219.89999999999998</c:v>
                </c:pt>
                <c:pt idx="11">
                  <c:v>199.70000000000002</c:v>
                </c:pt>
                <c:pt idx="12">
                  <c:v>223.2</c:v>
                </c:pt>
                <c:pt idx="13">
                  <c:v>193.75</c:v>
                </c:pt>
                <c:pt idx="14">
                  <c:v>194.9066</c:v>
                </c:pt>
                <c:pt idx="15">
                  <c:v>211.6</c:v>
                </c:pt>
                <c:pt idx="16">
                  <c:v>206.60000000000002</c:v>
                </c:pt>
                <c:pt idx="17">
                  <c:v>202.26999999999998</c:v>
                </c:pt>
                <c:pt idx="18">
                  <c:v>198.4</c:v>
                </c:pt>
                <c:pt idx="19">
                  <c:v>199.94499999999999</c:v>
                </c:pt>
                <c:pt idx="20">
                  <c:v>208.4818181818182</c:v>
                </c:pt>
                <c:pt idx="21">
                  <c:v>206.10642857142858</c:v>
                </c:pt>
                <c:pt idx="22">
                  <c:v>200.18</c:v>
                </c:pt>
                <c:pt idx="23">
                  <c:v>212.1</c:v>
                </c:pt>
                <c:pt idx="24">
                  <c:v>216.92500000000001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Sheet2!$J$40:$J$64</c15:f>
                <c15:dlblRangeCache>
                  <c:ptCount val="25"/>
                  <c:pt idx="0">
                    <c:v>강원</c:v>
                  </c:pt>
                  <c:pt idx="1">
                    <c:v>건국</c:v>
                  </c:pt>
                  <c:pt idx="2">
                    <c:v>경북</c:v>
                  </c:pt>
                  <c:pt idx="3">
                    <c:v>경희</c:v>
                  </c:pt>
                  <c:pt idx="4">
                    <c:v>고려</c:v>
                  </c:pt>
                  <c:pt idx="5">
                    <c:v>동아</c:v>
                  </c:pt>
                  <c:pt idx="6">
                    <c:v>부산</c:v>
                  </c:pt>
                  <c:pt idx="7">
                    <c:v>서강</c:v>
                  </c:pt>
                  <c:pt idx="8">
                    <c:v>서울</c:v>
                  </c:pt>
                  <c:pt idx="9">
                    <c:v>시립</c:v>
                  </c:pt>
                  <c:pt idx="10">
                    <c:v>성균</c:v>
                  </c:pt>
                  <c:pt idx="11">
                    <c:v>아주</c:v>
                  </c:pt>
                  <c:pt idx="12">
                    <c:v>연세</c:v>
                  </c:pt>
                  <c:pt idx="13">
                    <c:v>영남</c:v>
                  </c:pt>
                  <c:pt idx="14">
                    <c:v>원광</c:v>
                  </c:pt>
                  <c:pt idx="15">
                    <c:v>이화</c:v>
                  </c:pt>
                  <c:pt idx="16">
                    <c:v>인하</c:v>
                  </c:pt>
                  <c:pt idx="17">
                    <c:v>전남</c:v>
                  </c:pt>
                  <c:pt idx="18">
                    <c:v>전북</c:v>
                  </c:pt>
                  <c:pt idx="19">
                    <c:v>제주</c:v>
                  </c:pt>
                  <c:pt idx="20">
                    <c:v>중앙</c:v>
                  </c:pt>
                  <c:pt idx="21">
                    <c:v>충남</c:v>
                  </c:pt>
                  <c:pt idx="22">
                    <c:v>충북</c:v>
                  </c:pt>
                  <c:pt idx="23">
                    <c:v>외대</c:v>
                  </c:pt>
                  <c:pt idx="24">
                    <c:v>한양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F-EC86-4A9E-A923-BB73FD7D5E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3924040"/>
        <c:axId val="713919776"/>
      </c:scatterChart>
      <c:valAx>
        <c:axId val="713924040"/>
        <c:scaling>
          <c:orientation val="minMax"/>
          <c:max val="2"/>
          <c:min val="-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13919776"/>
        <c:crosses val="autoZero"/>
        <c:crossBetween val="midCat"/>
        <c:majorUnit val="1"/>
      </c:valAx>
      <c:valAx>
        <c:axId val="71391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3924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400"/>
      </a:pPr>
      <a:endParaRPr lang="ko-K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pct!$B$2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pct!$C$1:$H$1</c:f>
              <c:strCache>
                <c:ptCount val="6"/>
                <c:pt idx="0">
                  <c:v>leet</c:v>
                </c:pt>
                <c:pt idx="1">
                  <c:v>gpa</c:v>
                </c:pt>
                <c:pt idx="2">
                  <c:v>lang</c:v>
                </c:pt>
                <c:pt idx="3">
                  <c:v>doc</c:v>
                </c:pt>
                <c:pt idx="4">
                  <c:v>essay</c:v>
                </c:pt>
                <c:pt idx="5">
                  <c:v>interview</c:v>
                </c:pt>
              </c:strCache>
            </c:strRef>
          </c:cat>
          <c:val>
            <c:numRef>
              <c:f>pct!$C$2:$H$2</c:f>
              <c:numCache>
                <c:formatCode>0.00%</c:formatCode>
                <c:ptCount val="6"/>
                <c:pt idx="0">
                  <c:v>0.22222222222222221</c:v>
                </c:pt>
                <c:pt idx="1">
                  <c:v>0.22222222222222221</c:v>
                </c:pt>
                <c:pt idx="2">
                  <c:v>0</c:v>
                </c:pt>
                <c:pt idx="3">
                  <c:v>0.22222222222222221</c:v>
                </c:pt>
                <c:pt idx="4">
                  <c:v>0.1111111111111111</c:v>
                </c:pt>
                <c:pt idx="5">
                  <c:v>0.22222222222222221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AA-4508-BE3E-FACCF7615511}"/>
            </c:ext>
          </c:extLst>
        </c:ser>
        <c:ser>
          <c:idx val="1"/>
          <c:order val="1"/>
          <c:tx>
            <c:strRef>
              <c:f>pct!$B$3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pct!$C$1:$H$1</c:f>
              <c:strCache>
                <c:ptCount val="6"/>
                <c:pt idx="0">
                  <c:v>leet</c:v>
                </c:pt>
                <c:pt idx="1">
                  <c:v>gpa</c:v>
                </c:pt>
                <c:pt idx="2">
                  <c:v>lang</c:v>
                </c:pt>
                <c:pt idx="3">
                  <c:v>doc</c:v>
                </c:pt>
                <c:pt idx="4">
                  <c:v>essay</c:v>
                </c:pt>
                <c:pt idx="5">
                  <c:v>interview</c:v>
                </c:pt>
              </c:strCache>
            </c:strRef>
          </c:cat>
          <c:val>
            <c:numRef>
              <c:f>pct!$C$3:$H$3</c:f>
              <c:numCache>
                <c:formatCode>0.00%</c:formatCode>
                <c:ptCount val="6"/>
                <c:pt idx="0">
                  <c:v>0.2857142857142857</c:v>
                </c:pt>
                <c:pt idx="1">
                  <c:v>0.14285714285714285</c:v>
                </c:pt>
                <c:pt idx="2">
                  <c:v>0</c:v>
                </c:pt>
                <c:pt idx="3">
                  <c:v>0.14285714285714285</c:v>
                </c:pt>
                <c:pt idx="4">
                  <c:v>0.14285714285714285</c:v>
                </c:pt>
                <c:pt idx="5">
                  <c:v>0.2857142857142857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AA-4508-BE3E-FACCF7615511}"/>
            </c:ext>
          </c:extLst>
        </c:ser>
        <c:ser>
          <c:idx val="2"/>
          <c:order val="2"/>
          <c:tx>
            <c:strRef>
              <c:f>pct!$B$4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pct!$C$1:$H$1</c:f>
              <c:strCache>
                <c:ptCount val="6"/>
                <c:pt idx="0">
                  <c:v>leet</c:v>
                </c:pt>
                <c:pt idx="1">
                  <c:v>gpa</c:v>
                </c:pt>
                <c:pt idx="2">
                  <c:v>lang</c:v>
                </c:pt>
                <c:pt idx="3">
                  <c:v>doc</c:v>
                </c:pt>
                <c:pt idx="4">
                  <c:v>essay</c:v>
                </c:pt>
                <c:pt idx="5">
                  <c:v>interview</c:v>
                </c:pt>
              </c:strCache>
            </c:strRef>
          </c:cat>
          <c:val>
            <c:numRef>
              <c:f>pct!$C$4:$H$4</c:f>
              <c:numCache>
                <c:formatCode>0.00%</c:formatCode>
                <c:ptCount val="6"/>
                <c:pt idx="0">
                  <c:v>0.35714285714285715</c:v>
                </c:pt>
                <c:pt idx="1">
                  <c:v>0.23809523809523808</c:v>
                </c:pt>
                <c:pt idx="2">
                  <c:v>0</c:v>
                </c:pt>
                <c:pt idx="3">
                  <c:v>0.16666666666666666</c:v>
                </c:pt>
                <c:pt idx="4">
                  <c:v>0.11904761904761904</c:v>
                </c:pt>
                <c:pt idx="5">
                  <c:v>0.11904761904761904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AA-4508-BE3E-FACCF76155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5304560"/>
        <c:axId val="655295704"/>
      </c:barChart>
      <c:catAx>
        <c:axId val="65530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5295704"/>
        <c:crosses val="autoZero"/>
        <c:auto val="1"/>
        <c:lblAlgn val="ctr"/>
        <c:lblOffset val="100"/>
        <c:noMultiLvlLbl val="0"/>
      </c:catAx>
      <c:valAx>
        <c:axId val="655295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53045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Sheet3!$S$30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Sheet3!$O$31:$O$33</c:f>
              <c:numCache>
                <c:formatCode>General</c:formatCode>
                <c:ptCount val="3"/>
                <c:pt idx="0">
                  <c:v>15</c:v>
                </c:pt>
                <c:pt idx="1">
                  <c:v>16</c:v>
                </c:pt>
                <c:pt idx="2">
                  <c:v>17</c:v>
                </c:pt>
              </c:numCache>
            </c:numRef>
          </c:cat>
          <c:val>
            <c:numRef>
              <c:f>Sheet3!$S$31:$S$33</c:f>
              <c:numCache>
                <c:formatCode>0%</c:formatCode>
                <c:ptCount val="3"/>
                <c:pt idx="0">
                  <c:v>0.57499999999999996</c:v>
                </c:pt>
                <c:pt idx="1">
                  <c:v>0.65116279069767447</c:v>
                </c:pt>
                <c:pt idx="2">
                  <c:v>0.66666666666666663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E8-4B39-91BE-A346FE928002}"/>
            </c:ext>
          </c:extLst>
        </c:ser>
        <c:ser>
          <c:idx val="1"/>
          <c:order val="1"/>
          <c:tx>
            <c:strRef>
              <c:f>Sheet3!$T$30</c:f>
              <c:strCache>
                <c:ptCount val="1"/>
                <c:pt idx="0">
                  <c:v>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Sheet3!$O$31:$O$33</c:f>
              <c:numCache>
                <c:formatCode>General</c:formatCode>
                <c:ptCount val="3"/>
                <c:pt idx="0">
                  <c:v>15</c:v>
                </c:pt>
                <c:pt idx="1">
                  <c:v>16</c:v>
                </c:pt>
                <c:pt idx="2">
                  <c:v>17</c:v>
                </c:pt>
              </c:numCache>
            </c:numRef>
          </c:cat>
          <c:val>
            <c:numRef>
              <c:f>Sheet3!$T$31:$T$33</c:f>
              <c:numCache>
                <c:formatCode>0%</c:formatCode>
                <c:ptCount val="3"/>
                <c:pt idx="0">
                  <c:v>0.42499999999999999</c:v>
                </c:pt>
                <c:pt idx="1">
                  <c:v>0.34883720930232559</c:v>
                </c:pt>
                <c:pt idx="2">
                  <c:v>0.33333333333333331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E8-4B39-91BE-A346FE928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9076784"/>
        <c:axId val="639077112"/>
      </c:barChart>
      <c:catAx>
        <c:axId val="63907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9077112"/>
        <c:crosses val="autoZero"/>
        <c:auto val="1"/>
        <c:lblAlgn val="ctr"/>
        <c:lblOffset val="100"/>
        <c:noMultiLvlLbl val="0"/>
      </c:catAx>
      <c:valAx>
        <c:axId val="639077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90767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연령_비율_다른포맷!$Q$6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연령_비율_다른포맷!$R$5:$T$5</c:f>
              <c:strCache>
                <c:ptCount val="3"/>
                <c:pt idx="0">
                  <c:v>high</c:v>
                </c:pt>
                <c:pt idx="1">
                  <c:v>mid</c:v>
                </c:pt>
                <c:pt idx="2">
                  <c:v>low</c:v>
                </c:pt>
              </c:strCache>
            </c:strRef>
          </c:cat>
          <c:val>
            <c:numRef>
              <c:f>연령_비율_다른포맷!$R$6:$T$6</c:f>
              <c:numCache>
                <c:formatCode>General</c:formatCode>
                <c:ptCount val="3"/>
                <c:pt idx="0">
                  <c:v>62.5</c:v>
                </c:pt>
                <c:pt idx="1">
                  <c:v>22.5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BC-4F1E-8D59-16037793658E}"/>
            </c:ext>
          </c:extLst>
        </c:ser>
        <c:ser>
          <c:idx val="1"/>
          <c:order val="1"/>
          <c:tx>
            <c:strRef>
              <c:f>연령_비율_다른포맷!$Q$7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연령_비율_다른포맷!$R$5:$T$5</c:f>
              <c:strCache>
                <c:ptCount val="3"/>
                <c:pt idx="0">
                  <c:v>high</c:v>
                </c:pt>
                <c:pt idx="1">
                  <c:v>mid</c:v>
                </c:pt>
                <c:pt idx="2">
                  <c:v>low</c:v>
                </c:pt>
              </c:strCache>
            </c:strRef>
          </c:cat>
          <c:val>
            <c:numRef>
              <c:f>연령_비율_다른포맷!$R$7:$T$7</c:f>
              <c:numCache>
                <c:formatCode>General</c:formatCode>
                <c:ptCount val="3"/>
                <c:pt idx="0">
                  <c:v>53.5</c:v>
                </c:pt>
                <c:pt idx="1">
                  <c:v>37.200000000000003</c:v>
                </c:pt>
                <c:pt idx="2">
                  <c:v>9.3000000000000007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BC-4F1E-8D59-16037793658E}"/>
            </c:ext>
          </c:extLst>
        </c:ser>
        <c:ser>
          <c:idx val="2"/>
          <c:order val="2"/>
          <c:tx>
            <c:strRef>
              <c:f>연령_비율_다른포맷!$Q$8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연령_비율_다른포맷!$R$5:$T$5</c:f>
              <c:strCache>
                <c:ptCount val="3"/>
                <c:pt idx="0">
                  <c:v>high</c:v>
                </c:pt>
                <c:pt idx="1">
                  <c:v>mid</c:v>
                </c:pt>
                <c:pt idx="2">
                  <c:v>low</c:v>
                </c:pt>
              </c:strCache>
            </c:strRef>
          </c:cat>
          <c:val>
            <c:numRef>
              <c:f>연령_비율_다른포맷!$R$8:$T$8</c:f>
              <c:numCache>
                <c:formatCode>General</c:formatCode>
                <c:ptCount val="3"/>
                <c:pt idx="0">
                  <c:v>64.400000000000006</c:v>
                </c:pt>
                <c:pt idx="1">
                  <c:v>26.7</c:v>
                </c:pt>
                <c:pt idx="2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BC-4F1E-8D59-1603779365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1074496"/>
        <c:axId val="631074824"/>
      </c:barChart>
      <c:catAx>
        <c:axId val="63107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1074824"/>
        <c:crosses val="autoZero"/>
        <c:auto val="1"/>
        <c:lblAlgn val="ctr"/>
        <c:lblOffset val="100"/>
        <c:noMultiLvlLbl val="0"/>
      </c:catAx>
      <c:valAx>
        <c:axId val="631074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107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연령_비율_다른포맷!$R$5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연령_비율_다른포맷!$Q$6:$Q$8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연령_비율_다른포맷!$R$6:$R$8</c:f>
              <c:numCache>
                <c:formatCode>General</c:formatCode>
                <c:ptCount val="3"/>
                <c:pt idx="0">
                  <c:v>62.5</c:v>
                </c:pt>
                <c:pt idx="1">
                  <c:v>53.5</c:v>
                </c:pt>
                <c:pt idx="2">
                  <c:v>64.400000000000006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E2-4599-9A8B-151896920B52}"/>
            </c:ext>
          </c:extLst>
        </c:ser>
        <c:ser>
          <c:idx val="1"/>
          <c:order val="1"/>
          <c:tx>
            <c:strRef>
              <c:f>연령_비율_다른포맷!$S$5</c:f>
              <c:strCache>
                <c:ptCount val="1"/>
                <c:pt idx="0">
                  <c:v>mid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연령_비율_다른포맷!$Q$6:$Q$8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연령_비율_다른포맷!$S$6:$S$8</c:f>
              <c:numCache>
                <c:formatCode>General</c:formatCode>
                <c:ptCount val="3"/>
                <c:pt idx="0">
                  <c:v>22.5</c:v>
                </c:pt>
                <c:pt idx="1">
                  <c:v>37.200000000000003</c:v>
                </c:pt>
                <c:pt idx="2">
                  <c:v>26.7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E2-4599-9A8B-151896920B52}"/>
            </c:ext>
          </c:extLst>
        </c:ser>
        <c:ser>
          <c:idx val="2"/>
          <c:order val="2"/>
          <c:tx>
            <c:strRef>
              <c:f>연령_비율_다른포맷!$T$5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연령_비율_다른포맷!$Q$6:$Q$8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연령_비율_다른포맷!$T$6:$T$8</c:f>
              <c:numCache>
                <c:formatCode>General</c:formatCode>
                <c:ptCount val="3"/>
                <c:pt idx="0">
                  <c:v>15</c:v>
                </c:pt>
                <c:pt idx="1">
                  <c:v>9.3000000000000007</c:v>
                </c:pt>
                <c:pt idx="2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E2-4599-9A8B-151896920B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1074496"/>
        <c:axId val="631074824"/>
      </c:barChart>
      <c:catAx>
        <c:axId val="63107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1074824"/>
        <c:crosses val="autoZero"/>
        <c:auto val="1"/>
        <c:lblAlgn val="ctr"/>
        <c:lblOffset val="100"/>
        <c:noMultiLvlLbl val="0"/>
      </c:catAx>
      <c:valAx>
        <c:axId val="631074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107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연령_비율_다른포맷!$R$5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연령_비율_다른포맷!$Q$6:$Q$8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연령_비율_다른포맷!$R$6:$R$8</c:f>
              <c:numCache>
                <c:formatCode>General</c:formatCode>
                <c:ptCount val="3"/>
                <c:pt idx="0">
                  <c:v>62.5</c:v>
                </c:pt>
                <c:pt idx="1">
                  <c:v>53.5</c:v>
                </c:pt>
                <c:pt idx="2">
                  <c:v>64.400000000000006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91-4961-930C-AFCE6E04D723}"/>
            </c:ext>
          </c:extLst>
        </c:ser>
        <c:ser>
          <c:idx val="1"/>
          <c:order val="1"/>
          <c:tx>
            <c:strRef>
              <c:f>연령_비율_다른포맷!$S$5</c:f>
              <c:strCache>
                <c:ptCount val="1"/>
                <c:pt idx="0">
                  <c:v>mid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연령_비율_다른포맷!$Q$6:$Q$8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연령_비율_다른포맷!$S$6:$S$8</c:f>
              <c:numCache>
                <c:formatCode>General</c:formatCode>
                <c:ptCount val="3"/>
                <c:pt idx="0">
                  <c:v>22.5</c:v>
                </c:pt>
                <c:pt idx="1">
                  <c:v>37.200000000000003</c:v>
                </c:pt>
                <c:pt idx="2">
                  <c:v>26.7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91-4961-930C-AFCE6E04D723}"/>
            </c:ext>
          </c:extLst>
        </c:ser>
        <c:ser>
          <c:idx val="2"/>
          <c:order val="2"/>
          <c:tx>
            <c:strRef>
              <c:f>연령_비율_다른포맷!$T$5</c:f>
              <c:strCache>
                <c:ptCount val="1"/>
                <c:pt idx="0">
                  <c:v>low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연령_비율_다른포맷!$Q$6:$Q$8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연령_비율_다른포맷!$T$6:$T$8</c:f>
              <c:numCache>
                <c:formatCode>General</c:formatCode>
                <c:ptCount val="3"/>
                <c:pt idx="0">
                  <c:v>15</c:v>
                </c:pt>
                <c:pt idx="1">
                  <c:v>9.3000000000000007</c:v>
                </c:pt>
                <c:pt idx="2">
                  <c:v>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91-4961-930C-AFCE6E04D7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1074496"/>
        <c:axId val="631074824"/>
      </c:lineChart>
      <c:catAx>
        <c:axId val="63107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1074824"/>
        <c:crosses val="autoZero"/>
        <c:auto val="1"/>
        <c:lblAlgn val="ctr"/>
        <c:lblOffset val="100"/>
        <c:noMultiLvlLbl val="0"/>
      </c:catAx>
      <c:valAx>
        <c:axId val="631074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107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연령_비율_다른포맷!$R$5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연령_비율_다른포맷!$Q$6:$Q$8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연령_비율_다른포맷!$R$6:$R$8</c:f>
              <c:numCache>
                <c:formatCode>General</c:formatCode>
                <c:ptCount val="3"/>
                <c:pt idx="0">
                  <c:v>62.5</c:v>
                </c:pt>
                <c:pt idx="1">
                  <c:v>53.5</c:v>
                </c:pt>
                <c:pt idx="2">
                  <c:v>64.400000000000006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D-4CA4-BA67-458165FC0128}"/>
            </c:ext>
          </c:extLst>
        </c:ser>
        <c:ser>
          <c:idx val="1"/>
          <c:order val="1"/>
          <c:tx>
            <c:strRef>
              <c:f>연령_비율_다른포맷!$S$5</c:f>
              <c:strCache>
                <c:ptCount val="1"/>
                <c:pt idx="0">
                  <c:v>mid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연령_비율_다른포맷!$Q$6:$Q$8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연령_비율_다른포맷!$S$6:$S$8</c:f>
              <c:numCache>
                <c:formatCode>General</c:formatCode>
                <c:ptCount val="3"/>
                <c:pt idx="0">
                  <c:v>22.5</c:v>
                </c:pt>
                <c:pt idx="1">
                  <c:v>37.200000000000003</c:v>
                </c:pt>
                <c:pt idx="2">
                  <c:v>26.7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7D-4CA4-BA67-458165FC0128}"/>
            </c:ext>
          </c:extLst>
        </c:ser>
        <c:ser>
          <c:idx val="2"/>
          <c:order val="2"/>
          <c:tx>
            <c:strRef>
              <c:f>연령_비율_다른포맷!$T$5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연령_비율_다른포맷!$Q$6:$Q$8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연령_비율_다른포맷!$T$6:$T$8</c:f>
              <c:numCache>
                <c:formatCode>General</c:formatCode>
                <c:ptCount val="3"/>
                <c:pt idx="0">
                  <c:v>15</c:v>
                </c:pt>
                <c:pt idx="1">
                  <c:v>9.3000000000000007</c:v>
                </c:pt>
                <c:pt idx="2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7D-4CA4-BA67-458165FC012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631074496"/>
        <c:axId val="631074824"/>
      </c:barChart>
      <c:catAx>
        <c:axId val="63107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1074824"/>
        <c:crosses val="autoZero"/>
        <c:auto val="1"/>
        <c:lblAlgn val="ctr"/>
        <c:lblOffset val="100"/>
        <c:noMultiLvlLbl val="0"/>
      </c:catAx>
      <c:valAx>
        <c:axId val="631074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107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0761C-9A02-4172-9098-B8E3E7DACF65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E0263-5B47-4B6A-A2A1-6BD848C1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5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ABE6-5978-4BEE-8A49-381449C2828A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E0E6-0415-443D-9158-CBA16CB466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940B670-BA92-4342-981C-E67B0FCAE882}"/>
              </a:ext>
            </a:extLst>
          </p:cNvPr>
          <p:cNvCxnSpPr>
            <a:cxnSpLocks/>
          </p:cNvCxnSpPr>
          <p:nvPr userDrawn="1"/>
        </p:nvCxnSpPr>
        <p:spPr>
          <a:xfrm>
            <a:off x="568235" y="613954"/>
            <a:ext cx="57215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702C5DD-1376-4CC7-8BD0-5397EAE2246F}"/>
              </a:ext>
            </a:extLst>
          </p:cNvPr>
          <p:cNvCxnSpPr>
            <a:cxnSpLocks/>
          </p:cNvCxnSpPr>
          <p:nvPr userDrawn="1"/>
        </p:nvCxnSpPr>
        <p:spPr>
          <a:xfrm>
            <a:off x="568235" y="9270275"/>
            <a:ext cx="57215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5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ABE6-5978-4BEE-8A49-381449C2828A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E0E6-0415-443D-9158-CBA16CB46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9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ABE6-5978-4BEE-8A49-381449C2828A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4E0E6-0415-443D-9158-CBA16CB46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87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03F7AF-C610-47F4-A495-0E0F5A7DB532}"/>
              </a:ext>
            </a:extLst>
          </p:cNvPr>
          <p:cNvSpPr txBox="1"/>
          <p:nvPr/>
        </p:nvSpPr>
        <p:spPr>
          <a:xfrm>
            <a:off x="-4532811" y="3304904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서문 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9D9206-868B-4C0C-A082-3B9D0CB5CB3F}"/>
              </a:ext>
            </a:extLst>
          </p:cNvPr>
          <p:cNvSpPr/>
          <p:nvPr/>
        </p:nvSpPr>
        <p:spPr>
          <a:xfrm>
            <a:off x="539909" y="399310"/>
            <a:ext cx="5778182" cy="25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8D9984-AF15-42FF-AB13-BA6B1D3EC3CE}"/>
              </a:ext>
            </a:extLst>
          </p:cNvPr>
          <p:cNvSpPr/>
          <p:nvPr/>
        </p:nvSpPr>
        <p:spPr>
          <a:xfrm>
            <a:off x="539909" y="1522554"/>
            <a:ext cx="5778182" cy="25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C2EE5-1E97-43B4-8D1C-9EFC9DEB3D68}"/>
              </a:ext>
            </a:extLst>
          </p:cNvPr>
          <p:cNvSpPr txBox="1"/>
          <p:nvPr/>
        </p:nvSpPr>
        <p:spPr>
          <a:xfrm>
            <a:off x="1632932" y="625267"/>
            <a:ext cx="3592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atin typeface="a고딕19" panose="02020600000000000000" pitchFamily="18" charset="-127"/>
                <a:ea typeface="a고딕19" panose="02020600000000000000" pitchFamily="18" charset="-127"/>
              </a:rPr>
              <a:t>CONTENTS</a:t>
            </a:r>
            <a:endParaRPr lang="ko-KR" altLang="en-US" sz="5400" dirty="0"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27FEC-E3C2-4E86-A92C-B52BF3957D8E}"/>
              </a:ext>
            </a:extLst>
          </p:cNvPr>
          <p:cNvSpPr txBox="1"/>
          <p:nvPr/>
        </p:nvSpPr>
        <p:spPr>
          <a:xfrm>
            <a:off x="-4190908" y="2635794"/>
            <a:ext cx="2411412" cy="4893647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비교 연산자 </a:t>
            </a:r>
            <a:endParaRPr lang="en-US" altLang="ko-KR" sz="13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       (BETWEEN  AND  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비교 연산자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(IN)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비교 연산자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(LIKE)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비교 연산자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(IS NULL)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논리 연산자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(AND)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논리 연산자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(OR)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논리 연산자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(NOT)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ORDER BY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절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 err="1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단일행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함수 </a:t>
            </a:r>
            <a:endParaRPr lang="en-US" altLang="ko-KR" sz="1300" dirty="0">
              <a:solidFill>
                <a:prstClr val="black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      (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문자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숫자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날짜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문자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(LOWER)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문자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(UPPER)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문자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(INITCAP)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문자 조작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(CONCAT)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문자 조작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(SUBSTR)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2BD73-5D45-48A4-8845-94416C29E9B4}"/>
              </a:ext>
            </a:extLst>
          </p:cNvPr>
          <p:cNvSpPr txBox="1"/>
          <p:nvPr/>
        </p:nvSpPr>
        <p:spPr>
          <a:xfrm>
            <a:off x="-1779496" y="2635794"/>
            <a:ext cx="2411412" cy="4593565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문자 조작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(LENGTH)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문자 조작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(INSTR)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문자 조작 함수 </a:t>
            </a:r>
            <a:endParaRPr lang="en-US" altLang="ko-KR" sz="1300" dirty="0">
              <a:solidFill>
                <a:prstClr val="black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      (LPAD | RPAD)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문자 조작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(TRIM)</a:t>
            </a:r>
            <a:endParaRPr lang="ko-KR" altLang="en-US" sz="13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문자 조작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(REPLACE)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숫자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(ROUND)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숫자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(TRUNC)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숫자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(MOD)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날짜 형식 및 조회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(SYSDATE)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날짜 조작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(MONTH_BETWEEN)</a:t>
            </a:r>
          </a:p>
          <a:p>
            <a:pPr marL="342900" lvl="0" indent="-342900">
              <a:lnSpc>
                <a:spcPct val="150000"/>
              </a:lnSpc>
              <a:buFontTx/>
              <a:buAutoNum type="arabicPlain" startAt="15"/>
            </a:pP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날짜 조작 함수 </a:t>
            </a:r>
            <a:r>
              <a:rPr lang="en-US" altLang="ko-KR" sz="1300" dirty="0">
                <a:solidFill>
                  <a:prstClr val="black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(ADD_MONTHS)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E3E3D-6334-47BE-BB71-255D319908D7}"/>
              </a:ext>
            </a:extLst>
          </p:cNvPr>
          <p:cNvSpPr txBox="1"/>
          <p:nvPr/>
        </p:nvSpPr>
        <p:spPr>
          <a:xfrm>
            <a:off x="1919033" y="1954923"/>
            <a:ext cx="241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1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장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.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서문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A7138F-FF59-4A7F-A1D3-7DD425821337}"/>
              </a:ext>
            </a:extLst>
          </p:cNvPr>
          <p:cNvSpPr txBox="1"/>
          <p:nvPr/>
        </p:nvSpPr>
        <p:spPr>
          <a:xfrm>
            <a:off x="-6567396" y="3066086"/>
            <a:ext cx="2411412" cy="692497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lain" startAt="10"/>
            </a:pP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데이터베이스 기본</a:t>
            </a:r>
            <a:endParaRPr lang="en-US" altLang="ko-KR" sz="13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lain" startAt="10"/>
            </a:pP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테스트 테이블 설명</a:t>
            </a:r>
            <a:endParaRPr lang="en-US" altLang="ko-KR" sz="13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D9BA5A-1816-4814-B80E-719639A74FEB}"/>
              </a:ext>
            </a:extLst>
          </p:cNvPr>
          <p:cNvSpPr txBox="1"/>
          <p:nvPr/>
        </p:nvSpPr>
        <p:spPr>
          <a:xfrm>
            <a:off x="-6567396" y="4116598"/>
            <a:ext cx="241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2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장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.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데이터 </a:t>
            </a:r>
            <a:r>
              <a:rPr lang="ko-KR" altLang="en-US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조회어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4824B-400E-4DAE-8F53-246115B8A723}"/>
              </a:ext>
            </a:extLst>
          </p:cNvPr>
          <p:cNvSpPr txBox="1"/>
          <p:nvPr/>
        </p:nvSpPr>
        <p:spPr>
          <a:xfrm>
            <a:off x="-6602320" y="4552839"/>
            <a:ext cx="2411412" cy="3093154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lain" startAt="15"/>
            </a:pP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기본 </a:t>
            </a:r>
            <a:r>
              <a:rPr lang="en-US" altLang="ko-KR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SELECT </a:t>
            </a: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문 구조</a:t>
            </a:r>
            <a:endParaRPr lang="en-US" altLang="ko-KR" sz="13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lain" startAt="15"/>
            </a:pP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모든 열 선택 </a:t>
            </a:r>
            <a:r>
              <a:rPr lang="en-US" altLang="ko-KR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( * )</a:t>
            </a:r>
          </a:p>
          <a:p>
            <a:pPr marL="342900" indent="-342900">
              <a:lnSpc>
                <a:spcPct val="150000"/>
              </a:lnSpc>
              <a:buAutoNum type="arabicPlain" startAt="15"/>
            </a:pP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특정 열 선택</a:t>
            </a:r>
            <a:endParaRPr lang="en-US" altLang="ko-KR" sz="13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lain" startAt="15"/>
            </a:pP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산술 연산자 </a:t>
            </a:r>
            <a:r>
              <a:rPr lang="en-US" altLang="ko-KR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( +, -, *, / )</a:t>
            </a:r>
          </a:p>
          <a:p>
            <a:pPr marL="342900" indent="-342900">
              <a:lnSpc>
                <a:spcPct val="150000"/>
              </a:lnSpc>
              <a:buAutoNum type="arabicPlain" startAt="15"/>
            </a:pP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연산자 우선순위</a:t>
            </a:r>
            <a:endParaRPr lang="en-US" altLang="ko-KR" sz="13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lain" startAt="15"/>
            </a:pP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별칭 </a:t>
            </a:r>
            <a:r>
              <a:rPr lang="en-US" altLang="ko-KR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( ALIAS )</a:t>
            </a:r>
          </a:p>
          <a:p>
            <a:pPr marL="342900" indent="-342900">
              <a:lnSpc>
                <a:spcPct val="150000"/>
              </a:lnSpc>
              <a:buAutoNum type="arabicPlain" startAt="15"/>
            </a:pPr>
            <a:r>
              <a:rPr lang="ko-KR" altLang="en-US" sz="1300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리터럴</a:t>
            </a: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 문자열</a:t>
            </a:r>
            <a:endParaRPr lang="en-US" altLang="ko-KR" sz="13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lain" startAt="15"/>
            </a:pP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중복 행 제거 </a:t>
            </a:r>
            <a:r>
              <a:rPr lang="en-US" altLang="ko-KR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( DISTINCT )</a:t>
            </a:r>
          </a:p>
          <a:p>
            <a:pPr marL="342900" indent="-342900">
              <a:lnSpc>
                <a:spcPct val="150000"/>
              </a:lnSpc>
              <a:buAutoNum type="arabicPlain" startAt="15"/>
            </a:pP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테이블 구조 표시</a:t>
            </a:r>
            <a:endParaRPr lang="en-US" altLang="ko-KR" sz="1300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lain" startAt="15"/>
            </a:pPr>
            <a:r>
              <a:rPr lang="en-US" altLang="ko-KR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WHERE </a:t>
            </a:r>
            <a:r>
              <a:rPr lang="ko-KR" altLang="en-US" sz="1300" dirty="0">
                <a:latin typeface="a고딕16" panose="02020600000000000000" pitchFamily="18" charset="-127"/>
                <a:ea typeface="a고딕16" panose="02020600000000000000" pitchFamily="18" charset="-127"/>
              </a:rPr>
              <a:t>절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138AFB-1AF7-48D1-9750-EB4F5C00E3BC}"/>
              </a:ext>
            </a:extLst>
          </p:cNvPr>
          <p:cNvCxnSpPr/>
          <p:nvPr/>
        </p:nvCxnSpPr>
        <p:spPr>
          <a:xfrm>
            <a:off x="-6567396" y="2605314"/>
            <a:ext cx="2340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AD5FA6-BB62-4B01-AB8B-E372D0A2A247}"/>
              </a:ext>
            </a:extLst>
          </p:cNvPr>
          <p:cNvCxnSpPr/>
          <p:nvPr/>
        </p:nvCxnSpPr>
        <p:spPr>
          <a:xfrm>
            <a:off x="-6567396" y="3062514"/>
            <a:ext cx="2340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FC74E05-AB83-45BF-B137-C7CD79C5A5C9}"/>
              </a:ext>
            </a:extLst>
          </p:cNvPr>
          <p:cNvCxnSpPr/>
          <p:nvPr/>
        </p:nvCxnSpPr>
        <p:spPr>
          <a:xfrm>
            <a:off x="-6577556" y="4078514"/>
            <a:ext cx="2340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9BF050-6D7E-4B60-8B91-2E87A477908B}"/>
              </a:ext>
            </a:extLst>
          </p:cNvPr>
          <p:cNvCxnSpPr/>
          <p:nvPr/>
        </p:nvCxnSpPr>
        <p:spPr>
          <a:xfrm>
            <a:off x="-6577556" y="4535714"/>
            <a:ext cx="2340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1F4CC27-8953-4BB5-8D0A-3202CF5363F9}"/>
              </a:ext>
            </a:extLst>
          </p:cNvPr>
          <p:cNvCxnSpPr/>
          <p:nvPr/>
        </p:nvCxnSpPr>
        <p:spPr>
          <a:xfrm>
            <a:off x="-4155984" y="2463074"/>
            <a:ext cx="0" cy="5523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AE1DA4C-4EC3-4929-8605-97354600E576}"/>
              </a:ext>
            </a:extLst>
          </p:cNvPr>
          <p:cNvCxnSpPr/>
          <p:nvPr/>
        </p:nvCxnSpPr>
        <p:spPr>
          <a:xfrm>
            <a:off x="-1779496" y="2463074"/>
            <a:ext cx="0" cy="5523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0CC0E2-D4BC-4877-BAE2-8CADD4A60184}"/>
              </a:ext>
            </a:extLst>
          </p:cNvPr>
          <p:cNvSpPr txBox="1"/>
          <p:nvPr/>
        </p:nvSpPr>
        <p:spPr>
          <a:xfrm>
            <a:off x="1919033" y="3582308"/>
            <a:ext cx="241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2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장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.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학교 분석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4A2E9-B85D-47D4-8551-C0E937A46C48}"/>
              </a:ext>
            </a:extLst>
          </p:cNvPr>
          <p:cNvSpPr txBox="1"/>
          <p:nvPr/>
        </p:nvSpPr>
        <p:spPr>
          <a:xfrm>
            <a:off x="1919033" y="4062282"/>
            <a:ext cx="3306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최근 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3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개년 합격자 분석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리트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–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학점 </a:t>
            </a:r>
            <a:r>
              <a:rPr lang="ko-KR" altLang="en-US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분산표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출신학부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법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/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비법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연령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남녀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자교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외국대학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최근 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3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개년 </a:t>
            </a:r>
            <a:r>
              <a:rPr lang="ko-KR" altLang="en-US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변시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 합격률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최근 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3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개년 요강 분석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2019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요강 분석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총평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63B964-873A-4423-8A43-8E1E2EAB1E8D}"/>
              </a:ext>
            </a:extLst>
          </p:cNvPr>
          <p:cNvSpPr txBox="1"/>
          <p:nvPr/>
        </p:nvSpPr>
        <p:spPr>
          <a:xfrm>
            <a:off x="1919033" y="2381979"/>
            <a:ext cx="241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전체 분석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합격자 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– </a:t>
            </a:r>
            <a:r>
              <a:rPr lang="ko-KR" altLang="en-US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변시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변시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–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요강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요강 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-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합격자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A3FC47-6E98-4E02-9A4D-0805356DD487}"/>
              </a:ext>
            </a:extLst>
          </p:cNvPr>
          <p:cNvSpPr txBox="1"/>
          <p:nvPr/>
        </p:nvSpPr>
        <p:spPr>
          <a:xfrm>
            <a:off x="1919033" y="7461327"/>
            <a:ext cx="241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3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장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.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구간별 분석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4F0C31-E8A6-4220-9513-7F73E6CF1AF6}"/>
              </a:ext>
            </a:extLst>
          </p:cNvPr>
          <p:cNvSpPr txBox="1"/>
          <p:nvPr/>
        </p:nvSpPr>
        <p:spPr>
          <a:xfrm>
            <a:off x="1919033" y="8014114"/>
            <a:ext cx="266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4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장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. </a:t>
            </a:r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입시 보고서 보는 법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06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63713074-8687-4B6B-A253-71B11E9E3C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931450"/>
              </p:ext>
            </p:extLst>
          </p:nvPr>
        </p:nvGraphicFramePr>
        <p:xfrm>
          <a:off x="0" y="0"/>
          <a:ext cx="34655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B2925846-8637-4B5C-A708-24E3BCB6C6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2736496"/>
              </p:ext>
            </p:extLst>
          </p:nvPr>
        </p:nvGraphicFramePr>
        <p:xfrm>
          <a:off x="0" y="2743200"/>
          <a:ext cx="337289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FCACBD40-4034-4469-80FC-E82C18A50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629092"/>
              </p:ext>
            </p:extLst>
          </p:nvPr>
        </p:nvGraphicFramePr>
        <p:xfrm>
          <a:off x="0" y="5486400"/>
          <a:ext cx="337289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FCACBD40-4034-4469-80FC-E82C18A50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0878426"/>
              </p:ext>
            </p:extLst>
          </p:nvPr>
        </p:nvGraphicFramePr>
        <p:xfrm>
          <a:off x="3485109" y="5486400"/>
          <a:ext cx="337289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6997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2C442624-A367-4632-9A2C-5471C586D8E6}"/>
              </a:ext>
            </a:extLst>
          </p:cNvPr>
          <p:cNvGrpSpPr/>
          <p:nvPr/>
        </p:nvGrpSpPr>
        <p:grpSpPr>
          <a:xfrm>
            <a:off x="778895" y="3533091"/>
            <a:ext cx="5300209" cy="3787238"/>
            <a:chOff x="698887" y="3935070"/>
            <a:chExt cx="5300209" cy="3787238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0C32A98-B194-4C81-AF85-4905C1C7CB93}"/>
                </a:ext>
              </a:extLst>
            </p:cNvPr>
            <p:cNvGrpSpPr/>
            <p:nvPr/>
          </p:nvGrpSpPr>
          <p:grpSpPr>
            <a:xfrm>
              <a:off x="1785330" y="3935070"/>
              <a:ext cx="3287339" cy="3672964"/>
              <a:chOff x="1260922" y="3937587"/>
              <a:chExt cx="4083386" cy="4562392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13C216D2-C256-4775-AB2F-D6406C17DF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02" r="22809"/>
              <a:stretch/>
            </p:blipFill>
            <p:spPr>
              <a:xfrm>
                <a:off x="1513692" y="4221480"/>
                <a:ext cx="3575212" cy="3994606"/>
              </a:xfrm>
              <a:custGeom>
                <a:avLst/>
                <a:gdLst>
                  <a:gd name="connsiteX0" fmla="*/ 0 w 3489960"/>
                  <a:gd name="connsiteY0" fmla="*/ 0 h 3899355"/>
                  <a:gd name="connsiteX1" fmla="*/ 3185160 w 3489960"/>
                  <a:gd name="connsiteY1" fmla="*/ 0 h 3899355"/>
                  <a:gd name="connsiteX2" fmla="*/ 3185160 w 3489960"/>
                  <a:gd name="connsiteY2" fmla="*/ 689565 h 3899355"/>
                  <a:gd name="connsiteX3" fmla="*/ 3489960 w 3489960"/>
                  <a:gd name="connsiteY3" fmla="*/ 689565 h 3899355"/>
                  <a:gd name="connsiteX4" fmla="*/ 3489960 w 3489960"/>
                  <a:gd name="connsiteY4" fmla="*/ 3254965 h 3899355"/>
                  <a:gd name="connsiteX5" fmla="*/ 2946400 w 3489960"/>
                  <a:gd name="connsiteY5" fmla="*/ 3254965 h 3899355"/>
                  <a:gd name="connsiteX6" fmla="*/ 2946400 w 3489960"/>
                  <a:gd name="connsiteY6" fmla="*/ 3899355 h 3899355"/>
                  <a:gd name="connsiteX7" fmla="*/ 0 w 3489960"/>
                  <a:gd name="connsiteY7" fmla="*/ 3899355 h 389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89960" h="3899355">
                    <a:moveTo>
                      <a:pt x="0" y="0"/>
                    </a:moveTo>
                    <a:lnTo>
                      <a:pt x="3185160" y="0"/>
                    </a:lnTo>
                    <a:lnTo>
                      <a:pt x="3185160" y="689565"/>
                    </a:lnTo>
                    <a:lnTo>
                      <a:pt x="3489960" y="689565"/>
                    </a:lnTo>
                    <a:lnTo>
                      <a:pt x="3489960" y="3254965"/>
                    </a:lnTo>
                    <a:lnTo>
                      <a:pt x="2946400" y="3254965"/>
                    </a:lnTo>
                    <a:lnTo>
                      <a:pt x="2946400" y="3899355"/>
                    </a:lnTo>
                    <a:lnTo>
                      <a:pt x="0" y="3899355"/>
                    </a:lnTo>
                    <a:close/>
                  </a:path>
                </a:pathLst>
              </a:cu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713562C-E651-4782-AECF-C72EDACC7B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02" r="22809"/>
              <a:stretch/>
            </p:blipFill>
            <p:spPr>
              <a:xfrm>
                <a:off x="1260922" y="3937587"/>
                <a:ext cx="4083386" cy="4562392"/>
              </a:xfrm>
              <a:custGeom>
                <a:avLst/>
                <a:gdLst>
                  <a:gd name="connsiteX0" fmla="*/ 0 w 3489960"/>
                  <a:gd name="connsiteY0" fmla="*/ 0 h 3899355"/>
                  <a:gd name="connsiteX1" fmla="*/ 3185160 w 3489960"/>
                  <a:gd name="connsiteY1" fmla="*/ 0 h 3899355"/>
                  <a:gd name="connsiteX2" fmla="*/ 3185160 w 3489960"/>
                  <a:gd name="connsiteY2" fmla="*/ 689565 h 3899355"/>
                  <a:gd name="connsiteX3" fmla="*/ 3489960 w 3489960"/>
                  <a:gd name="connsiteY3" fmla="*/ 689565 h 3899355"/>
                  <a:gd name="connsiteX4" fmla="*/ 3489960 w 3489960"/>
                  <a:gd name="connsiteY4" fmla="*/ 3254965 h 3899355"/>
                  <a:gd name="connsiteX5" fmla="*/ 2946400 w 3489960"/>
                  <a:gd name="connsiteY5" fmla="*/ 3254965 h 3899355"/>
                  <a:gd name="connsiteX6" fmla="*/ 2946400 w 3489960"/>
                  <a:gd name="connsiteY6" fmla="*/ 3899355 h 3899355"/>
                  <a:gd name="connsiteX7" fmla="*/ 0 w 3489960"/>
                  <a:gd name="connsiteY7" fmla="*/ 3899355 h 389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89960" h="3899355">
                    <a:moveTo>
                      <a:pt x="0" y="0"/>
                    </a:moveTo>
                    <a:lnTo>
                      <a:pt x="3185160" y="0"/>
                    </a:lnTo>
                    <a:lnTo>
                      <a:pt x="3185160" y="689565"/>
                    </a:lnTo>
                    <a:lnTo>
                      <a:pt x="3489960" y="689565"/>
                    </a:lnTo>
                    <a:lnTo>
                      <a:pt x="3489960" y="3254965"/>
                    </a:lnTo>
                    <a:lnTo>
                      <a:pt x="2946400" y="3254965"/>
                    </a:lnTo>
                    <a:lnTo>
                      <a:pt x="2946400" y="3899355"/>
                    </a:lnTo>
                    <a:lnTo>
                      <a:pt x="0" y="3899355"/>
                    </a:lnTo>
                    <a:close/>
                  </a:path>
                </a:pathLst>
              </a:custGeom>
            </p:spPr>
          </p:pic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A7E05F2-FAB1-4173-BFF4-7CF4BB40BA8F}"/>
                </a:ext>
              </a:extLst>
            </p:cNvPr>
            <p:cNvSpPr/>
            <p:nvPr/>
          </p:nvSpPr>
          <p:spPr>
            <a:xfrm>
              <a:off x="5024950" y="4397528"/>
              <a:ext cx="81624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+mj-ea"/>
                  <a:ea typeface="+mj-ea"/>
                </a:rPr>
                <a:t>모집</a:t>
              </a:r>
              <a:endParaRPr lang="en-US" altLang="ko-KR" sz="2800" dirty="0">
                <a:latin typeface="+mj-ea"/>
                <a:ea typeface="+mj-ea"/>
              </a:endParaRPr>
            </a:p>
            <a:p>
              <a:pPr algn="ctr"/>
              <a:r>
                <a:rPr lang="ko-KR" altLang="en-US" sz="2800" dirty="0">
                  <a:latin typeface="+mj-ea"/>
                  <a:ea typeface="+mj-ea"/>
                </a:rPr>
                <a:t>요강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6D1FFA2-5762-4067-B0F3-D34019CC76D8}"/>
                </a:ext>
              </a:extLst>
            </p:cNvPr>
            <p:cNvSpPr/>
            <p:nvPr/>
          </p:nvSpPr>
          <p:spPr>
            <a:xfrm>
              <a:off x="4867055" y="6768201"/>
              <a:ext cx="1132041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+mj-ea"/>
                  <a:ea typeface="+mj-ea"/>
                </a:rPr>
                <a:t>합격자</a:t>
              </a:r>
              <a:endParaRPr lang="en-US" altLang="ko-KR" sz="2800" dirty="0">
                <a:latin typeface="+mj-ea"/>
                <a:ea typeface="+mj-ea"/>
              </a:endParaRPr>
            </a:p>
            <a:p>
              <a:pPr algn="ctr"/>
              <a:r>
                <a:rPr lang="ko-KR" altLang="en-US" sz="2800" dirty="0">
                  <a:latin typeface="+mj-ea"/>
                  <a:ea typeface="+mj-ea"/>
                </a:rPr>
                <a:t>스펙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63429F-BF7A-4D51-8128-482AA9F83A17}"/>
                </a:ext>
              </a:extLst>
            </p:cNvPr>
            <p:cNvSpPr/>
            <p:nvPr/>
          </p:nvSpPr>
          <p:spPr>
            <a:xfrm>
              <a:off x="698887" y="4812950"/>
              <a:ext cx="1132041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+mj-ea"/>
                  <a:ea typeface="+mj-ea"/>
                </a:rPr>
                <a:t>변호사</a:t>
              </a:r>
              <a:endParaRPr lang="en-US" altLang="ko-KR" sz="2800" dirty="0">
                <a:latin typeface="+mj-ea"/>
                <a:ea typeface="+mj-ea"/>
              </a:endParaRPr>
            </a:p>
            <a:p>
              <a:pPr algn="ctr"/>
              <a:r>
                <a:rPr lang="ko-KR" altLang="en-US" sz="2800" dirty="0">
                  <a:latin typeface="+mj-ea"/>
                  <a:ea typeface="+mj-ea"/>
                </a:rPr>
                <a:t>시험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BFAF6C-0ED0-4246-A433-AE3161191BA4}"/>
              </a:ext>
            </a:extLst>
          </p:cNvPr>
          <p:cNvSpPr/>
          <p:nvPr/>
        </p:nvSpPr>
        <p:spPr>
          <a:xfrm>
            <a:off x="396240" y="1448257"/>
            <a:ext cx="6065520" cy="1068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5400" dirty="0">
                <a:latin typeface="+mj-ea"/>
              </a:rPr>
              <a:t>입시의 순환 고리</a:t>
            </a:r>
          </a:p>
        </p:txBody>
      </p:sp>
    </p:spTree>
    <p:extLst>
      <p:ext uri="{BB962C8B-B14F-4D97-AF65-F5344CB8AC3E}">
        <p14:creationId xmlns:p14="http://schemas.microsoft.com/office/powerpoint/2010/main" val="327276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18EAB4-E325-4790-95C9-7883136689B3}"/>
              </a:ext>
            </a:extLst>
          </p:cNvPr>
          <p:cNvSpPr/>
          <p:nvPr/>
        </p:nvSpPr>
        <p:spPr>
          <a:xfrm>
            <a:off x="2784776" y="-565666"/>
            <a:ext cx="3158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합격자 </a:t>
            </a:r>
            <a:r>
              <a:rPr lang="en-US" altLang="ko-KR" dirty="0">
                <a:latin typeface="a고딕16" panose="02020600000000000000" pitchFamily="18" charset="-127"/>
                <a:ea typeface="a고딕16" panose="02020600000000000000" pitchFamily="18" charset="-127"/>
              </a:rPr>
              <a:t>– </a:t>
            </a:r>
            <a:r>
              <a:rPr lang="ko-KR" altLang="en-US" dirty="0" err="1">
                <a:latin typeface="a고딕16" panose="02020600000000000000" pitchFamily="18" charset="-127"/>
                <a:ea typeface="a고딕16" panose="02020600000000000000" pitchFamily="18" charset="-127"/>
              </a:rPr>
              <a:t>변시</a:t>
            </a:r>
            <a:endParaRPr lang="en-US" altLang="ko-KR" dirty="0"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F4F63-2C91-48AB-A766-4F2BA83B36A4}"/>
              </a:ext>
            </a:extLst>
          </p:cNvPr>
          <p:cNvSpPr txBox="1"/>
          <p:nvPr/>
        </p:nvSpPr>
        <p:spPr>
          <a:xfrm>
            <a:off x="-761153" y="9448036"/>
            <a:ext cx="6498895" cy="777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자료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법무부 ‘제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1~7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 변호사 시험 법학전문대학원별 합격률 공개’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Gomguard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Strategy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Consulting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C80B84-9BEE-47F7-8E86-B054A866A7B2}"/>
              </a:ext>
            </a:extLst>
          </p:cNvPr>
          <p:cNvSpPr/>
          <p:nvPr/>
        </p:nvSpPr>
        <p:spPr>
          <a:xfrm>
            <a:off x="-1315244" y="0"/>
            <a:ext cx="9488488" cy="154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 sz="32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4000" dirty="0" err="1"/>
              <a:t>리트</a:t>
            </a:r>
            <a:r>
              <a:rPr lang="en-US" altLang="ko-KR" sz="4000" dirty="0"/>
              <a:t>, </a:t>
            </a:r>
            <a:r>
              <a:rPr lang="ko-KR" altLang="en-US" sz="4000" dirty="0"/>
              <a:t>학점</a:t>
            </a:r>
            <a:r>
              <a:rPr lang="en-US" altLang="ko-KR" sz="4000" dirty="0"/>
              <a:t>, </a:t>
            </a:r>
            <a:r>
              <a:rPr lang="ko-KR" altLang="en-US" sz="4000" dirty="0"/>
              <a:t>성별</a:t>
            </a:r>
            <a:r>
              <a:rPr lang="en-US" altLang="ko-KR" sz="4000" dirty="0"/>
              <a:t>, </a:t>
            </a:r>
            <a:r>
              <a:rPr lang="ko-KR" altLang="en-US" sz="4000" dirty="0"/>
              <a:t>연령</a:t>
            </a:r>
            <a:r>
              <a:rPr lang="en-US" altLang="ko-KR" sz="4000" dirty="0"/>
              <a:t>, </a:t>
            </a:r>
            <a:r>
              <a:rPr lang="ko-KR" altLang="en-US" sz="4000" dirty="0" err="1"/>
              <a:t>변시</a:t>
            </a:r>
            <a:r>
              <a:rPr lang="ko-KR" altLang="en-US" sz="4000" dirty="0"/>
              <a:t> 합격률 간</a:t>
            </a:r>
            <a:endParaRPr lang="en-US" altLang="ko-KR" sz="4000" dirty="0"/>
          </a:p>
          <a:p>
            <a:pPr algn="ctr">
              <a:lnSpc>
                <a:spcPct val="130000"/>
              </a:lnSpc>
              <a:defRPr sz="32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3600" dirty="0"/>
              <a:t>상관관계 분석</a:t>
            </a:r>
            <a:endParaRPr lang="ko-KR" altLang="ko-KR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A1C357-C177-4362-81D3-85A69E89A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" y="2070479"/>
            <a:ext cx="6859588" cy="684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4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E314CFE2-0A84-49F2-81F3-1106EB5929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386508"/>
              </p:ext>
            </p:extLst>
          </p:nvPr>
        </p:nvGraphicFramePr>
        <p:xfrm>
          <a:off x="0" y="0"/>
          <a:ext cx="6858000" cy="990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231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0832ED1-3947-4081-AEF1-E070D4562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-20320"/>
            <a:ext cx="6857999" cy="9906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E928766-E12B-4AC2-8CD6-1E98922BA100}"/>
              </a:ext>
            </a:extLst>
          </p:cNvPr>
          <p:cNvSpPr/>
          <p:nvPr/>
        </p:nvSpPr>
        <p:spPr>
          <a:xfrm>
            <a:off x="-2" y="594823"/>
            <a:ext cx="6857999" cy="38598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accent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1D0B00-5591-4CBC-97CC-A69FE77C3043}"/>
              </a:ext>
            </a:extLst>
          </p:cNvPr>
          <p:cNvSpPr/>
          <p:nvPr/>
        </p:nvSpPr>
        <p:spPr>
          <a:xfrm>
            <a:off x="-2" y="4468554"/>
            <a:ext cx="6857999" cy="1645919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solidFill>
              <a:schemeClr val="accent3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99EAC9-B08F-40AE-B0A7-B34D44AE3E17}"/>
              </a:ext>
            </a:extLst>
          </p:cNvPr>
          <p:cNvSpPr/>
          <p:nvPr/>
        </p:nvSpPr>
        <p:spPr>
          <a:xfrm>
            <a:off x="-2" y="6114473"/>
            <a:ext cx="6857999" cy="2111431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solidFill>
              <a:schemeClr val="accent4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F41D98-D6DF-48A8-9507-99104292F6FE}"/>
              </a:ext>
            </a:extLst>
          </p:cNvPr>
          <p:cNvSpPr/>
          <p:nvPr/>
        </p:nvSpPr>
        <p:spPr>
          <a:xfrm>
            <a:off x="-2" y="8214823"/>
            <a:ext cx="6857999" cy="109635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solidFill>
              <a:schemeClr val="accent5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55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D6A6E57-1690-46CC-8F6B-0EC57229CAA9}"/>
              </a:ext>
            </a:extLst>
          </p:cNvPr>
          <p:cNvSpPr/>
          <p:nvPr/>
        </p:nvSpPr>
        <p:spPr>
          <a:xfrm>
            <a:off x="-2" y="594823"/>
            <a:ext cx="6857999" cy="38598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accent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509D6D-CDBB-491D-811B-97C1EBCE7690}"/>
              </a:ext>
            </a:extLst>
          </p:cNvPr>
          <p:cNvSpPr/>
          <p:nvPr/>
        </p:nvSpPr>
        <p:spPr>
          <a:xfrm>
            <a:off x="-2" y="4468554"/>
            <a:ext cx="6857999" cy="1645919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solidFill>
              <a:schemeClr val="accent3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19E886-9316-47B8-B1A5-75095E99046A}"/>
              </a:ext>
            </a:extLst>
          </p:cNvPr>
          <p:cNvSpPr/>
          <p:nvPr/>
        </p:nvSpPr>
        <p:spPr>
          <a:xfrm>
            <a:off x="-2" y="6114473"/>
            <a:ext cx="6857999" cy="2111431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solidFill>
              <a:schemeClr val="accent4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B97ECD-36BF-457A-AC67-58EFD54DB968}"/>
              </a:ext>
            </a:extLst>
          </p:cNvPr>
          <p:cNvSpPr/>
          <p:nvPr/>
        </p:nvSpPr>
        <p:spPr>
          <a:xfrm>
            <a:off x="-2" y="8214823"/>
            <a:ext cx="6857999" cy="109635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solidFill>
              <a:schemeClr val="accent5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3129FCA0-9492-4DF4-8AF7-D301008FEB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709284"/>
              </p:ext>
            </p:extLst>
          </p:nvPr>
        </p:nvGraphicFramePr>
        <p:xfrm>
          <a:off x="0" y="0"/>
          <a:ext cx="6858000" cy="990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319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2AABDA8-E4EB-4209-A9E8-0274982BC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86561"/>
              </p:ext>
            </p:extLst>
          </p:nvPr>
        </p:nvGraphicFramePr>
        <p:xfrm>
          <a:off x="565265" y="2327564"/>
          <a:ext cx="5852160" cy="4644261"/>
        </p:xfrm>
        <a:graphic>
          <a:graphicData uri="http://schemas.openxmlformats.org/drawingml/2006/table">
            <a:tbl>
              <a:tblPr/>
              <a:tblGrid>
                <a:gridCol w="1113906">
                  <a:extLst>
                    <a:ext uri="{9D8B030D-6E8A-4147-A177-3AD203B41FA5}">
                      <a16:colId xmlns:a16="http://schemas.microsoft.com/office/drawing/2014/main" val="3457627916"/>
                    </a:ext>
                  </a:extLst>
                </a:gridCol>
                <a:gridCol w="4738254">
                  <a:extLst>
                    <a:ext uri="{9D8B030D-6E8A-4147-A177-3AD203B41FA5}">
                      <a16:colId xmlns:a16="http://schemas.microsoft.com/office/drawing/2014/main" val="4125248234"/>
                    </a:ext>
                  </a:extLst>
                </a:gridCol>
              </a:tblGrid>
              <a:tr h="997849">
                <a:tc>
                  <a:txBody>
                    <a:bodyPr/>
                    <a:lstStyle/>
                    <a:p>
                      <a:pPr marL="108000" algn="l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천상계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서울대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,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연세대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,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고려대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,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성균관대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,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한양대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60899"/>
                  </a:ext>
                </a:extLst>
              </a:tr>
              <a:tr h="1324282">
                <a:tc>
                  <a:txBody>
                    <a:bodyPr/>
                    <a:lstStyle/>
                    <a:p>
                      <a:pPr marL="108000" algn="l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실버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외대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,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이화여대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, </a:t>
                      </a:r>
                      <a:r>
                        <a:rPr lang="ko-KR" alt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시립대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,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건국대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,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서강대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, </a:t>
                      </a:r>
                    </a:p>
                    <a:p>
                      <a:pPr marL="108000" algn="l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부산대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,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중앙대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,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경희대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149680"/>
                  </a:ext>
                </a:extLst>
              </a:tr>
              <a:tr h="1650715">
                <a:tc>
                  <a:txBody>
                    <a:bodyPr/>
                    <a:lstStyle/>
                    <a:p>
                      <a:pPr marL="108000" algn="l" fontAlgn="ctr"/>
                      <a:r>
                        <a:rPr lang="ko-KR" alt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브론즈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인하대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,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충남대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,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경북대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,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전남대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,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강원대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, </a:t>
                      </a:r>
                    </a:p>
                    <a:p>
                      <a:pPr marL="108000" algn="l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충북대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,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제주대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,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아주대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,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전북대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442024"/>
                  </a:ext>
                </a:extLst>
              </a:tr>
              <a:tr h="671415">
                <a:tc>
                  <a:txBody>
                    <a:bodyPr/>
                    <a:lstStyle/>
                    <a:p>
                      <a:pPr marL="108000"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언랭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동아대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,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원광대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,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영남대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654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5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246A08-C5D5-4977-A516-56B886811E74}"/>
              </a:ext>
            </a:extLst>
          </p:cNvPr>
          <p:cNvSpPr txBox="1"/>
          <p:nvPr/>
        </p:nvSpPr>
        <p:spPr>
          <a:xfrm>
            <a:off x="567884" y="1315344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최근 </a:t>
            </a:r>
            <a:r>
              <a:rPr lang="en-US" altLang="ko-KR" dirty="0"/>
              <a:t>3</a:t>
            </a:r>
            <a:r>
              <a:rPr lang="ko-KR" altLang="en-US" dirty="0"/>
              <a:t>개년 요강변화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307DA7-8AE3-42C8-9288-8EFECF31B69A}"/>
              </a:ext>
            </a:extLst>
          </p:cNvPr>
          <p:cNvSpPr txBox="1"/>
          <p:nvPr/>
        </p:nvSpPr>
        <p:spPr>
          <a:xfrm>
            <a:off x="567884" y="5686391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 </a:t>
            </a:r>
            <a:r>
              <a:rPr lang="en-US" altLang="ko-KR" dirty="0"/>
              <a:t>3</a:t>
            </a:r>
            <a:r>
              <a:rPr lang="ko-KR" altLang="en-US" dirty="0"/>
              <a:t>년간 합격자 변화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3DD0F-576A-4B8A-8A41-DA017763BF68}"/>
              </a:ext>
            </a:extLst>
          </p:cNvPr>
          <p:cNvSpPr txBox="1"/>
          <p:nvPr/>
        </p:nvSpPr>
        <p:spPr>
          <a:xfrm>
            <a:off x="-1193075" y="6531429"/>
            <a:ext cx="998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출신학부</a:t>
            </a:r>
            <a:endParaRPr lang="en-US" altLang="ko-KR" dirty="0"/>
          </a:p>
          <a:p>
            <a:r>
              <a:rPr lang="ko-KR" altLang="en-US" dirty="0"/>
              <a:t>성별 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학과</a:t>
            </a:r>
            <a:endParaRPr lang="en-US" altLang="ko-KR" dirty="0"/>
          </a:p>
          <a:p>
            <a:r>
              <a:rPr lang="ko-KR" altLang="en-US" dirty="0"/>
              <a:t>나이</a:t>
            </a: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64CDBF5A-0AD7-44D5-AA42-DFC0F8CCC0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6482727"/>
              </p:ext>
            </p:extLst>
          </p:nvPr>
        </p:nvGraphicFramePr>
        <p:xfrm>
          <a:off x="692331" y="2027024"/>
          <a:ext cx="5404461" cy="292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BDF552-0EB2-48FB-8E0D-B75FF3D9A711}"/>
              </a:ext>
            </a:extLst>
          </p:cNvPr>
          <p:cNvSpPr txBox="1"/>
          <p:nvPr/>
        </p:nvSpPr>
        <p:spPr>
          <a:xfrm>
            <a:off x="567884" y="498217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강원대학교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777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3243C8A0-3D45-4D08-A11E-5CB4F1840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563546"/>
              </p:ext>
            </p:extLst>
          </p:nvPr>
        </p:nvGraphicFramePr>
        <p:xfrm>
          <a:off x="589285" y="3581400"/>
          <a:ext cx="512571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7559E26-F111-48C2-B409-4E8432C082B7}"/>
              </a:ext>
            </a:extLst>
          </p:cNvPr>
          <p:cNvSpPr txBox="1"/>
          <p:nvPr/>
        </p:nvSpPr>
        <p:spPr>
          <a:xfrm>
            <a:off x="845100" y="2351008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 </a:t>
            </a:r>
            <a:r>
              <a:rPr lang="en-US" altLang="ko-KR" dirty="0"/>
              <a:t>3</a:t>
            </a:r>
            <a:r>
              <a:rPr lang="ko-KR" altLang="en-US" dirty="0"/>
              <a:t>년간 합격자 변화</a:t>
            </a:r>
          </a:p>
        </p:txBody>
      </p:sp>
    </p:spTree>
    <p:extLst>
      <p:ext uri="{BB962C8B-B14F-4D97-AF65-F5344CB8AC3E}">
        <p14:creationId xmlns:p14="http://schemas.microsoft.com/office/powerpoint/2010/main" val="133912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979"/>
      </a:accent1>
      <a:accent2>
        <a:srgbClr val="F0A36B"/>
      </a:accent2>
      <a:accent3>
        <a:srgbClr val="FED459"/>
      </a:accent3>
      <a:accent4>
        <a:srgbClr val="A4CD88"/>
      </a:accent4>
      <a:accent5>
        <a:srgbClr val="819FD7"/>
      </a:accent5>
      <a:accent6>
        <a:srgbClr val="D7B5C6"/>
      </a:accent6>
      <a:hlink>
        <a:srgbClr val="0563C1"/>
      </a:hlink>
      <a:folHlink>
        <a:srgbClr val="954F72"/>
      </a:folHlink>
    </a:clrScheme>
    <a:fontScheme name="사용자 지정 4">
      <a:majorFont>
        <a:latin typeface="Georgia"/>
        <a:ea typeface="a고딕16"/>
        <a:cs typeface=""/>
      </a:majorFont>
      <a:minorFont>
        <a:latin typeface="Roboto Lt"/>
        <a:ea typeface="a고딕14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사용자 지정 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F7979"/>
    </a:accent1>
    <a:accent2>
      <a:srgbClr val="F0A36B"/>
    </a:accent2>
    <a:accent3>
      <a:srgbClr val="FED459"/>
    </a:accent3>
    <a:accent4>
      <a:srgbClr val="A4CD88"/>
    </a:accent4>
    <a:accent5>
      <a:srgbClr val="819FD7"/>
    </a:accent5>
    <a:accent6>
      <a:srgbClr val="D7B5C6"/>
    </a:accent6>
    <a:hlink>
      <a:srgbClr val="0563C1"/>
    </a:hlink>
    <a:folHlink>
      <a:srgbClr val="954F72"/>
    </a:folHlink>
  </a:clrScheme>
  <a:fontScheme name="사용자 지정 4">
    <a:majorFont>
      <a:latin typeface="Georgia"/>
      <a:ea typeface="a고딕16"/>
      <a:cs typeface=""/>
    </a:majorFont>
    <a:minorFont>
      <a:latin typeface="Roboto Lt"/>
      <a:ea typeface="a고딕14"/>
      <a:cs typeface="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1609</TotalTime>
  <Words>418</Words>
  <Application>Microsoft Office PowerPoint</Application>
  <PresentationFormat>A4 용지(210x297mm)</PresentationFormat>
  <Paragraphs>112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a고딕14</vt:lpstr>
      <vt:lpstr>a고딕16</vt:lpstr>
      <vt:lpstr>a고딕19</vt:lpstr>
      <vt:lpstr>맑은 고딕</vt:lpstr>
      <vt:lpstr>Arial</vt:lpstr>
      <vt:lpstr>Georgia</vt:lpstr>
      <vt:lpstr>Roboto Lt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junghyun hong</dc:creator>
  <cp:lastModifiedBy>hong junghyun</cp:lastModifiedBy>
  <cp:revision>65</cp:revision>
  <dcterms:created xsi:type="dcterms:W3CDTF">2018-04-14T05:52:06Z</dcterms:created>
  <dcterms:modified xsi:type="dcterms:W3CDTF">2018-05-14T04:50:39Z</dcterms:modified>
</cp:coreProperties>
</file>