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5" r:id="rId12"/>
    <p:sldId id="266" r:id="rId13"/>
    <p:sldId id="263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34" y="322"/>
      </p:cViewPr>
      <p:guideLst>
        <p:guide orient="horz" pos="31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2018%20&#54633;&#44201;&#51088;%20&#47532;&#49828;&#53944;%20&#51333;&#54633;_&#51221;&#47049;,&#49457;&#48324;,&#54617;&#48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2018%20&#54633;&#44201;&#51088;%20&#47532;&#49828;&#53944;%20&#51333;&#54633;_&#51221;&#47049;,&#49457;&#48324;,&#54617;&#48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F10-4CA2-A2E2-1F85D964B49C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7F10-4CA2-A2E2-1F85D964B49C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F10-4CA2-A2E2-1F85D964B49C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7F10-4CA2-A2E2-1F85D964B49C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F10-4CA2-A2E2-1F85D964B49C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F10-4CA2-A2E2-1F85D964B49C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F10-4CA2-A2E2-1F85D964B49C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F10-4CA2-A2E2-1F85D964B49C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0-4CA2-A2E2-1F85D964B49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2018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F10-4CA2-A2E2-1F85D964B49C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7F10-4CA2-A2E2-1F85D964B49C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F10-4CA2-A2E2-1F85D964B49C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7F10-4CA2-A2E2-1F85D964B49C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F10-4CA2-A2E2-1F85D964B49C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F10-4CA2-A2E2-1F85D964B49C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F10-4CA2-A2E2-1F85D964B49C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F10-4CA2-A2E2-1F85D964B49C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0-4CA2-A2E2-1F85D964B49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111111111111109E-2"/>
          <c:y val="0.17288846153846155"/>
          <c:w val="0.93888888888888888"/>
          <c:h val="0.6860004273504273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F10-4CA2-A2E2-1F85D964B49C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7F10-4CA2-A2E2-1F85D964B49C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F10-4CA2-A2E2-1F85D964B49C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7F10-4CA2-A2E2-1F85D964B49C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F10-4CA2-A2E2-1F85D964B49C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F10-4CA2-A2E2-1F85D964B49C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F10-4CA2-A2E2-1F85D964B49C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F10-4CA2-A2E2-1F85D964B49C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0-4CA2-A2E2-1F85D964B49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111111111111109E-2"/>
          <c:y val="0.17288846153846155"/>
          <c:w val="0.93888888888888888"/>
          <c:h val="0.6860004273504273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B56-4EA9-9400-E347BEDD1749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B56-4EA9-9400-E347BEDD1749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B56-4EA9-9400-E347BEDD1749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B56-4EA9-9400-E347BEDD1749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B56-4EA9-9400-E347BEDD1749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B56-4EA9-9400-E347BEDD1749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B56-4EA9-9400-E347BEDD1749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B56-4EA9-9400-E347BEDD1749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56-4EA9-9400-E347BEDD174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종합점수!$J$3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DE0726B-C110-4F23-99D3-B217474F8FE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58A-4C05-A6BC-66C47F01A8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AA0F3D0-AD11-4C04-86DA-CFC5FB59257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58A-4C05-A6BC-66C47F01A8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38BD47-53A4-4E3C-9739-37B2FF2E42F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58A-4C05-A6BC-66C47F01A8E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918BB8-C5FF-4D39-A2EB-1BE03922C0B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8A-4C05-A6BC-66C47F01A8E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56A99C4-4065-47DB-8100-0DB42819680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58A-4C05-A6BC-66C47F01A8E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0ABA61F-657A-4D12-8858-44D57B73F7E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58A-4C05-A6BC-66C47F01A8E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21B9AF6-C9B8-4E9E-B381-5ECA730B652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58A-4C05-A6BC-66C47F01A8E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870A660-87DC-416E-B2F1-C67784E83E6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58A-4C05-A6BC-66C47F01A8E7}"/>
                </c:ext>
              </c:extLst>
            </c:dLbl>
            <c:dLbl>
              <c:idx val="8"/>
              <c:layout>
                <c:manualLayout>
                  <c:x val="0"/>
                  <c:y val="-5.1282051282051282E-3"/>
                </c:manualLayout>
              </c:layout>
              <c:tx>
                <c:rich>
                  <a:bodyPr/>
                  <a:lstStyle/>
                  <a:p>
                    <a:fld id="{B9684E25-3437-407E-9D1E-C22429F2B0E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58A-4C05-A6BC-66C47F01A8E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BC1A7B3-2EC8-4D4D-AC72-2634CACAD50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58A-4C05-A6BC-66C47F01A8E7}"/>
                </c:ext>
              </c:extLst>
            </c:dLbl>
            <c:dLbl>
              <c:idx val="10"/>
              <c:layout>
                <c:manualLayout>
                  <c:x val="0"/>
                  <c:y val="1.538461538461529E-2"/>
                </c:manualLayout>
              </c:layout>
              <c:tx>
                <c:rich>
                  <a:bodyPr/>
                  <a:lstStyle/>
                  <a:p>
                    <a:fld id="{4A97AE63-F977-4FA1-80EA-C8CD779047C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58A-4C05-A6BC-66C47F01A8E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D2ED91F-94A5-4A5A-8052-226B5862E66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58A-4C05-A6BC-66C47F01A8E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425DC6BF-8F18-429B-9416-E4171D4800F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58A-4C05-A6BC-66C47F01A8E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09A69E5-4517-4EAE-83DC-E9AFC52211A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58A-4C05-A6BC-66C47F01A8E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F87D259-7920-4C46-A408-4C032054B1B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58A-4C05-A6BC-66C47F01A8E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EB98949-31BF-41F4-98B2-B8338957FCE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58A-4C05-A6BC-66C47F01A8E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3258251-9945-440D-8D13-890C71794D0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58A-4C05-A6BC-66C47F01A8E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0FBEEA0-7C29-4932-B562-2A68055CC65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58A-4C05-A6BC-66C47F01A8E7}"/>
                </c:ext>
              </c:extLst>
            </c:dLbl>
            <c:dLbl>
              <c:idx val="18"/>
              <c:layout>
                <c:manualLayout>
                  <c:x val="1.8518518518518519E-3"/>
                  <c:y val="-1.025641025641035E-2"/>
                </c:manualLayout>
              </c:layout>
              <c:tx>
                <c:rich>
                  <a:bodyPr/>
                  <a:lstStyle/>
                  <a:p>
                    <a:fld id="{1365E9EE-72AF-4020-826A-E1DFCFB92BA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58A-4C05-A6BC-66C47F01A8E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AFAD0DF3-B560-4523-A016-AAE3645C9C7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58A-4C05-A6BC-66C47F01A8E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8723E3A-96E7-4AEA-86DF-2C1AEAD0F86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58A-4C05-A6BC-66C47F01A8E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F9F72F6-7139-4DF1-937B-341706527C7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58A-4C05-A6BC-66C47F01A8E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86A032D-8E08-4437-8441-C161D597FFD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58A-4C05-A6BC-66C47F01A8E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D2A037D-5964-4E1A-95D3-EA2C5D60C04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58A-4C05-A6BC-66C47F01A8E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6238BAA-A539-4B56-969F-962AEF44782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58A-4C05-A6BC-66C47F01A8E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20ADA21-C88D-4C43-98F2-F7216F9DAC1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58A-4C05-A6BC-66C47F01A8E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8A-4C05-A6BC-66C47F01A8E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58A-4C05-A6BC-66C47F01A8E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8A-4C05-A6BC-66C47F01A8E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8A-4C05-A6BC-66C47F01A8E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58A-4C05-A6BC-66C47F01A8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종합점수!$H$4:$H$34</c:f>
              <c:numCache>
                <c:formatCode>General</c:formatCode>
                <c:ptCount val="31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-1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1</c:v>
                </c:pt>
                <c:pt idx="12">
                  <c:v>-1</c:v>
                </c:pt>
                <c:pt idx="13">
                  <c:v>1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-1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-1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1</c:v>
                </c:pt>
                <c:pt idx="28">
                  <c:v>-1</c:v>
                </c:pt>
                <c:pt idx="29">
                  <c:v>1</c:v>
                </c:pt>
                <c:pt idx="30">
                  <c:v>0</c:v>
                </c:pt>
              </c:numCache>
            </c:numRef>
          </c:xVal>
          <c:yVal>
            <c:numRef>
              <c:f>종합점수!$J$4:$J$34</c:f>
              <c:numCache>
                <c:formatCode>General</c:formatCode>
                <c:ptCount val="31"/>
                <c:pt idx="0">
                  <c:v>230.2</c:v>
                </c:pt>
                <c:pt idx="1">
                  <c:v>223.2</c:v>
                </c:pt>
                <c:pt idx="2">
                  <c:v>221</c:v>
                </c:pt>
                <c:pt idx="3">
                  <c:v>219.89999999999998</c:v>
                </c:pt>
                <c:pt idx="4">
                  <c:v>216.92500000000001</c:v>
                </c:pt>
                <c:pt idx="5">
                  <c:v>213</c:v>
                </c:pt>
                <c:pt idx="6">
                  <c:v>212.1</c:v>
                </c:pt>
                <c:pt idx="7">
                  <c:v>211.6</c:v>
                </c:pt>
                <c:pt idx="8">
                  <c:v>211.57999999999998</c:v>
                </c:pt>
                <c:pt idx="9">
                  <c:v>210.87</c:v>
                </c:pt>
                <c:pt idx="10">
                  <c:v>210.65599999999998</c:v>
                </c:pt>
                <c:pt idx="11">
                  <c:v>209.32600000000002</c:v>
                </c:pt>
                <c:pt idx="12">
                  <c:v>208.4818181818182</c:v>
                </c:pt>
                <c:pt idx="13">
                  <c:v>208.3</c:v>
                </c:pt>
                <c:pt idx="14">
                  <c:v>207.65999999999997</c:v>
                </c:pt>
                <c:pt idx="15">
                  <c:v>206.60000000000002</c:v>
                </c:pt>
                <c:pt idx="16">
                  <c:v>203.06649350649349</c:v>
                </c:pt>
                <c:pt idx="17">
                  <c:v>202.26999999999998</c:v>
                </c:pt>
                <c:pt idx="18">
                  <c:v>201.3</c:v>
                </c:pt>
                <c:pt idx="19">
                  <c:v>201.26</c:v>
                </c:pt>
                <c:pt idx="20">
                  <c:v>200.72</c:v>
                </c:pt>
                <c:pt idx="21">
                  <c:v>198.63</c:v>
                </c:pt>
                <c:pt idx="22">
                  <c:v>198.4</c:v>
                </c:pt>
                <c:pt idx="23">
                  <c:v>198.10000000000002</c:v>
                </c:pt>
                <c:pt idx="24">
                  <c:v>195.3</c:v>
                </c:pt>
                <c:pt idx="25">
                  <c:v>193.75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종합점수!$D$4:$D$34</c15:f>
                <c15:dlblRangeCache>
                  <c:ptCount val="31"/>
                  <c:pt idx="0">
                    <c:v>서울 - 가</c:v>
                  </c:pt>
                  <c:pt idx="1">
                    <c:v>연세 - 나</c:v>
                  </c:pt>
                  <c:pt idx="2">
                    <c:v>고려 - 나</c:v>
                  </c:pt>
                  <c:pt idx="3">
                    <c:v>성균 - 나</c:v>
                  </c:pt>
                  <c:pt idx="4">
                    <c:v>한양 - 가</c:v>
                  </c:pt>
                  <c:pt idx="5">
                    <c:v>서강 - 가</c:v>
                  </c:pt>
                  <c:pt idx="6">
                    <c:v>외대 - 가/나</c:v>
                  </c:pt>
                  <c:pt idx="7">
                    <c:v>이화 - 나</c:v>
                  </c:pt>
                  <c:pt idx="8">
                    <c:v>시립 - 가</c:v>
                  </c:pt>
                  <c:pt idx="9">
                    <c:v>건국 - 가</c:v>
                  </c:pt>
                  <c:pt idx="10">
                    <c:v>부산 - 가</c:v>
                  </c:pt>
                  <c:pt idx="11">
                    <c:v>부산 - 나</c:v>
                  </c:pt>
                  <c:pt idx="12">
                    <c:v>중앙 - 가</c:v>
                  </c:pt>
                  <c:pt idx="13">
                    <c:v>서강 - 나</c:v>
                  </c:pt>
                  <c:pt idx="14">
                    <c:v>경희 - 가</c:v>
                  </c:pt>
                  <c:pt idx="15">
                    <c:v>인하 - 가/나</c:v>
                  </c:pt>
                  <c:pt idx="16">
                    <c:v>경북 - 가/나</c:v>
                  </c:pt>
                  <c:pt idx="17">
                    <c:v>전남 - 가/나</c:v>
                  </c:pt>
                  <c:pt idx="18">
                    <c:v>아주 - 나</c:v>
                  </c:pt>
                  <c:pt idx="19">
                    <c:v>제주 - 가</c:v>
                  </c:pt>
                  <c:pt idx="20">
                    <c:v>강원 - 나</c:v>
                  </c:pt>
                  <c:pt idx="21">
                    <c:v>제주 - 나</c:v>
                  </c:pt>
                  <c:pt idx="22">
                    <c:v>전북 - 가/나</c:v>
                  </c:pt>
                  <c:pt idx="23">
                    <c:v>아주 - 가</c:v>
                  </c:pt>
                  <c:pt idx="24">
                    <c:v>동아 - 가/나</c:v>
                  </c:pt>
                  <c:pt idx="25">
                    <c:v>영남 - 가/나</c:v>
                  </c:pt>
                  <c:pt idx="26">
                    <c:v>원광 - 가</c:v>
                  </c:pt>
                  <c:pt idx="27">
                    <c:v>원광 - 나</c:v>
                  </c:pt>
                  <c:pt idx="28">
                    <c:v>충남 - 가</c:v>
                  </c:pt>
                  <c:pt idx="29">
                    <c:v>충남 - 나</c:v>
                  </c:pt>
                  <c:pt idx="30">
                    <c:v>충북 - 가/나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F-A58A-4C05-A6BC-66C47F01A8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92708960"/>
        <c:axId val="5927083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종합점수!$I$3</c15:sqref>
                        </c15:formulaRef>
                      </c:ext>
                    </c:extLst>
                    <c:strCache>
                      <c:ptCount val="1"/>
                      <c:pt idx="0">
                        <c:v>기준점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종합점수!$H$4:$H$34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-1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-1</c:v>
                      </c:pt>
                      <c:pt idx="5">
                        <c:v>-1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-1</c:v>
                      </c:pt>
                      <c:pt idx="9">
                        <c:v>-1</c:v>
                      </c:pt>
                      <c:pt idx="10">
                        <c:v>-1</c:v>
                      </c:pt>
                      <c:pt idx="11">
                        <c:v>1</c:v>
                      </c:pt>
                      <c:pt idx="12">
                        <c:v>-1</c:v>
                      </c:pt>
                      <c:pt idx="13">
                        <c:v>1</c:v>
                      </c:pt>
                      <c:pt idx="14">
                        <c:v>-1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-1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-1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-1</c:v>
                      </c:pt>
                      <c:pt idx="27">
                        <c:v>1</c:v>
                      </c:pt>
                      <c:pt idx="28">
                        <c:v>-1</c:v>
                      </c:pt>
                      <c:pt idx="29">
                        <c:v>1</c:v>
                      </c:pt>
                      <c:pt idx="30">
                        <c:v>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종합점수!$I$4:$I$34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0-A58A-4C05-A6BC-66C47F01A8E7}"/>
                  </c:ext>
                </c:extLst>
              </c15:ser>
            </c15:filteredScatterSeries>
          </c:ext>
        </c:extLst>
      </c:scatterChart>
      <c:valAx>
        <c:axId val="5927089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92708304"/>
        <c:crosses val="autoZero"/>
        <c:crossBetween val="midCat"/>
      </c:valAx>
      <c:valAx>
        <c:axId val="59270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70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종합점수!$J$3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D696A4C-BDD0-4A7B-B46E-92B7A167894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58A-4C05-A6BC-66C47F01A8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E80DF4-A6C3-48B8-B442-8DD0060EBE3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58A-4C05-A6BC-66C47F01A8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2DB6DDB-C0C8-4B39-8B64-EB7EC9678F0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58A-4C05-A6BC-66C47F01A8E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4655048-781F-4E4F-BE60-D67855B4931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8A-4C05-A6BC-66C47F01A8E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1EFABA2-D2D1-4A07-9FFC-762A7555572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58A-4C05-A6BC-66C47F01A8E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C800BFE-EC03-485A-BB82-E52EA086312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58A-4C05-A6BC-66C47F01A8E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B8C309A-AFD5-47B3-957E-0D87DF46D2E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58A-4C05-A6BC-66C47F01A8E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6C2909D-2C10-4CF6-9CC8-34FFC80435D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58A-4C05-A6BC-66C47F01A8E7}"/>
                </c:ext>
              </c:extLst>
            </c:dLbl>
            <c:dLbl>
              <c:idx val="8"/>
              <c:layout>
                <c:manualLayout>
                  <c:x val="0"/>
                  <c:y val="-5.1282051282051282E-3"/>
                </c:manualLayout>
              </c:layout>
              <c:tx>
                <c:rich>
                  <a:bodyPr/>
                  <a:lstStyle/>
                  <a:p>
                    <a:fld id="{08EF5B42-A876-4E8E-95DD-526B476DF5D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58A-4C05-A6BC-66C47F01A8E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05368A2-00AB-4946-BB0C-3EE8CC0CFA5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58A-4C05-A6BC-66C47F01A8E7}"/>
                </c:ext>
              </c:extLst>
            </c:dLbl>
            <c:dLbl>
              <c:idx val="10"/>
              <c:layout>
                <c:manualLayout>
                  <c:x val="0"/>
                  <c:y val="1.538461538461529E-2"/>
                </c:manualLayout>
              </c:layout>
              <c:tx>
                <c:rich>
                  <a:bodyPr/>
                  <a:lstStyle/>
                  <a:p>
                    <a:fld id="{2936BBF6-75B0-4DF1-BFA8-5121605EC02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58A-4C05-A6BC-66C47F01A8E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ED424AE-D2E0-4A99-93CF-CBD17CE46FD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58A-4C05-A6BC-66C47F01A8E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5CE1315-3D90-4B0C-BAC3-B6F86FD1A54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58A-4C05-A6BC-66C47F01A8E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5056AC3-A810-45B8-8D8E-5AD8ECB4F54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58A-4C05-A6BC-66C47F01A8E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C5AA11A-D9D7-456C-90B8-FEAF8698FB4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58A-4C05-A6BC-66C47F01A8E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0B40B99-E403-44D6-B268-237A629A98B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58A-4C05-A6BC-66C47F01A8E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B6C7C72-DE0B-4F27-B734-0B090E032B1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58A-4C05-A6BC-66C47F01A8E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25C6D45-23A5-4C0E-ADEE-58DE180AE94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58A-4C05-A6BC-66C47F01A8E7}"/>
                </c:ext>
              </c:extLst>
            </c:dLbl>
            <c:dLbl>
              <c:idx val="18"/>
              <c:layout>
                <c:manualLayout>
                  <c:x val="1.8518518518518519E-3"/>
                  <c:y val="-1.025641025641035E-2"/>
                </c:manualLayout>
              </c:layout>
              <c:tx>
                <c:rich>
                  <a:bodyPr/>
                  <a:lstStyle/>
                  <a:p>
                    <a:fld id="{1B50F41C-4C1A-4241-8B47-687CBD031D5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58A-4C05-A6BC-66C47F01A8E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90530D0-6F6A-4312-87D2-2416C64E4B5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58A-4C05-A6BC-66C47F01A8E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D2D04F3-BAE4-43F9-BFDD-BCC70294ECE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58A-4C05-A6BC-66C47F01A8E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4FF9F8E-256C-4E7B-B239-8314972AC37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58A-4C05-A6BC-66C47F01A8E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E60E226-5C0E-4A03-B768-E9A27CB3F5D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58A-4C05-A6BC-66C47F01A8E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494A93F-EEFD-4E9E-BCEB-0C744D342B0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58A-4C05-A6BC-66C47F01A8E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28F8E55-405A-4F24-9F00-2B361BC396B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58A-4C05-A6BC-66C47F01A8E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F4198E7-3DBF-45C4-8797-57328751551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58A-4C05-A6BC-66C47F01A8E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8A-4C05-A6BC-66C47F01A8E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58A-4C05-A6BC-66C47F01A8E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8A-4C05-A6BC-66C47F01A8E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8A-4C05-A6BC-66C47F01A8E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58A-4C05-A6BC-66C47F01A8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종합점수!$H$4:$H$34</c:f>
              <c:numCache>
                <c:formatCode>General</c:formatCode>
                <c:ptCount val="31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-1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1</c:v>
                </c:pt>
                <c:pt idx="12">
                  <c:v>-1</c:v>
                </c:pt>
                <c:pt idx="13">
                  <c:v>1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-1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-1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1</c:v>
                </c:pt>
                <c:pt idx="28">
                  <c:v>-1</c:v>
                </c:pt>
                <c:pt idx="29">
                  <c:v>1</c:v>
                </c:pt>
                <c:pt idx="30">
                  <c:v>0</c:v>
                </c:pt>
              </c:numCache>
            </c:numRef>
          </c:xVal>
          <c:yVal>
            <c:numRef>
              <c:f>종합점수!$J$4:$J$34</c:f>
              <c:numCache>
                <c:formatCode>General</c:formatCode>
                <c:ptCount val="31"/>
                <c:pt idx="0">
                  <c:v>230.2</c:v>
                </c:pt>
                <c:pt idx="1">
                  <c:v>223.2</c:v>
                </c:pt>
                <c:pt idx="2">
                  <c:v>221</c:v>
                </c:pt>
                <c:pt idx="3">
                  <c:v>219.89999999999998</c:v>
                </c:pt>
                <c:pt idx="4">
                  <c:v>216.92500000000001</c:v>
                </c:pt>
                <c:pt idx="5">
                  <c:v>213</c:v>
                </c:pt>
                <c:pt idx="6">
                  <c:v>212.1</c:v>
                </c:pt>
                <c:pt idx="7">
                  <c:v>211.6</c:v>
                </c:pt>
                <c:pt idx="8">
                  <c:v>211.57999999999998</c:v>
                </c:pt>
                <c:pt idx="9">
                  <c:v>210.87</c:v>
                </c:pt>
                <c:pt idx="10">
                  <c:v>210.65599999999998</c:v>
                </c:pt>
                <c:pt idx="11">
                  <c:v>209.32600000000002</c:v>
                </c:pt>
                <c:pt idx="12">
                  <c:v>208.4818181818182</c:v>
                </c:pt>
                <c:pt idx="13">
                  <c:v>208.3</c:v>
                </c:pt>
                <c:pt idx="14">
                  <c:v>207.65999999999997</c:v>
                </c:pt>
                <c:pt idx="15">
                  <c:v>206.60000000000002</c:v>
                </c:pt>
                <c:pt idx="16">
                  <c:v>203.06649350649349</c:v>
                </c:pt>
                <c:pt idx="17">
                  <c:v>202.26999999999998</c:v>
                </c:pt>
                <c:pt idx="18">
                  <c:v>201.3</c:v>
                </c:pt>
                <c:pt idx="19">
                  <c:v>201.26</c:v>
                </c:pt>
                <c:pt idx="20">
                  <c:v>200.72</c:v>
                </c:pt>
                <c:pt idx="21">
                  <c:v>198.63</c:v>
                </c:pt>
                <c:pt idx="22">
                  <c:v>198.4</c:v>
                </c:pt>
                <c:pt idx="23">
                  <c:v>198.10000000000002</c:v>
                </c:pt>
                <c:pt idx="24">
                  <c:v>195.3</c:v>
                </c:pt>
                <c:pt idx="25">
                  <c:v>193.75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종합점수!$D$4:$D$34</c15:f>
                <c15:dlblRangeCache>
                  <c:ptCount val="31"/>
                  <c:pt idx="0">
                    <c:v>서울 - 가</c:v>
                  </c:pt>
                  <c:pt idx="1">
                    <c:v>연세 - 나</c:v>
                  </c:pt>
                  <c:pt idx="2">
                    <c:v>고려 - 나</c:v>
                  </c:pt>
                  <c:pt idx="3">
                    <c:v>성균 - 나</c:v>
                  </c:pt>
                  <c:pt idx="4">
                    <c:v>한양 - 가</c:v>
                  </c:pt>
                  <c:pt idx="5">
                    <c:v>서강 - 가</c:v>
                  </c:pt>
                  <c:pt idx="6">
                    <c:v>외대 - 가/나</c:v>
                  </c:pt>
                  <c:pt idx="7">
                    <c:v>이화 - 나</c:v>
                  </c:pt>
                  <c:pt idx="8">
                    <c:v>시립 - 가</c:v>
                  </c:pt>
                  <c:pt idx="9">
                    <c:v>건국 - 가</c:v>
                  </c:pt>
                  <c:pt idx="10">
                    <c:v>부산 - 가</c:v>
                  </c:pt>
                  <c:pt idx="11">
                    <c:v>부산 - 나</c:v>
                  </c:pt>
                  <c:pt idx="12">
                    <c:v>중앙 - 가</c:v>
                  </c:pt>
                  <c:pt idx="13">
                    <c:v>서강 - 나</c:v>
                  </c:pt>
                  <c:pt idx="14">
                    <c:v>경희 - 가</c:v>
                  </c:pt>
                  <c:pt idx="15">
                    <c:v>인하 - 가/나</c:v>
                  </c:pt>
                  <c:pt idx="16">
                    <c:v>경북 - 가/나</c:v>
                  </c:pt>
                  <c:pt idx="17">
                    <c:v>전남 - 가/나</c:v>
                  </c:pt>
                  <c:pt idx="18">
                    <c:v>아주 - 나</c:v>
                  </c:pt>
                  <c:pt idx="19">
                    <c:v>제주 - 가</c:v>
                  </c:pt>
                  <c:pt idx="20">
                    <c:v>강원 - 나</c:v>
                  </c:pt>
                  <c:pt idx="21">
                    <c:v>제주 - 나</c:v>
                  </c:pt>
                  <c:pt idx="22">
                    <c:v>전북 - 가/나</c:v>
                  </c:pt>
                  <c:pt idx="23">
                    <c:v>아주 - 가</c:v>
                  </c:pt>
                  <c:pt idx="24">
                    <c:v>동아 - 가/나</c:v>
                  </c:pt>
                  <c:pt idx="25">
                    <c:v>영남 - 가/나</c:v>
                  </c:pt>
                  <c:pt idx="26">
                    <c:v>원광 - 가</c:v>
                  </c:pt>
                  <c:pt idx="27">
                    <c:v>원광 - 나</c:v>
                  </c:pt>
                  <c:pt idx="28">
                    <c:v>충남 - 가</c:v>
                  </c:pt>
                  <c:pt idx="29">
                    <c:v>충남 - 나</c:v>
                  </c:pt>
                  <c:pt idx="30">
                    <c:v>충북 - 가/나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F-A58A-4C05-A6BC-66C47F01A8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92708960"/>
        <c:axId val="5927083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종합점수!$I$3</c15:sqref>
                        </c15:formulaRef>
                      </c:ext>
                    </c:extLst>
                    <c:strCache>
                      <c:ptCount val="1"/>
                      <c:pt idx="0">
                        <c:v>기준점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종합점수!$H$4:$H$34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-1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-1</c:v>
                      </c:pt>
                      <c:pt idx="5">
                        <c:v>-1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-1</c:v>
                      </c:pt>
                      <c:pt idx="9">
                        <c:v>-1</c:v>
                      </c:pt>
                      <c:pt idx="10">
                        <c:v>-1</c:v>
                      </c:pt>
                      <c:pt idx="11">
                        <c:v>1</c:v>
                      </c:pt>
                      <c:pt idx="12">
                        <c:v>-1</c:v>
                      </c:pt>
                      <c:pt idx="13">
                        <c:v>1</c:v>
                      </c:pt>
                      <c:pt idx="14">
                        <c:v>-1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-1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-1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-1</c:v>
                      </c:pt>
                      <c:pt idx="27">
                        <c:v>1</c:v>
                      </c:pt>
                      <c:pt idx="28">
                        <c:v>-1</c:v>
                      </c:pt>
                      <c:pt idx="29">
                        <c:v>1</c:v>
                      </c:pt>
                      <c:pt idx="30">
                        <c:v>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종합점수!$I$4:$I$34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0-A58A-4C05-A6BC-66C47F01A8E7}"/>
                  </c:ext>
                </c:extLst>
              </c15:ser>
            </c15:filteredScatterSeries>
          </c:ext>
        </c:extLst>
      </c:scatterChart>
      <c:valAx>
        <c:axId val="5927089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92708304"/>
        <c:crosses val="autoZero"/>
        <c:crossBetween val="midCat"/>
      </c:valAx>
      <c:valAx>
        <c:axId val="59270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70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4-20T09:17:30.1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7031 2013 0,'-25'-26'62,"25"1"-62,-51-1 16,-102-76 0,-153 26-1,77 76 1,127-25 0,77 25-1,-77-26 32,-26 26-31,-126 0-16,-332 0 31,280 0-31,-127 0 16,178 26-1,153-26 1,77 25-1,-1-25 1,-254 102 0,203-77-1,-228 128 1,50-51 0,153-51-1,77 0 16,-230 102-15,-433 204 15,0-77-15,255-51 0,255-101-1,127-103 1,25 26-1,-25 76 1,26 103 0,25 75-1,0-126 1,25-26 0,-25 0-16,77 25 15,-1 77 1,128 229-1,127 0 1,102-127 15,-76-154-15,-102-101 0,127-25-1,408 178 1,280-179-1,178-51 1,-280-25 0,-687 51-1,-256-51 1,26 51 0,178 51-1,128 26 1,-255-128-1,0 25 1,25 1 15,153 76-15,306 50 0,0 103-1,-102 25 1,-356-229-1,-52 26 1,332 76 0,407 152-1,153-254 1,-305-51 0,-205-51-1,-381 26 1,-52 25 31,26-25-47,382 25 31,-101-26-31,228 26 16,-203 0-1,-281 0 1,1 0-1,177 127 1,-75 1 0,-128-103-1,-26 1 1,1-1 0,76 128-1,51 153 1,-77-179-1,-51-101 17,26 76-1,0 0-15,51 25-1,-76-102 1,50 26 62,-50-25-78,101-1 16,-25-25-16,-26 26 15,-50-26 1,-1 0 46,52 0-46,-52 0-16,26 0 16,-25 0-1,50 0 1,26 0-1,-77 0 1,1 0-16,50-51 16,52-26-1,-26 1 1,-51 51 0,0 25 15,25 0-16,-50 0 1,24 0 0,27-77 15,-1-50-15,-76 50-1,26 52-15,50-154 16,-25-177-1,-51-77 1,0 127 0,0 204-1,0 76 1,-51-152 15,-102-102-15,1-102-1,50 101 1,25 27 15,26 228-31,0-50 16,51-1 0,-153-101-1,-50-51 1,50 50-1,51 52 1,25 76 0,52 51-1,-1-26 1,-101-50 0,-102-102-1,-383-1 1,205 52-1,101 51 17,0-52-17,153 26 1,-102-25 0,77 76-1,-128-51 1,-76 51-1,204 0 1,0 0 0,-77-25-1,-255-128 1,103 25 0,126 103-1,27 25 1,75-51-1,-101-51 17,-51 0-17,-204-101 1,76 126 0,51 1-1,128-1 1,-127 1-1,-307-77 1,281 77 0,153 101-1,152 1 1,26-52 0,-50-50-1,50 25 1,-128-25-1,154 101 17,25 26 46,26 0-63,25-25 1,-51-52 47,0 52-63,51-1 15,-26-25-15,1 26 63,-1-26-48,1 26 1,-77-52 0,76 77-1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4-20T09:17:36.0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13860 5478 0,'-128'0'47,"-50"0"-31,-102 0-16,101 0 15,-279 127 1,381-101 0,1-1-1,-1-25 1,-152 51 0,102 0-1,-205 26 1,-406 152 15,355-127-15,154-26-1,102-25 1,-1 51 0,-305 127-1,-204 128 1,-153-77-1,-127 153 1,306-152 0,407-179-16,-76-26 15,152 26 1,1 0 0,-26 0-1,0-51 16,51-26 1,51-25-17,26 26 1,-77 25 0,-127 76-1,-154 26 1,27 0-1,126-51 1,129-77 0,50 1-16,-26 50 15,-50-25 1,-154 127 0,205-152-1,-204 127 1,76-128 15,153 52-15,-25-52-1,-26 52 1,0 50 0,-77 0-1,27-25 1,101-51-1,-26 77 1,1 50 0,-103 0-1,27-25 1,101-102 0,25-25-1,-25 25 16,51 0-15,-25 50 0,-1 78-1,-50-1 1,50-127 0,26-25-1,0 50 1,0 0 15,26 52-15,-1-103-1,26 26 63,0 0-78,26 0 16,-26-25 0,25 50-1,26 1 1,-26-26 0,-25-26-1,26 0 1,-52-25 31,1 26-47,-1-26 15,26 0 1,127 51 0,77-26-1,25 52 1,-127-52 15,-51 26-15,-76-51-1,50 26 1,1-1 0,-1-25-1,51 51 1,128 51-1,-76-51 1,-154-51 31,77 0-31,51 0-16,229 102 15,-25-51 16,-128 25-15,-76-25 0,0 0-1,76-51 1,-25 0 0,-77 0-1,-101 0-15,76 0 31,152 0-15,129 0 0,126 0-1,-76 0 1,-254-25 0,-103 25-1,51 0 1,128 0 15,229-102-15,-51 51-1,-203-25-15,24-1 16,-126 77 0,25-25-1,407 25 1,408-153-1,-101 25 1,-230 52 0,-332-26-1,-279 102 1,76 0 15,356-127-15,-152 101-1,153-25 1,-230-25 0,-178 50-1,51-25 1,102-25 0,101-52-1,-228 103 1,-52 25-1,52-76 17,127-26-17,-103 25 1,-24 52 0,-52 25 15,1 0-16,25 0 1,51 0 0,51-153-1,50-76 1,-75-52 0,-52 128-1,-25 26 1,26 25-1,177-76 1,-228 101 0,-1 26-1,-25 0 1,0 0 0,0 0-1,77-76 1,-77 51 15,0-1-15,0 1-1,25 25 1,26-102 0,-25 102-16,25-25 15,-26 50 1,1 1 15,-1-1-15,51-76-1,26 0 1,-76 77 0,-1-1 46,1 1-46,76-77-1,-51-51 1,-51 77 0,0 50-1,0 1 1,0-26-1,-26-153 1,-101-76 0,101-1-1,-50 78 1,25 24 0,0 77 15,26 26-31,-1-1 15,-76-177 1,-25-1 0,76 153-1,25 26 1,-25 50 0,51-50-1,-102-26 1,-101-179-1,101 129 1,25 50 0,26 51-1,26 25 1,-77-50 0,-102-77-1,-204-51 16,103 26-15,126 101 0,77 52-1,1-1 1,-154-101 0,-25 25-1,-1-25 1,26 76-1,179 51 32,25-26-47,-102-25 16,-127 0 0,204 51-1,25 0 16,25 0-15,1 0 0,-26 0-1,25 0 1,-25 26 0,0-1-1,-51 52 1,26 76-1,-26-26 1,26-25 0,50-51 93,-25 0-109,26-26 31,-77 77-15,25 26 0,52-103-1,-26 77 1,-102 25-1,-25 52 1,-103 25 0,78-52-1,75-75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4-20T09:17:45.4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866 18370 0,'25'0'110,"103"0"-95,25 0-15,-1 0 16,333 0 0,-52 0-1,25 0 1,-152-51-1,-77 25 1,-101 26 0,-1 0 15,-25 0-15,0 0-16,51 0 15,51 0 1,50 0-1,1 0 1,51 0 0,-26-25-1,26 0 1,-26-26 0,-51 51-1,103 0 1,50 0-1,306 0 1,-434 0 0,-101 0 15,-127 0 0,25 0-15,127 0-1,179 0 1,-26 0 0,-51 0-1,-25 0 1,25-51 0,-127 51-1,-51 0 1,-76 0 31,-1 0-47,51 0 31,154 0-15,50 0-1,-51 0 1,-127 0-1,-51 0 1,-25 0 0,76 0-1,127 0 1,51 0 0,-51 0-1,-101 0 1,-52 0-1,-50 0 1,127 0 0,25 0 15,-51 0-15,-76 0-1,-25 0-15,25 0 16,-26 0-1,128 0 1,51 0 0,0 0-1,-26 0 1,0 0 0,1 0-1,-52 0 1,-76 0-1,-25 0 1,76 0 15,-26 0-15,179 0 0,50 0-1,1 0 1,-102 0-1,-179 0 1,26 0 0,102 0-1,433 0 1,179 0 0,-587 0-1,306-102 1,-357 76-1,-101 26 157,-1 0-156,26 0 0,0 0 30,-25 0-46,25 0 16,-26 0 47,26 0-63,51 0 15,-51 0 1,76 0-16,77 0 15,-178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4-20T09:17:50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1197 23160 0,'51'0'156,"102"0"-156,25 0 16,77 0-16,382 0 16,51 0-1,-102 0 1,-26 0 15,-127 0-15,-101 0-1,-128 0 1,-128 0 0,-25 0 30,-26 0-30,52 0-16,152 25 16,-178-25-1,76 26 1,128-26 0,51 0-1,-51 25 1,-77-25-1,-76 0 17,51 26-17,76-26 1,153 0 0,51 0-1,-356 0-15,-26 0 16,76 0-1,-76 0 1,51 0 0,102 0-1,76 0 1,26 0 0,-51 0-1,-51 0 1,-103 0-1,-24 0 17,127 0-17,-153 0 1,25 0 0,-50 0-1,50 0 16,179 0-15,101 0 0,78 0-1,-129 0 1,-177 0 0,-26 0-1,0 0 1,-52 0-16,78 0 31,-77 0-15,-26 0-1,1 0 1,-1 0 31,1 0-32,50 0-15,26 0 16,25 51 0,-50-51-1,25 0 1,51 0 0,101 0-1,27 0 1,-103 0-1,-25 0 17,-102 0-17,-26 0 1,1 0 46,50 0-62,77 25 16,25 26 0,103 0-1,-128-25 1,-128-26 31,26 0 31,102 0-78,0-26 16,127-25-1,-153 51 1,1 0-1,-26 0 1,-51 0 0,-26 0 15,1 0-31,25 0 16,51 0-1,-1 0 1,52 0-1,51 0 17,-102 0-32,0 0 15,-51 0 1,0 0 15,0 0-15,127 0-1,77 0 1,-77 0 0,-152 0-1,-1 0 32,1 0-31,50 0 15,-50 0-15,-1 0 46,52 0-62,-52 26 16,77-26-16,-26 0 15,26 0 1,-76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4-20T09:17:55.3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968 12153 0,'51'26'125,"203"-1"-125,78-25 16,-307 0-16,255 0 16,128-51-1,25 26 1,-127 25 0,-77 0-1,-101 0 16,-77 0-15,25 0 0,26 0-1,-26 0 1,52 0 0,330 76-1,-50-50 1,-102-1-1,-51-25 1,-26 0 0,-76 0-1,-26 0 1,357 0 0,-127 102 15,-230-77-16,-101-25 1,76 0 0,203 0-1,-101 0-15,153 0 16,-102 0 0,-102 26-1,-52-26 16,129 0-15,-52 0 0,-25 0-1,-77 0 1,52 0 0,279 0-1,205-26 16,-357-24-31,229-1 16,-128 25 0,27 26-1,-52 0 1,76 0 0,-75 0-1,-103 0 1,-25-76-1,-51 76 1,152 0 0,179 0-1,128-51 1,-383 25 0,-152 26 15,-52 0-16,153 0 1,205 0 0,24-51-1,-126 0 1,-205 51 0,-51 0-1,77 0 1,179 0-1,330-51 1,-331 0 0,-178 26-1,-76 25 1,76 0 0,305 0 15,230 0-16,-102-26 1,-229 1 0,-230-26-1,-50 51 110,-1 0-125,1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4-20T09:19:25.5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9528 1274 0,'0'51'78,"26"0"-78,-26 25 16,0 26 0,0 153-1,0 127 1,0 0 0,0 0-1,0-280 1,0-25-1,0 25 1,0 153 0,102 127-1,-77 0 1,1-153 0,-1-178-1,-25 0 1,0 51 15,0 51-15,0 25-16,0 255 15,0 26 1,0-26 0,0-51-1,0 51 1,0 52-1,0-27 1,0 52 0,0 50-1,-25-50 1,-77 127 0,76-255-1,26-102 16,0 255-15,0-178 0,0-51-1,0 76 1,0-25 0,0 25-1,0-153 1,0-178 46,0 25-62,0 26 16,0 51 0,0 102-1,0-51 16,0-77-31,0 1 32,0 126-17,0 129 1,102 152 0,0-51-1,-51-179 1,-51-203-1,0 0 1,0 26 0,0 101-1,0 26 1,102 101 0,-102-152-1,0-102 16,0-76-15,0 76 0,0-1-1,0 129 1,0-1 0,0-152-16,0 126 15,0-101 1,-51 128-1,51 203 1,-76 127 0,25 26-1,25-305 1,-25-129 0,51-75-1,-25 25 16,-1 76-15,26 281 0,-25-103-1,-52-152 1,77-178 0,-51 127-1,51-52 1,0 78-1,0 203 1,0 51 0,0-51-1,0-280 1,0-76 0,0 50-1,0 179 16,0 0-15,0-128 0,0-101-1,0 25 17,0-26-17,0 77 1,0-77-1,0 1 32,-51 152-31,51 204 0,0 204-1,0-280 16,0-280-15,0-1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0761C-9A02-4172-9098-B8E3E7DACF6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E0263-5B47-4B6A-A2A1-6BD848C1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BE6-5978-4BEE-8A49-381449C2828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E0E6-0415-443D-9158-CBA16CB466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40B670-BA92-4342-981C-E67B0FCAE882}"/>
              </a:ext>
            </a:extLst>
          </p:cNvPr>
          <p:cNvCxnSpPr>
            <a:cxnSpLocks/>
          </p:cNvCxnSpPr>
          <p:nvPr userDrawn="1"/>
        </p:nvCxnSpPr>
        <p:spPr>
          <a:xfrm>
            <a:off x="568235" y="613954"/>
            <a:ext cx="57215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02C5DD-1376-4CC7-8BD0-5397EAE2246F}"/>
              </a:ext>
            </a:extLst>
          </p:cNvPr>
          <p:cNvCxnSpPr>
            <a:cxnSpLocks/>
          </p:cNvCxnSpPr>
          <p:nvPr userDrawn="1"/>
        </p:nvCxnSpPr>
        <p:spPr>
          <a:xfrm>
            <a:off x="568235" y="9270275"/>
            <a:ext cx="57215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BE6-5978-4BEE-8A49-381449C2828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E0E6-0415-443D-9158-CBA16CB46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ABE6-5978-4BEE-8A49-381449C2828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E0E6-0415-443D-9158-CBA16CB46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3F7AF-C610-47F4-A495-0E0F5A7DB532}"/>
              </a:ext>
            </a:extLst>
          </p:cNvPr>
          <p:cNvSpPr txBox="1"/>
          <p:nvPr/>
        </p:nvSpPr>
        <p:spPr>
          <a:xfrm>
            <a:off x="-4532811" y="3304904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서문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9D9206-868B-4C0C-A082-3B9D0CB5CB3F}"/>
              </a:ext>
            </a:extLst>
          </p:cNvPr>
          <p:cNvSpPr/>
          <p:nvPr/>
        </p:nvSpPr>
        <p:spPr>
          <a:xfrm>
            <a:off x="539909" y="399310"/>
            <a:ext cx="577818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D9984-AF15-42FF-AB13-BA6B1D3EC3CE}"/>
              </a:ext>
            </a:extLst>
          </p:cNvPr>
          <p:cNvSpPr/>
          <p:nvPr/>
        </p:nvSpPr>
        <p:spPr>
          <a:xfrm>
            <a:off x="539909" y="1522554"/>
            <a:ext cx="577818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C2EE5-1E97-43B4-8D1C-9EFC9DEB3D68}"/>
              </a:ext>
            </a:extLst>
          </p:cNvPr>
          <p:cNvSpPr txBox="1"/>
          <p:nvPr/>
        </p:nvSpPr>
        <p:spPr>
          <a:xfrm>
            <a:off x="1632932" y="625267"/>
            <a:ext cx="3592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고딕19" panose="02020600000000000000" pitchFamily="18" charset="-127"/>
                <a:ea typeface="a고딕19" panose="02020600000000000000" pitchFamily="18" charset="-127"/>
              </a:rPr>
              <a:t>CONTENTS</a:t>
            </a:r>
            <a:endParaRPr lang="ko-KR" altLang="en-US" sz="54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27FEC-E3C2-4E86-A92C-B52BF3957D8E}"/>
              </a:ext>
            </a:extLst>
          </p:cNvPr>
          <p:cNvSpPr txBox="1"/>
          <p:nvPr/>
        </p:nvSpPr>
        <p:spPr>
          <a:xfrm>
            <a:off x="-4190908" y="2635794"/>
            <a:ext cx="2411412" cy="489364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       (BETWEEN  AND  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(IN)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(LIKE)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(IS NULL)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논리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(AND)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논리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(OR)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논리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(NOT)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ORDER BY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절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단일행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함수 </a:t>
            </a:r>
            <a:endParaRPr lang="en-US" altLang="ko-KR" sz="1300" dirty="0">
              <a:solidFill>
                <a:prstClr val="black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      (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(LOWER)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(UPPER)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(INITCAP)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(CONCAT)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(SUBSTR)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2BD73-5D45-48A4-8845-94416C29E9B4}"/>
              </a:ext>
            </a:extLst>
          </p:cNvPr>
          <p:cNvSpPr txBox="1"/>
          <p:nvPr/>
        </p:nvSpPr>
        <p:spPr>
          <a:xfrm>
            <a:off x="-1779496" y="2635794"/>
            <a:ext cx="2411412" cy="4593565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(LENGTH)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(INSTR)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endParaRPr lang="en-US" altLang="ko-KR" sz="1300" dirty="0">
              <a:solidFill>
                <a:prstClr val="black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      (LPAD | RPAD)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(TRIM)</a:t>
            </a:r>
            <a:endParaRPr lang="ko-KR" altLang="en-US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(REPLACE)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(ROUND)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(TRUNC)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(MOD)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 형식 및 조회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(SYSDATE)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(MONTH_BETWEEN)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(ADD_MONTHS)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E3E3D-6334-47BE-BB71-255D319908D7}"/>
              </a:ext>
            </a:extLst>
          </p:cNvPr>
          <p:cNvSpPr txBox="1"/>
          <p:nvPr/>
        </p:nvSpPr>
        <p:spPr>
          <a:xfrm>
            <a:off x="1919033" y="1954923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1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서문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7138F-FF59-4A7F-A1D3-7DD425821337}"/>
              </a:ext>
            </a:extLst>
          </p:cNvPr>
          <p:cNvSpPr txBox="1"/>
          <p:nvPr/>
        </p:nvSpPr>
        <p:spPr>
          <a:xfrm>
            <a:off x="-6567396" y="3066086"/>
            <a:ext cx="2411412" cy="69249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10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데이터베이스 기본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0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테스트 테이블 설명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9BA5A-1816-4814-B80E-719639A74FEB}"/>
              </a:ext>
            </a:extLst>
          </p:cNvPr>
          <p:cNvSpPr txBox="1"/>
          <p:nvPr/>
        </p:nvSpPr>
        <p:spPr>
          <a:xfrm>
            <a:off x="-6567396" y="4116598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데이터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조회어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824B-400E-4DAE-8F53-246115B8A723}"/>
              </a:ext>
            </a:extLst>
          </p:cNvPr>
          <p:cNvSpPr txBox="1"/>
          <p:nvPr/>
        </p:nvSpPr>
        <p:spPr>
          <a:xfrm>
            <a:off x="-6602320" y="4552839"/>
            <a:ext cx="2411412" cy="3093154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기본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SELECT 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문 구조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모든 열 선택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*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특정 열 선택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산술 연산자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+, -, *, /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연산자 우선순위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별칭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ALIAS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리터럴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 문자열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중복 행 제거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DISTINCT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테이블 구조 표시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WHERE 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절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138AFB-1AF7-48D1-9750-EB4F5C00E3BC}"/>
              </a:ext>
            </a:extLst>
          </p:cNvPr>
          <p:cNvCxnSpPr/>
          <p:nvPr/>
        </p:nvCxnSpPr>
        <p:spPr>
          <a:xfrm>
            <a:off x="-6567396" y="26053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AD5FA6-BB62-4B01-AB8B-E372D0A2A247}"/>
              </a:ext>
            </a:extLst>
          </p:cNvPr>
          <p:cNvCxnSpPr/>
          <p:nvPr/>
        </p:nvCxnSpPr>
        <p:spPr>
          <a:xfrm>
            <a:off x="-6567396" y="30625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C74E05-AB83-45BF-B137-C7CD79C5A5C9}"/>
              </a:ext>
            </a:extLst>
          </p:cNvPr>
          <p:cNvCxnSpPr/>
          <p:nvPr/>
        </p:nvCxnSpPr>
        <p:spPr>
          <a:xfrm>
            <a:off x="-6577556" y="40785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9BF050-6D7E-4B60-8B91-2E87A477908B}"/>
              </a:ext>
            </a:extLst>
          </p:cNvPr>
          <p:cNvCxnSpPr/>
          <p:nvPr/>
        </p:nvCxnSpPr>
        <p:spPr>
          <a:xfrm>
            <a:off x="-6577556" y="45357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F4CC27-8953-4BB5-8D0A-3202CF5363F9}"/>
              </a:ext>
            </a:extLst>
          </p:cNvPr>
          <p:cNvCxnSpPr/>
          <p:nvPr/>
        </p:nvCxnSpPr>
        <p:spPr>
          <a:xfrm>
            <a:off x="-4155984" y="2463074"/>
            <a:ext cx="0" cy="552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E1DA4C-4EC3-4929-8605-97354600E576}"/>
              </a:ext>
            </a:extLst>
          </p:cNvPr>
          <p:cNvCxnSpPr/>
          <p:nvPr/>
        </p:nvCxnSpPr>
        <p:spPr>
          <a:xfrm>
            <a:off x="-1779496" y="2463074"/>
            <a:ext cx="0" cy="552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0CC0E2-D4BC-4877-BAE2-8CADD4A60184}"/>
              </a:ext>
            </a:extLst>
          </p:cNvPr>
          <p:cNvSpPr txBox="1"/>
          <p:nvPr/>
        </p:nvSpPr>
        <p:spPr>
          <a:xfrm>
            <a:off x="1919033" y="3582308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학교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4A2E9-B85D-47D4-8551-C0E937A46C48}"/>
              </a:ext>
            </a:extLst>
          </p:cNvPr>
          <p:cNvSpPr txBox="1"/>
          <p:nvPr/>
        </p:nvSpPr>
        <p:spPr>
          <a:xfrm>
            <a:off x="1919033" y="4062282"/>
            <a:ext cx="3306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최근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개년 합격자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리트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학점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분산표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출신학부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법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/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비법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연령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남녀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자교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외국대학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최근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개년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합격률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최근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개년 요강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2019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요강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총평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3B964-873A-4423-8A43-8E1E2EAB1E8D}"/>
              </a:ext>
            </a:extLst>
          </p:cNvPr>
          <p:cNvSpPr txBox="1"/>
          <p:nvPr/>
        </p:nvSpPr>
        <p:spPr>
          <a:xfrm>
            <a:off x="1919033" y="2381979"/>
            <a:ext cx="241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전체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합격자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요강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요강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-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합격자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3FC47-6E98-4E02-9A4D-0805356DD487}"/>
              </a:ext>
            </a:extLst>
          </p:cNvPr>
          <p:cNvSpPr txBox="1"/>
          <p:nvPr/>
        </p:nvSpPr>
        <p:spPr>
          <a:xfrm>
            <a:off x="1919033" y="7461327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구간별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4F0C31-E8A6-4220-9513-7F73E6CF1AF6}"/>
              </a:ext>
            </a:extLst>
          </p:cNvPr>
          <p:cNvSpPr txBox="1"/>
          <p:nvPr/>
        </p:nvSpPr>
        <p:spPr>
          <a:xfrm>
            <a:off x="1919033" y="8014114"/>
            <a:ext cx="266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4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입시 보고서 보는 법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06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6D010-9831-486D-B4B8-0F81A1069AC7}"/>
              </a:ext>
            </a:extLst>
          </p:cNvPr>
          <p:cNvCxnSpPr/>
          <p:nvPr/>
        </p:nvCxnSpPr>
        <p:spPr>
          <a:xfrm>
            <a:off x="3429000" y="1619794"/>
            <a:ext cx="0" cy="662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FEA097-907C-4EAE-AA93-9094CA6DF054}"/>
              </a:ext>
            </a:extLst>
          </p:cNvPr>
          <p:cNvSpPr txBox="1"/>
          <p:nvPr/>
        </p:nvSpPr>
        <p:spPr>
          <a:xfrm>
            <a:off x="1332411" y="248194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C6816-F5AB-4488-95AB-71AFB26FED70}"/>
              </a:ext>
            </a:extLst>
          </p:cNvPr>
          <p:cNvSpPr txBox="1"/>
          <p:nvPr/>
        </p:nvSpPr>
        <p:spPr>
          <a:xfrm>
            <a:off x="4437017" y="432860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56699-BA6B-4397-8E5E-18709BC43DA3}"/>
              </a:ext>
            </a:extLst>
          </p:cNvPr>
          <p:cNvSpPr txBox="1"/>
          <p:nvPr/>
        </p:nvSpPr>
        <p:spPr>
          <a:xfrm>
            <a:off x="1332410" y="1619794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서울대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6EDFF-7F90-4DE6-BED3-822132D63A0F}"/>
              </a:ext>
            </a:extLst>
          </p:cNvPr>
          <p:cNvSpPr txBox="1"/>
          <p:nvPr/>
        </p:nvSpPr>
        <p:spPr>
          <a:xfrm>
            <a:off x="3844831" y="1989126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연대 고대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84C6E-87DB-4D26-9227-7F5B9FAFD367}"/>
              </a:ext>
            </a:extLst>
          </p:cNvPr>
          <p:cNvSpPr txBox="1"/>
          <p:nvPr/>
        </p:nvSpPr>
        <p:spPr>
          <a:xfrm>
            <a:off x="1145181" y="2502149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한양대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3F7F4-5029-4516-951B-29C644BCBE73}"/>
              </a:ext>
            </a:extLst>
          </p:cNvPr>
          <p:cNvSpPr txBox="1"/>
          <p:nvPr/>
        </p:nvSpPr>
        <p:spPr>
          <a:xfrm>
            <a:off x="3844831" y="2871481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성균관대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0E549-083B-4711-94C5-03826E91BAFC}"/>
              </a:ext>
            </a:extLst>
          </p:cNvPr>
          <p:cNvSpPr txBox="1"/>
          <p:nvPr/>
        </p:nvSpPr>
        <p:spPr>
          <a:xfrm>
            <a:off x="3657602" y="3384504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시립대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FB289-1FE2-446A-9109-13F8B4847610}"/>
              </a:ext>
            </a:extLst>
          </p:cNvPr>
          <p:cNvSpPr txBox="1"/>
          <p:nvPr/>
        </p:nvSpPr>
        <p:spPr>
          <a:xfrm>
            <a:off x="3470373" y="3897527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시립대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D4D0-ACFD-4EFF-8C53-0EC06C5FDAC4}"/>
              </a:ext>
            </a:extLst>
          </p:cNvPr>
          <p:cNvSpPr txBox="1"/>
          <p:nvPr/>
        </p:nvSpPr>
        <p:spPr>
          <a:xfrm>
            <a:off x="1508708" y="4221088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시립대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22258-684D-47DC-96E1-F9B1B095A927}"/>
              </a:ext>
            </a:extLst>
          </p:cNvPr>
          <p:cNvSpPr txBox="1"/>
          <p:nvPr/>
        </p:nvSpPr>
        <p:spPr>
          <a:xfrm>
            <a:off x="3764236" y="5102319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시립대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60E7E-3A23-436F-A3A9-7A5CA7780D35}"/>
              </a:ext>
            </a:extLst>
          </p:cNvPr>
          <p:cNvSpPr txBox="1"/>
          <p:nvPr/>
        </p:nvSpPr>
        <p:spPr>
          <a:xfrm>
            <a:off x="1523940" y="5288109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시립대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009F1-1B18-402F-A572-CEDA2CE55970}"/>
              </a:ext>
            </a:extLst>
          </p:cNvPr>
          <p:cNvSpPr txBox="1"/>
          <p:nvPr/>
        </p:nvSpPr>
        <p:spPr>
          <a:xfrm>
            <a:off x="3654362" y="5914564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시립대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B8B33-1780-4D3C-83F7-289EC984D410}"/>
              </a:ext>
            </a:extLst>
          </p:cNvPr>
          <p:cNvSpPr txBox="1"/>
          <p:nvPr/>
        </p:nvSpPr>
        <p:spPr>
          <a:xfrm>
            <a:off x="1786373" y="6261540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시립대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CFAB5-775D-4A73-83C6-3F41F426F1CF}"/>
              </a:ext>
            </a:extLst>
          </p:cNvPr>
          <p:cNvSpPr txBox="1"/>
          <p:nvPr/>
        </p:nvSpPr>
        <p:spPr>
          <a:xfrm>
            <a:off x="962253" y="6827178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시립대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19A6-305B-482F-9190-CE43A374CA43}"/>
              </a:ext>
            </a:extLst>
          </p:cNvPr>
          <p:cNvSpPr txBox="1"/>
          <p:nvPr/>
        </p:nvSpPr>
        <p:spPr>
          <a:xfrm>
            <a:off x="2159770" y="7488688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시립대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D8632C-834E-4BC0-B955-8A54CB62B9DB}"/>
              </a:ext>
            </a:extLst>
          </p:cNvPr>
          <p:cNvCxnSpPr/>
          <p:nvPr/>
        </p:nvCxnSpPr>
        <p:spPr>
          <a:xfrm>
            <a:off x="627017" y="2871481"/>
            <a:ext cx="5677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28A99-2681-4FA3-A533-2F336C6D9869}"/>
              </a:ext>
            </a:extLst>
          </p:cNvPr>
          <p:cNvCxnSpPr/>
          <p:nvPr/>
        </p:nvCxnSpPr>
        <p:spPr>
          <a:xfrm>
            <a:off x="590005" y="6161414"/>
            <a:ext cx="5677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B1280D-8311-4129-986E-83CDA61697AE}"/>
              </a:ext>
            </a:extLst>
          </p:cNvPr>
          <p:cNvCxnSpPr/>
          <p:nvPr/>
        </p:nvCxnSpPr>
        <p:spPr>
          <a:xfrm>
            <a:off x="430013" y="4590420"/>
            <a:ext cx="5677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4ED372-EF9E-4A7E-8C9F-BBB95385283B}"/>
              </a:ext>
            </a:extLst>
          </p:cNvPr>
          <p:cNvCxnSpPr/>
          <p:nvPr/>
        </p:nvCxnSpPr>
        <p:spPr>
          <a:xfrm>
            <a:off x="925241" y="7858020"/>
            <a:ext cx="5677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2CEADE-384F-4B67-9464-D06F3CCD69A3}"/>
              </a:ext>
            </a:extLst>
          </p:cNvPr>
          <p:cNvSpPr txBox="1"/>
          <p:nvPr/>
        </p:nvSpPr>
        <p:spPr>
          <a:xfrm>
            <a:off x="2830242" y="2117507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65813A-92FD-429E-9367-694E2B2923B2}"/>
              </a:ext>
            </a:extLst>
          </p:cNvPr>
          <p:cNvSpPr txBox="1"/>
          <p:nvPr/>
        </p:nvSpPr>
        <p:spPr>
          <a:xfrm>
            <a:off x="3013170" y="3523400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2D7F8-B738-49E3-97C3-2E3D7A07FA3F}"/>
              </a:ext>
            </a:extLst>
          </p:cNvPr>
          <p:cNvSpPr txBox="1"/>
          <p:nvPr/>
        </p:nvSpPr>
        <p:spPr>
          <a:xfrm>
            <a:off x="3196098" y="4929293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020407-11BE-49EA-9D93-E0DD2FFCF967}"/>
              </a:ext>
            </a:extLst>
          </p:cNvPr>
          <p:cNvSpPr txBox="1"/>
          <p:nvPr/>
        </p:nvSpPr>
        <p:spPr>
          <a:xfrm>
            <a:off x="3235334" y="6805450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4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24713AE-28DD-4D88-A69C-F9F51A18C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783763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5627D77-2573-452A-A3C4-41AD44CFC0BF}"/>
                  </a:ext>
                </a:extLst>
              </p14:cNvPr>
              <p14:cNvContentPartPr/>
              <p14:nvPr/>
            </p14:nvContentPartPr>
            <p14:xfrm>
              <a:off x="174240" y="596160"/>
              <a:ext cx="6402240" cy="3082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5627D77-2573-452A-A3C4-41AD44CFC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00" y="532800"/>
                <a:ext cx="6433560" cy="32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01C9869-3F1B-4619-B866-09B2DD8C42BD}"/>
                  </a:ext>
                </a:extLst>
              </p14:cNvPr>
              <p14:cNvContentPartPr/>
              <p14:nvPr/>
            </p14:nvContentPartPr>
            <p14:xfrm>
              <a:off x="550080" y="1577520"/>
              <a:ext cx="6035760" cy="3183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01C9869-3F1B-4619-B866-09B2DD8C4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240" y="1514160"/>
                <a:ext cx="6067080" cy="33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5C421FD-A809-416E-8682-94AC3318D1F2}"/>
                  </a:ext>
                </a:extLst>
              </p14:cNvPr>
              <p14:cNvContentPartPr/>
              <p14:nvPr/>
            </p14:nvContentPartPr>
            <p14:xfrm>
              <a:off x="311760" y="6484680"/>
              <a:ext cx="6255720" cy="128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5C421FD-A809-416E-8682-94AC3318D1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920" y="6421320"/>
                <a:ext cx="62870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5CB3F4D-F25E-4BD3-A840-A97E8994987A}"/>
                  </a:ext>
                </a:extLst>
              </p14:cNvPr>
              <p14:cNvContentPartPr/>
              <p14:nvPr/>
            </p14:nvContentPartPr>
            <p14:xfrm>
              <a:off x="430920" y="8337600"/>
              <a:ext cx="6136560" cy="110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5CB3F4D-F25E-4BD3-A840-A97E899498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5080" y="8274240"/>
                <a:ext cx="6167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BF48D8D-4BDF-4AE6-BFC3-EBB2D1A04A0D}"/>
                  </a:ext>
                </a:extLst>
              </p14:cNvPr>
              <p14:cNvContentPartPr/>
              <p14:nvPr/>
            </p14:nvContentPartPr>
            <p14:xfrm>
              <a:off x="348480" y="4237560"/>
              <a:ext cx="6778440" cy="229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BF48D8D-4BDF-4AE6-BFC3-EBB2D1A04A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2640" y="4174200"/>
                <a:ext cx="6809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9385F44-A942-4EFD-9523-24419E938DA8}"/>
                  </a:ext>
                </a:extLst>
              </p14:cNvPr>
              <p14:cNvContentPartPr/>
              <p14:nvPr/>
            </p14:nvContentPartPr>
            <p14:xfrm>
              <a:off x="3393360" y="458640"/>
              <a:ext cx="183960" cy="9273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9385F44-A942-4EFD-9523-24419E938D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77520" y="395280"/>
                <a:ext cx="215280" cy="9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73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24713AE-28DD-4D88-A69C-F9F51A18C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357455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4B4B58-9460-4DA1-A83C-A068BAAD8E15}"/>
              </a:ext>
            </a:extLst>
          </p:cNvPr>
          <p:cNvCxnSpPr/>
          <p:nvPr/>
        </p:nvCxnSpPr>
        <p:spPr>
          <a:xfrm>
            <a:off x="339634" y="4415246"/>
            <a:ext cx="6152606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DDE44-D6E3-4CE6-8155-35C0668EF8EA}"/>
              </a:ext>
            </a:extLst>
          </p:cNvPr>
          <p:cNvCxnSpPr/>
          <p:nvPr/>
        </p:nvCxnSpPr>
        <p:spPr>
          <a:xfrm>
            <a:off x="339634" y="6553200"/>
            <a:ext cx="6152606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FED27C-74EF-48B2-9FF8-3F3B2C40D165}"/>
              </a:ext>
            </a:extLst>
          </p:cNvPr>
          <p:cNvCxnSpPr/>
          <p:nvPr/>
        </p:nvCxnSpPr>
        <p:spPr>
          <a:xfrm>
            <a:off x="339634" y="8338458"/>
            <a:ext cx="6152606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2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7721E-8F35-490A-ADF7-92F24A596B6A}"/>
              </a:ext>
            </a:extLst>
          </p:cNvPr>
          <p:cNvSpPr txBox="1"/>
          <p:nvPr/>
        </p:nvSpPr>
        <p:spPr>
          <a:xfrm>
            <a:off x="600891" y="796834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갑돌이</a:t>
            </a:r>
            <a:r>
              <a:rPr lang="ko-KR" altLang="en-US" dirty="0"/>
              <a:t> </a:t>
            </a:r>
            <a:r>
              <a:rPr lang="en-US" altLang="ko-KR" dirty="0"/>
              <a:t>130 / 95 / 950 – 4 * 3 =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4CBFA-0856-40BA-BF48-68450C8077CC}"/>
              </a:ext>
            </a:extLst>
          </p:cNvPr>
          <p:cNvSpPr txBox="1"/>
          <p:nvPr/>
        </p:nvSpPr>
        <p:spPr>
          <a:xfrm>
            <a:off x="1332410" y="1619794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C2177-7085-4F8B-8485-18E52F2B1F3E}"/>
              </a:ext>
            </a:extLst>
          </p:cNvPr>
          <p:cNvSpPr txBox="1"/>
          <p:nvPr/>
        </p:nvSpPr>
        <p:spPr>
          <a:xfrm>
            <a:off x="3844831" y="1989126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연대 고대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5B18B-4006-4FC6-8AD2-AB75D85C1126}"/>
              </a:ext>
            </a:extLst>
          </p:cNvPr>
          <p:cNvSpPr txBox="1"/>
          <p:nvPr/>
        </p:nvSpPr>
        <p:spPr>
          <a:xfrm>
            <a:off x="1145181" y="2502149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한양대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843589-5FEF-477E-ABFC-0BE841C6A517}"/>
              </a:ext>
            </a:extLst>
          </p:cNvPr>
          <p:cNvCxnSpPr/>
          <p:nvPr/>
        </p:nvCxnSpPr>
        <p:spPr>
          <a:xfrm>
            <a:off x="627017" y="2871481"/>
            <a:ext cx="5677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335F0A-85D1-469C-A5EC-81A9DD064649}"/>
              </a:ext>
            </a:extLst>
          </p:cNvPr>
          <p:cNvSpPr txBox="1"/>
          <p:nvPr/>
        </p:nvSpPr>
        <p:spPr>
          <a:xfrm>
            <a:off x="2830242" y="2117507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180</a:t>
            </a:r>
            <a:r>
              <a:rPr lang="ko-KR" altLang="en-US" dirty="0" err="1"/>
              <a:t>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5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9C28E4-8A1C-4FD2-8D4C-06F65387157B}"/>
              </a:ext>
            </a:extLst>
          </p:cNvPr>
          <p:cNvSpPr txBox="1"/>
          <p:nvPr/>
        </p:nvSpPr>
        <p:spPr>
          <a:xfrm>
            <a:off x="1189585" y="1365678"/>
            <a:ext cx="4844596" cy="67730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500" dirty="0">
                <a:latin typeface="+mj-ea"/>
                <a:ea typeface="+mj-ea"/>
              </a:rPr>
              <a:t>나도 </a:t>
            </a:r>
            <a:endParaRPr lang="en-US" altLang="ko-KR" sz="11500" dirty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500" dirty="0">
                <a:latin typeface="+mj-ea"/>
                <a:ea typeface="+mj-ea"/>
              </a:rPr>
              <a:t>갈 수 </a:t>
            </a:r>
            <a:endParaRPr lang="en-US" altLang="ko-KR" sz="11500" dirty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500" dirty="0">
                <a:latin typeface="+mj-ea"/>
                <a:ea typeface="+mj-ea"/>
              </a:rPr>
              <a:t>있을까</a:t>
            </a:r>
            <a:r>
              <a:rPr lang="en-US" altLang="ko-KR" sz="11500" dirty="0">
                <a:latin typeface="+mj-ea"/>
                <a:ea typeface="+mj-ea"/>
              </a:rPr>
              <a:t>?</a:t>
            </a:r>
            <a:endParaRPr lang="ko-KR" altLang="en-US" sz="1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17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74241-94EE-4A40-96FD-441DA4F7BF0C}"/>
              </a:ext>
            </a:extLst>
          </p:cNvPr>
          <p:cNvSpPr txBox="1"/>
          <p:nvPr/>
        </p:nvSpPr>
        <p:spPr>
          <a:xfrm>
            <a:off x="-5185954" y="1965961"/>
            <a:ext cx="3709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로스쿨 입시 </a:t>
            </a:r>
            <a:r>
              <a:rPr lang="ko-KR" altLang="en-US" dirty="0" err="1"/>
              <a:t>할때</a:t>
            </a:r>
            <a:r>
              <a:rPr lang="ko-KR" altLang="en-US" dirty="0"/>
              <a:t> 고려해야할 사항 </a:t>
            </a:r>
            <a:r>
              <a:rPr lang="en-US" altLang="ko-KR" dirty="0"/>
              <a:t>- 1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E784E-8C59-4F8D-A524-3BD15B3745EF}"/>
              </a:ext>
            </a:extLst>
          </p:cNvPr>
          <p:cNvSpPr txBox="1"/>
          <p:nvPr/>
        </p:nvSpPr>
        <p:spPr>
          <a:xfrm>
            <a:off x="1389018" y="1380918"/>
            <a:ext cx="4079963" cy="67730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500" dirty="0">
                <a:latin typeface="+mj-ea"/>
                <a:ea typeface="+mj-ea"/>
              </a:rPr>
              <a:t>어디에</a:t>
            </a:r>
            <a:endParaRPr lang="en-US" altLang="ko-KR" sz="11500" dirty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500" dirty="0">
                <a:latin typeface="+mj-ea"/>
                <a:ea typeface="+mj-ea"/>
              </a:rPr>
              <a:t>넣어야</a:t>
            </a:r>
            <a:endParaRPr lang="en-US" altLang="ko-KR" sz="11500" dirty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500" dirty="0">
                <a:latin typeface="+mj-ea"/>
                <a:ea typeface="+mj-ea"/>
              </a:rPr>
              <a:t>할까</a:t>
            </a:r>
            <a:r>
              <a:rPr lang="en-US" altLang="ko-KR" sz="11500" dirty="0">
                <a:latin typeface="+mj-ea"/>
                <a:ea typeface="+mj-ea"/>
              </a:rPr>
              <a:t>?</a:t>
            </a:r>
            <a:endParaRPr lang="ko-KR" altLang="en-US" sz="1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0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C442624-A367-4632-9A2C-5471C586D8E6}"/>
              </a:ext>
            </a:extLst>
          </p:cNvPr>
          <p:cNvGrpSpPr/>
          <p:nvPr/>
        </p:nvGrpSpPr>
        <p:grpSpPr>
          <a:xfrm>
            <a:off x="778895" y="3533091"/>
            <a:ext cx="5300209" cy="3787238"/>
            <a:chOff x="698887" y="3935070"/>
            <a:chExt cx="5300209" cy="378723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0C32A98-B194-4C81-AF85-4905C1C7CB93}"/>
                </a:ext>
              </a:extLst>
            </p:cNvPr>
            <p:cNvGrpSpPr/>
            <p:nvPr/>
          </p:nvGrpSpPr>
          <p:grpSpPr>
            <a:xfrm>
              <a:off x="1785330" y="3935070"/>
              <a:ext cx="3287339" cy="3672964"/>
              <a:chOff x="1260922" y="3937587"/>
              <a:chExt cx="4083386" cy="456239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3C216D2-C256-4775-AB2F-D6406C17DF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02" r="22809"/>
              <a:stretch/>
            </p:blipFill>
            <p:spPr>
              <a:xfrm>
                <a:off x="1513692" y="4221480"/>
                <a:ext cx="3575212" cy="3994606"/>
              </a:xfrm>
              <a:custGeom>
                <a:avLst/>
                <a:gdLst>
                  <a:gd name="connsiteX0" fmla="*/ 0 w 3489960"/>
                  <a:gd name="connsiteY0" fmla="*/ 0 h 3899355"/>
                  <a:gd name="connsiteX1" fmla="*/ 3185160 w 3489960"/>
                  <a:gd name="connsiteY1" fmla="*/ 0 h 3899355"/>
                  <a:gd name="connsiteX2" fmla="*/ 3185160 w 3489960"/>
                  <a:gd name="connsiteY2" fmla="*/ 689565 h 3899355"/>
                  <a:gd name="connsiteX3" fmla="*/ 3489960 w 3489960"/>
                  <a:gd name="connsiteY3" fmla="*/ 689565 h 3899355"/>
                  <a:gd name="connsiteX4" fmla="*/ 3489960 w 3489960"/>
                  <a:gd name="connsiteY4" fmla="*/ 3254965 h 3899355"/>
                  <a:gd name="connsiteX5" fmla="*/ 2946400 w 3489960"/>
                  <a:gd name="connsiteY5" fmla="*/ 3254965 h 3899355"/>
                  <a:gd name="connsiteX6" fmla="*/ 2946400 w 3489960"/>
                  <a:gd name="connsiteY6" fmla="*/ 3899355 h 3899355"/>
                  <a:gd name="connsiteX7" fmla="*/ 0 w 3489960"/>
                  <a:gd name="connsiteY7" fmla="*/ 3899355 h 389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960" h="3899355">
                    <a:moveTo>
                      <a:pt x="0" y="0"/>
                    </a:moveTo>
                    <a:lnTo>
                      <a:pt x="3185160" y="0"/>
                    </a:lnTo>
                    <a:lnTo>
                      <a:pt x="3185160" y="689565"/>
                    </a:lnTo>
                    <a:lnTo>
                      <a:pt x="3489960" y="689565"/>
                    </a:lnTo>
                    <a:lnTo>
                      <a:pt x="3489960" y="3254965"/>
                    </a:lnTo>
                    <a:lnTo>
                      <a:pt x="2946400" y="3254965"/>
                    </a:lnTo>
                    <a:lnTo>
                      <a:pt x="2946400" y="3899355"/>
                    </a:lnTo>
                    <a:lnTo>
                      <a:pt x="0" y="3899355"/>
                    </a:lnTo>
                    <a:close/>
                  </a:path>
                </a:pathLst>
              </a:cu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713562C-E651-4782-AECF-C72EDACC7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02" r="22809"/>
              <a:stretch/>
            </p:blipFill>
            <p:spPr>
              <a:xfrm>
                <a:off x="1260922" y="3937587"/>
                <a:ext cx="4083386" cy="4562392"/>
              </a:xfrm>
              <a:custGeom>
                <a:avLst/>
                <a:gdLst>
                  <a:gd name="connsiteX0" fmla="*/ 0 w 3489960"/>
                  <a:gd name="connsiteY0" fmla="*/ 0 h 3899355"/>
                  <a:gd name="connsiteX1" fmla="*/ 3185160 w 3489960"/>
                  <a:gd name="connsiteY1" fmla="*/ 0 h 3899355"/>
                  <a:gd name="connsiteX2" fmla="*/ 3185160 w 3489960"/>
                  <a:gd name="connsiteY2" fmla="*/ 689565 h 3899355"/>
                  <a:gd name="connsiteX3" fmla="*/ 3489960 w 3489960"/>
                  <a:gd name="connsiteY3" fmla="*/ 689565 h 3899355"/>
                  <a:gd name="connsiteX4" fmla="*/ 3489960 w 3489960"/>
                  <a:gd name="connsiteY4" fmla="*/ 3254965 h 3899355"/>
                  <a:gd name="connsiteX5" fmla="*/ 2946400 w 3489960"/>
                  <a:gd name="connsiteY5" fmla="*/ 3254965 h 3899355"/>
                  <a:gd name="connsiteX6" fmla="*/ 2946400 w 3489960"/>
                  <a:gd name="connsiteY6" fmla="*/ 3899355 h 3899355"/>
                  <a:gd name="connsiteX7" fmla="*/ 0 w 3489960"/>
                  <a:gd name="connsiteY7" fmla="*/ 3899355 h 389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960" h="3899355">
                    <a:moveTo>
                      <a:pt x="0" y="0"/>
                    </a:moveTo>
                    <a:lnTo>
                      <a:pt x="3185160" y="0"/>
                    </a:lnTo>
                    <a:lnTo>
                      <a:pt x="3185160" y="689565"/>
                    </a:lnTo>
                    <a:lnTo>
                      <a:pt x="3489960" y="689565"/>
                    </a:lnTo>
                    <a:lnTo>
                      <a:pt x="3489960" y="3254965"/>
                    </a:lnTo>
                    <a:lnTo>
                      <a:pt x="2946400" y="3254965"/>
                    </a:lnTo>
                    <a:lnTo>
                      <a:pt x="2946400" y="3899355"/>
                    </a:lnTo>
                    <a:lnTo>
                      <a:pt x="0" y="3899355"/>
                    </a:lnTo>
                    <a:close/>
                  </a:path>
                </a:pathLst>
              </a:cu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7E05F2-FAB1-4173-BFF4-7CF4BB40BA8F}"/>
                </a:ext>
              </a:extLst>
            </p:cNvPr>
            <p:cNvSpPr/>
            <p:nvPr/>
          </p:nvSpPr>
          <p:spPr>
            <a:xfrm>
              <a:off x="5024950" y="4397528"/>
              <a:ext cx="81624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모집</a:t>
              </a:r>
              <a:endParaRPr lang="en-US" altLang="ko-KR" sz="2800" dirty="0">
                <a:latin typeface="+mj-ea"/>
                <a:ea typeface="+mj-ea"/>
              </a:endParaRPr>
            </a:p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요강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D1FFA2-5762-4067-B0F3-D34019CC76D8}"/>
                </a:ext>
              </a:extLst>
            </p:cNvPr>
            <p:cNvSpPr/>
            <p:nvPr/>
          </p:nvSpPr>
          <p:spPr>
            <a:xfrm>
              <a:off x="4867055" y="6768201"/>
              <a:ext cx="113204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합격자</a:t>
              </a:r>
              <a:endParaRPr lang="en-US" altLang="ko-KR" sz="2800" dirty="0">
                <a:latin typeface="+mj-ea"/>
                <a:ea typeface="+mj-ea"/>
              </a:endParaRPr>
            </a:p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스펙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63429F-BF7A-4D51-8128-482AA9F83A17}"/>
                </a:ext>
              </a:extLst>
            </p:cNvPr>
            <p:cNvSpPr/>
            <p:nvPr/>
          </p:nvSpPr>
          <p:spPr>
            <a:xfrm>
              <a:off x="698887" y="4812950"/>
              <a:ext cx="113204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변호사</a:t>
              </a:r>
              <a:endParaRPr lang="en-US" altLang="ko-KR" sz="2800" dirty="0">
                <a:latin typeface="+mj-ea"/>
                <a:ea typeface="+mj-ea"/>
              </a:endParaRPr>
            </a:p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시험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BFAF6C-0ED0-4246-A433-AE3161191BA4}"/>
              </a:ext>
            </a:extLst>
          </p:cNvPr>
          <p:cNvSpPr/>
          <p:nvPr/>
        </p:nvSpPr>
        <p:spPr>
          <a:xfrm>
            <a:off x="396240" y="1448257"/>
            <a:ext cx="6065520" cy="106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5400" dirty="0">
                <a:latin typeface="+mj-ea"/>
              </a:rPr>
              <a:t>입시의 순환 고리</a:t>
            </a:r>
          </a:p>
        </p:txBody>
      </p:sp>
    </p:spTree>
    <p:extLst>
      <p:ext uri="{BB962C8B-B14F-4D97-AF65-F5344CB8AC3E}">
        <p14:creationId xmlns:p14="http://schemas.microsoft.com/office/powerpoint/2010/main" val="32727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18EAB4-E325-4790-95C9-7883136689B3}"/>
              </a:ext>
            </a:extLst>
          </p:cNvPr>
          <p:cNvSpPr/>
          <p:nvPr/>
        </p:nvSpPr>
        <p:spPr>
          <a:xfrm>
            <a:off x="2784776" y="-565666"/>
            <a:ext cx="3158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합격자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F4F63-2C91-48AB-A766-4F2BA83B36A4}"/>
              </a:ext>
            </a:extLst>
          </p:cNvPr>
          <p:cNvSpPr txBox="1"/>
          <p:nvPr/>
        </p:nvSpPr>
        <p:spPr>
          <a:xfrm>
            <a:off x="-761153" y="9448036"/>
            <a:ext cx="6498895" cy="777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법무부 ‘제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1~7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 변호사 시험 법학전문대학원별 합격률 공개’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Gomguard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Consulting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C80B84-9BEE-47F7-8E86-B054A866A7B2}"/>
              </a:ext>
            </a:extLst>
          </p:cNvPr>
          <p:cNvSpPr/>
          <p:nvPr/>
        </p:nvSpPr>
        <p:spPr>
          <a:xfrm>
            <a:off x="-1315244" y="0"/>
            <a:ext cx="9488488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 sz="3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dirty="0" err="1"/>
              <a:t>리트</a:t>
            </a:r>
            <a:r>
              <a:rPr lang="en-US" altLang="ko-KR" sz="4000" dirty="0"/>
              <a:t>, </a:t>
            </a:r>
            <a:r>
              <a:rPr lang="ko-KR" altLang="en-US" sz="4000" dirty="0"/>
              <a:t>학점</a:t>
            </a:r>
            <a:r>
              <a:rPr lang="en-US" altLang="ko-KR" sz="4000" dirty="0"/>
              <a:t>, </a:t>
            </a:r>
            <a:r>
              <a:rPr lang="ko-KR" altLang="en-US" sz="4000" dirty="0"/>
              <a:t>성별</a:t>
            </a:r>
            <a:r>
              <a:rPr lang="en-US" altLang="ko-KR" sz="4000" dirty="0"/>
              <a:t>, </a:t>
            </a:r>
            <a:r>
              <a:rPr lang="ko-KR" altLang="en-US" sz="4000" dirty="0"/>
              <a:t>연령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변시</a:t>
            </a:r>
            <a:r>
              <a:rPr lang="ko-KR" altLang="en-US" sz="4000" dirty="0"/>
              <a:t> 합격률 간</a:t>
            </a:r>
            <a:endParaRPr lang="en-US" altLang="ko-KR" sz="4000" dirty="0"/>
          </a:p>
          <a:p>
            <a:pPr algn="ctr">
              <a:lnSpc>
                <a:spcPct val="130000"/>
              </a:lnSpc>
              <a:defRPr sz="3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600" dirty="0"/>
              <a:t>상관관계 분석</a:t>
            </a:r>
            <a:endParaRPr lang="ko-KR" altLang="ko-KR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1C357-C177-4362-81D3-85A69E89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2070479"/>
            <a:ext cx="6859588" cy="68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2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22227-7145-47DA-A81A-2A08E04D10A8}"/>
              </a:ext>
            </a:extLst>
          </p:cNvPr>
          <p:cNvSpPr txBox="1"/>
          <p:nvPr/>
        </p:nvSpPr>
        <p:spPr>
          <a:xfrm>
            <a:off x="3304903" y="444138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시립대</a:t>
            </a:r>
            <a:r>
              <a:rPr lang="ko-KR" altLang="en-US" dirty="0"/>
              <a:t> </a:t>
            </a:r>
            <a:r>
              <a:rPr lang="en-US" altLang="ko-KR" dirty="0"/>
              <a:t>-2 * 25 = 50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46A08-C5D5-4977-A516-56B886811E74}"/>
              </a:ext>
            </a:extLst>
          </p:cNvPr>
          <p:cNvSpPr txBox="1"/>
          <p:nvPr/>
        </p:nvSpPr>
        <p:spPr>
          <a:xfrm>
            <a:off x="561703" y="1541417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</a:t>
            </a:r>
            <a:r>
              <a:rPr lang="en-US" altLang="ko-KR" dirty="0"/>
              <a:t>3</a:t>
            </a:r>
            <a:r>
              <a:rPr lang="ko-KR" altLang="en-US" dirty="0"/>
              <a:t>개년 요강변화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A57F025-28A8-4F6A-8309-84128F50B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377826"/>
              </p:ext>
            </p:extLst>
          </p:nvPr>
        </p:nvGraphicFramePr>
        <p:xfrm>
          <a:off x="1457484" y="2021783"/>
          <a:ext cx="4572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B341235-44E3-4B4E-83D9-6574CEF1D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737735"/>
              </p:ext>
            </p:extLst>
          </p:nvPr>
        </p:nvGraphicFramePr>
        <p:xfrm>
          <a:off x="3889828" y="1910749"/>
          <a:ext cx="4572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404EB4B-665E-4C0F-A3B3-642E0C898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979964"/>
              </p:ext>
            </p:extLst>
          </p:nvPr>
        </p:nvGraphicFramePr>
        <p:xfrm>
          <a:off x="-1143000" y="2021783"/>
          <a:ext cx="4572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220C5C-0341-461A-B4B1-2B66040C9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49738"/>
              </p:ext>
            </p:extLst>
          </p:nvPr>
        </p:nvGraphicFramePr>
        <p:xfrm>
          <a:off x="496388" y="4556760"/>
          <a:ext cx="6087292" cy="126927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1823">
                  <a:extLst>
                    <a:ext uri="{9D8B030D-6E8A-4147-A177-3AD203B41FA5}">
                      <a16:colId xmlns:a16="http://schemas.microsoft.com/office/drawing/2014/main" val="1075751598"/>
                    </a:ext>
                  </a:extLst>
                </a:gridCol>
                <a:gridCol w="1521823">
                  <a:extLst>
                    <a:ext uri="{9D8B030D-6E8A-4147-A177-3AD203B41FA5}">
                      <a16:colId xmlns:a16="http://schemas.microsoft.com/office/drawing/2014/main" val="2463153356"/>
                    </a:ext>
                  </a:extLst>
                </a:gridCol>
                <a:gridCol w="1521823">
                  <a:extLst>
                    <a:ext uri="{9D8B030D-6E8A-4147-A177-3AD203B41FA5}">
                      <a16:colId xmlns:a16="http://schemas.microsoft.com/office/drawing/2014/main" val="3454223344"/>
                    </a:ext>
                  </a:extLst>
                </a:gridCol>
                <a:gridCol w="1521823">
                  <a:extLst>
                    <a:ext uri="{9D8B030D-6E8A-4147-A177-3AD203B41FA5}">
                      <a16:colId xmlns:a16="http://schemas.microsoft.com/office/drawing/2014/main" val="3442045202"/>
                    </a:ext>
                  </a:extLst>
                </a:gridCol>
              </a:tblGrid>
              <a:tr h="21154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9350689"/>
                  </a:ext>
                </a:extLst>
              </a:tr>
              <a:tr h="211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887881"/>
                  </a:ext>
                </a:extLst>
              </a:tr>
              <a:tr h="211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014247"/>
                  </a:ext>
                </a:extLst>
              </a:tr>
              <a:tr h="211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lang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2419516"/>
                  </a:ext>
                </a:extLst>
              </a:tr>
              <a:tr h="211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essay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5338231"/>
                  </a:ext>
                </a:extLst>
              </a:tr>
              <a:tr h="211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23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307DA7-8AE3-42C8-9288-8EFECF31B69A}"/>
              </a:ext>
            </a:extLst>
          </p:cNvPr>
          <p:cNvSpPr txBox="1"/>
          <p:nvPr/>
        </p:nvSpPr>
        <p:spPr>
          <a:xfrm>
            <a:off x="692331" y="6322423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 </a:t>
            </a:r>
            <a:r>
              <a:rPr lang="en-US" altLang="ko-KR" dirty="0"/>
              <a:t>3</a:t>
            </a:r>
            <a:r>
              <a:rPr lang="ko-KR" altLang="en-US" dirty="0"/>
              <a:t>년간 합격자 변화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3DD0F-576A-4B8A-8A41-DA017763BF68}"/>
              </a:ext>
            </a:extLst>
          </p:cNvPr>
          <p:cNvSpPr txBox="1"/>
          <p:nvPr/>
        </p:nvSpPr>
        <p:spPr>
          <a:xfrm>
            <a:off x="783771" y="715844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출신학부</a:t>
            </a:r>
            <a:endParaRPr lang="en-US" altLang="ko-KR" dirty="0"/>
          </a:p>
          <a:p>
            <a:r>
              <a:rPr lang="ko-KR" altLang="en-US" dirty="0"/>
              <a:t>성별</a:t>
            </a:r>
            <a:endParaRPr lang="en-US" altLang="ko-KR" dirty="0"/>
          </a:p>
          <a:p>
            <a:r>
              <a:rPr lang="ko-KR" altLang="en-US" dirty="0"/>
              <a:t>학과</a:t>
            </a:r>
            <a:endParaRPr lang="en-US" altLang="ko-KR" dirty="0"/>
          </a:p>
          <a:p>
            <a:r>
              <a:rPr lang="ko-KR" altLang="en-US" dirty="0"/>
              <a:t>나이</a:t>
            </a:r>
          </a:p>
        </p:txBody>
      </p:sp>
    </p:spTree>
    <p:extLst>
      <p:ext uri="{BB962C8B-B14F-4D97-AF65-F5344CB8AC3E}">
        <p14:creationId xmlns:p14="http://schemas.microsoft.com/office/powerpoint/2010/main" val="414777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C23D4-41EB-4EDD-890E-B2C0769CB745}"/>
              </a:ext>
            </a:extLst>
          </p:cNvPr>
          <p:cNvSpPr txBox="1"/>
          <p:nvPr/>
        </p:nvSpPr>
        <p:spPr>
          <a:xfrm>
            <a:off x="653143" y="365760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모집 요강 </a:t>
            </a:r>
            <a:r>
              <a:rPr lang="en-US" altLang="ko-KR" dirty="0"/>
              <a:t>– </a:t>
            </a:r>
            <a:r>
              <a:rPr lang="ko-KR" altLang="en-US" dirty="0" err="1"/>
              <a:t>시립대</a:t>
            </a:r>
            <a:r>
              <a:rPr lang="ko-KR" altLang="en-US" dirty="0"/>
              <a:t> </a:t>
            </a:r>
            <a:r>
              <a:rPr lang="en-US" altLang="ko-KR" dirty="0"/>
              <a:t>– 1 * 25 = 25</a:t>
            </a:r>
            <a:endParaRPr lang="ko-KR" alt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B9D4FC8-9CE9-49A8-9317-813DBBC5C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117786"/>
              </p:ext>
            </p:extLst>
          </p:nvPr>
        </p:nvGraphicFramePr>
        <p:xfrm>
          <a:off x="-571325" y="1185761"/>
          <a:ext cx="4572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535D89-4481-4D3F-8013-DE998ECB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22253"/>
              </p:ext>
            </p:extLst>
          </p:nvPr>
        </p:nvGraphicFramePr>
        <p:xfrm>
          <a:off x="3840116" y="1185761"/>
          <a:ext cx="2103484" cy="19362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51742">
                  <a:extLst>
                    <a:ext uri="{9D8B030D-6E8A-4147-A177-3AD203B41FA5}">
                      <a16:colId xmlns:a16="http://schemas.microsoft.com/office/drawing/2014/main" val="458038511"/>
                    </a:ext>
                  </a:extLst>
                </a:gridCol>
                <a:gridCol w="1051742">
                  <a:extLst>
                    <a:ext uri="{9D8B030D-6E8A-4147-A177-3AD203B41FA5}">
                      <a16:colId xmlns:a16="http://schemas.microsoft.com/office/drawing/2014/main" val="4002052503"/>
                    </a:ext>
                  </a:extLst>
                </a:gridCol>
              </a:tblGrid>
              <a:tr h="32271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8217640"/>
                  </a:ext>
                </a:extLst>
              </a:tr>
              <a:tr h="322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8286721"/>
                  </a:ext>
                </a:extLst>
              </a:tr>
              <a:tr h="322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8386599"/>
                  </a:ext>
                </a:extLst>
              </a:tr>
              <a:tr h="322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894758"/>
                  </a:ext>
                </a:extLst>
              </a:tr>
              <a:tr h="322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essay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6892398"/>
                  </a:ext>
                </a:extLst>
              </a:tr>
              <a:tr h="322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483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89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9CA8D-7134-4112-A1F6-3D84BB1A8D25}"/>
              </a:ext>
            </a:extLst>
          </p:cNvPr>
          <p:cNvSpPr txBox="1"/>
          <p:nvPr/>
        </p:nvSpPr>
        <p:spPr>
          <a:xfrm>
            <a:off x="2429691" y="80989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지원 전략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D60CF-0DE3-4ADA-BB22-D7ABCCD3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323"/>
            <a:ext cx="6858000" cy="386759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EE7619-31C1-4309-9B81-132A1D32BA27}"/>
              </a:ext>
            </a:extLst>
          </p:cNvPr>
          <p:cNvCxnSpPr/>
          <p:nvPr/>
        </p:nvCxnSpPr>
        <p:spPr>
          <a:xfrm flipV="1">
            <a:off x="-627017" y="1079863"/>
            <a:ext cx="9784080" cy="50553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6C46B70-F974-4167-87FD-E61D007FF725}"/>
              </a:ext>
            </a:extLst>
          </p:cNvPr>
          <p:cNvSpPr/>
          <p:nvPr/>
        </p:nvSpPr>
        <p:spPr>
          <a:xfrm>
            <a:off x="4336869" y="2137954"/>
            <a:ext cx="2338251" cy="1672046"/>
          </a:xfrm>
          <a:custGeom>
            <a:avLst/>
            <a:gdLst>
              <a:gd name="connsiteX0" fmla="*/ 770708 w 2338251"/>
              <a:gd name="connsiteY0" fmla="*/ 39189 h 1672046"/>
              <a:gd name="connsiteX1" fmla="*/ 0 w 2338251"/>
              <a:gd name="connsiteY1" fmla="*/ 352697 h 1672046"/>
              <a:gd name="connsiteX2" fmla="*/ 143691 w 2338251"/>
              <a:gd name="connsiteY2" fmla="*/ 1384663 h 1672046"/>
              <a:gd name="connsiteX3" fmla="*/ 1384662 w 2338251"/>
              <a:gd name="connsiteY3" fmla="*/ 1672046 h 1672046"/>
              <a:gd name="connsiteX4" fmla="*/ 2338251 w 2338251"/>
              <a:gd name="connsiteY4" fmla="*/ 953589 h 1672046"/>
              <a:gd name="connsiteX5" fmla="*/ 1632857 w 2338251"/>
              <a:gd name="connsiteY5" fmla="*/ 0 h 1672046"/>
              <a:gd name="connsiteX6" fmla="*/ 770708 w 2338251"/>
              <a:gd name="connsiteY6" fmla="*/ 39189 h 167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251" h="1672046">
                <a:moveTo>
                  <a:pt x="770708" y="39189"/>
                </a:moveTo>
                <a:lnTo>
                  <a:pt x="0" y="352697"/>
                </a:lnTo>
                <a:lnTo>
                  <a:pt x="143691" y="1384663"/>
                </a:lnTo>
                <a:lnTo>
                  <a:pt x="1384662" y="1672046"/>
                </a:lnTo>
                <a:lnTo>
                  <a:pt x="2338251" y="953589"/>
                </a:lnTo>
                <a:lnTo>
                  <a:pt x="1632857" y="0"/>
                </a:lnTo>
                <a:lnTo>
                  <a:pt x="770708" y="39189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D5ED668-2B4F-4556-80B7-C5EDDC63FFF2}"/>
              </a:ext>
            </a:extLst>
          </p:cNvPr>
          <p:cNvSpPr/>
          <p:nvPr/>
        </p:nvSpPr>
        <p:spPr>
          <a:xfrm>
            <a:off x="2590800" y="2700528"/>
            <a:ext cx="2846832" cy="2627376"/>
          </a:xfrm>
          <a:custGeom>
            <a:avLst/>
            <a:gdLst>
              <a:gd name="connsiteX0" fmla="*/ 1670304 w 2846832"/>
              <a:gd name="connsiteY0" fmla="*/ 91440 h 2627376"/>
              <a:gd name="connsiteX1" fmla="*/ 1670304 w 2846832"/>
              <a:gd name="connsiteY1" fmla="*/ 91440 h 2627376"/>
              <a:gd name="connsiteX2" fmla="*/ 920496 w 2846832"/>
              <a:gd name="connsiteY2" fmla="*/ 0 h 2627376"/>
              <a:gd name="connsiteX3" fmla="*/ 835152 w 2846832"/>
              <a:gd name="connsiteY3" fmla="*/ 615696 h 2627376"/>
              <a:gd name="connsiteX4" fmla="*/ 1048512 w 2846832"/>
              <a:gd name="connsiteY4" fmla="*/ 926592 h 2627376"/>
              <a:gd name="connsiteX5" fmla="*/ 1097280 w 2846832"/>
              <a:gd name="connsiteY5" fmla="*/ 1286256 h 2627376"/>
              <a:gd name="connsiteX6" fmla="*/ 1322832 w 2846832"/>
              <a:gd name="connsiteY6" fmla="*/ 1584960 h 2627376"/>
              <a:gd name="connsiteX7" fmla="*/ 0 w 2846832"/>
              <a:gd name="connsiteY7" fmla="*/ 2261616 h 2627376"/>
              <a:gd name="connsiteX8" fmla="*/ 658368 w 2846832"/>
              <a:gd name="connsiteY8" fmla="*/ 2627376 h 2627376"/>
              <a:gd name="connsiteX9" fmla="*/ 2846832 w 2846832"/>
              <a:gd name="connsiteY9" fmla="*/ 1444752 h 2627376"/>
              <a:gd name="connsiteX10" fmla="*/ 2407920 w 2846832"/>
              <a:gd name="connsiteY10" fmla="*/ 981456 h 2627376"/>
              <a:gd name="connsiteX11" fmla="*/ 1895856 w 2846832"/>
              <a:gd name="connsiteY11" fmla="*/ 896112 h 2627376"/>
              <a:gd name="connsiteX12" fmla="*/ 1670304 w 2846832"/>
              <a:gd name="connsiteY12" fmla="*/ 91440 h 26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6832" h="2627376">
                <a:moveTo>
                  <a:pt x="1670304" y="91440"/>
                </a:moveTo>
                <a:lnTo>
                  <a:pt x="1670304" y="91440"/>
                </a:lnTo>
                <a:lnTo>
                  <a:pt x="920496" y="0"/>
                </a:lnTo>
                <a:lnTo>
                  <a:pt x="835152" y="615696"/>
                </a:lnTo>
                <a:lnTo>
                  <a:pt x="1048512" y="926592"/>
                </a:lnTo>
                <a:lnTo>
                  <a:pt x="1097280" y="1286256"/>
                </a:lnTo>
                <a:lnTo>
                  <a:pt x="1322832" y="1584960"/>
                </a:lnTo>
                <a:lnTo>
                  <a:pt x="0" y="2261616"/>
                </a:lnTo>
                <a:lnTo>
                  <a:pt x="658368" y="2627376"/>
                </a:lnTo>
                <a:lnTo>
                  <a:pt x="2846832" y="1444752"/>
                </a:lnTo>
                <a:lnTo>
                  <a:pt x="2407920" y="981456"/>
                </a:lnTo>
                <a:lnTo>
                  <a:pt x="1895856" y="896112"/>
                </a:lnTo>
                <a:lnTo>
                  <a:pt x="1670304" y="9144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9D2886E-8A92-425F-AB9C-0D3388D684EA}"/>
              </a:ext>
            </a:extLst>
          </p:cNvPr>
          <p:cNvSpPr/>
          <p:nvPr/>
        </p:nvSpPr>
        <p:spPr>
          <a:xfrm>
            <a:off x="1914144" y="2779776"/>
            <a:ext cx="1847088" cy="2023872"/>
          </a:xfrm>
          <a:custGeom>
            <a:avLst/>
            <a:gdLst>
              <a:gd name="connsiteX0" fmla="*/ 1274064 w 1847088"/>
              <a:gd name="connsiteY0" fmla="*/ 0 h 2023872"/>
              <a:gd name="connsiteX1" fmla="*/ 432816 w 1847088"/>
              <a:gd name="connsiteY1" fmla="*/ 176784 h 2023872"/>
              <a:gd name="connsiteX2" fmla="*/ 0 w 1847088"/>
              <a:gd name="connsiteY2" fmla="*/ 908304 h 2023872"/>
              <a:gd name="connsiteX3" fmla="*/ 676656 w 1847088"/>
              <a:gd name="connsiteY3" fmla="*/ 1255776 h 2023872"/>
              <a:gd name="connsiteX4" fmla="*/ 512064 w 1847088"/>
              <a:gd name="connsiteY4" fmla="*/ 2023872 h 2023872"/>
              <a:gd name="connsiteX5" fmla="*/ 1847088 w 1847088"/>
              <a:gd name="connsiteY5" fmla="*/ 1481328 h 2023872"/>
              <a:gd name="connsiteX6" fmla="*/ 1658112 w 1847088"/>
              <a:gd name="connsiteY6" fmla="*/ 841248 h 2023872"/>
              <a:gd name="connsiteX7" fmla="*/ 1414272 w 1847088"/>
              <a:gd name="connsiteY7" fmla="*/ 268224 h 2023872"/>
              <a:gd name="connsiteX8" fmla="*/ 1274064 w 1847088"/>
              <a:gd name="connsiteY8" fmla="*/ 0 h 202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7088" h="2023872">
                <a:moveTo>
                  <a:pt x="1274064" y="0"/>
                </a:moveTo>
                <a:lnTo>
                  <a:pt x="432816" y="176784"/>
                </a:lnTo>
                <a:lnTo>
                  <a:pt x="0" y="908304"/>
                </a:lnTo>
                <a:lnTo>
                  <a:pt x="676656" y="1255776"/>
                </a:lnTo>
                <a:lnTo>
                  <a:pt x="512064" y="2023872"/>
                </a:lnTo>
                <a:lnTo>
                  <a:pt x="1847088" y="1481328"/>
                </a:lnTo>
                <a:lnTo>
                  <a:pt x="1658112" y="841248"/>
                </a:lnTo>
                <a:lnTo>
                  <a:pt x="1414272" y="268224"/>
                </a:lnTo>
                <a:lnTo>
                  <a:pt x="1274064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E5B7D3C-9B1F-4CA0-AB25-EA2B75E182D9}"/>
              </a:ext>
            </a:extLst>
          </p:cNvPr>
          <p:cNvSpPr/>
          <p:nvPr/>
        </p:nvSpPr>
        <p:spPr>
          <a:xfrm>
            <a:off x="822960" y="2999232"/>
            <a:ext cx="1530096" cy="1987296"/>
          </a:xfrm>
          <a:custGeom>
            <a:avLst/>
            <a:gdLst>
              <a:gd name="connsiteX0" fmla="*/ 841248 w 1530096"/>
              <a:gd name="connsiteY0" fmla="*/ 0 h 1987296"/>
              <a:gd name="connsiteX1" fmla="*/ 0 w 1530096"/>
              <a:gd name="connsiteY1" fmla="*/ 499872 h 1987296"/>
              <a:gd name="connsiteX2" fmla="*/ 353568 w 1530096"/>
              <a:gd name="connsiteY2" fmla="*/ 1670304 h 1987296"/>
              <a:gd name="connsiteX3" fmla="*/ 1274064 w 1530096"/>
              <a:gd name="connsiteY3" fmla="*/ 1987296 h 1987296"/>
              <a:gd name="connsiteX4" fmla="*/ 1530096 w 1530096"/>
              <a:gd name="connsiteY4" fmla="*/ 1176528 h 1987296"/>
              <a:gd name="connsiteX5" fmla="*/ 877824 w 1530096"/>
              <a:gd name="connsiteY5" fmla="*/ 633984 h 1987296"/>
              <a:gd name="connsiteX6" fmla="*/ 1286256 w 1530096"/>
              <a:gd name="connsiteY6" fmla="*/ 60960 h 1987296"/>
              <a:gd name="connsiteX7" fmla="*/ 841248 w 1530096"/>
              <a:gd name="connsiteY7" fmla="*/ 0 h 198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0096" h="1987296">
                <a:moveTo>
                  <a:pt x="841248" y="0"/>
                </a:moveTo>
                <a:lnTo>
                  <a:pt x="0" y="499872"/>
                </a:lnTo>
                <a:lnTo>
                  <a:pt x="353568" y="1670304"/>
                </a:lnTo>
                <a:lnTo>
                  <a:pt x="1274064" y="1987296"/>
                </a:lnTo>
                <a:lnTo>
                  <a:pt x="1530096" y="1176528"/>
                </a:lnTo>
                <a:lnTo>
                  <a:pt x="877824" y="633984"/>
                </a:lnTo>
                <a:lnTo>
                  <a:pt x="1286256" y="60960"/>
                </a:lnTo>
                <a:lnTo>
                  <a:pt x="841248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979"/>
      </a:accent1>
      <a:accent2>
        <a:srgbClr val="F0A36B"/>
      </a:accent2>
      <a:accent3>
        <a:srgbClr val="FED459"/>
      </a:accent3>
      <a:accent4>
        <a:srgbClr val="A4CD88"/>
      </a:accent4>
      <a:accent5>
        <a:srgbClr val="819FD7"/>
      </a:accent5>
      <a:accent6>
        <a:srgbClr val="D7B5C6"/>
      </a:accent6>
      <a:hlink>
        <a:srgbClr val="0563C1"/>
      </a:hlink>
      <a:folHlink>
        <a:srgbClr val="954F72"/>
      </a:folHlink>
    </a:clrScheme>
    <a:fontScheme name="사용자 지정 4">
      <a:majorFont>
        <a:latin typeface="Georgia"/>
        <a:ea typeface="a고딕16"/>
        <a:cs typeface=""/>
      </a:majorFont>
      <a:minorFont>
        <a:latin typeface="Roboto Lt"/>
        <a:ea typeface="a고딕14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482</Words>
  <Application>Microsoft Office PowerPoint</Application>
  <PresentationFormat>A4 용지(210x297mm)</PresentationFormat>
  <Paragraphs>179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a고딕14</vt:lpstr>
      <vt:lpstr>a고딕16</vt:lpstr>
      <vt:lpstr>a고딕19</vt:lpstr>
      <vt:lpstr>맑은 고딕</vt:lpstr>
      <vt:lpstr>Arial</vt:lpstr>
      <vt:lpstr>Georgia</vt:lpstr>
      <vt:lpstr>Roboto Lt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junghyun hong</dc:creator>
  <cp:lastModifiedBy>hong junghyun</cp:lastModifiedBy>
  <cp:revision>35</cp:revision>
  <dcterms:created xsi:type="dcterms:W3CDTF">2018-04-14T05:52:06Z</dcterms:created>
  <dcterms:modified xsi:type="dcterms:W3CDTF">2018-05-03T05:56:09Z</dcterms:modified>
</cp:coreProperties>
</file>