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72" r:id="rId1"/>
  </p:sldMasterIdLst>
  <p:notesMasterIdLst>
    <p:notesMasterId r:id="rId16"/>
  </p:notesMasterIdLst>
  <p:sldIdLst>
    <p:sldId id="320" r:id="rId2"/>
    <p:sldId id="328" r:id="rId3"/>
    <p:sldId id="329" r:id="rId4"/>
    <p:sldId id="356" r:id="rId5"/>
    <p:sldId id="334" r:id="rId6"/>
    <p:sldId id="357" r:id="rId7"/>
    <p:sldId id="358" r:id="rId8"/>
    <p:sldId id="359" r:id="rId9"/>
    <p:sldId id="360" r:id="rId10"/>
    <p:sldId id="362" r:id="rId11"/>
    <p:sldId id="364" r:id="rId12"/>
    <p:sldId id="361" r:id="rId13"/>
    <p:sldId id="331" r:id="rId14"/>
    <p:sldId id="332" r:id="rId15"/>
  </p:sldIdLst>
  <p:sldSz cx="12192000" cy="6858000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830" y="6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903" name="页眉占位符 105190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51904" name="日期占位符 1051903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 algn="r" eaLnBrk="1" latinLnBrk="1" hangingPunct="1"/>
            <a:fld id="{566ABCEB-ACFC-4714-9973-3DA970169C29}" type="datetime1">
              <a:rPr lang="en-US" altLang="en-US" sz="1200"/>
              <a:pPr lvl="0" algn="r" eaLnBrk="1" latinLnBrk="1" hangingPunct="1"/>
              <a:t>7/19/2020</a:t>
            </a:fld>
            <a:endParaRPr lang="en-US" altLang="en-US" sz="1200"/>
          </a:p>
        </p:txBody>
      </p:sp>
      <p:sp>
        <p:nvSpPr>
          <p:cNvPr id="1051905" name="幻灯片图像占位符 1051904"/>
          <p:cNvSpPr>
            <a:spLocks noGrp="1" noRot="1" noChangeAspec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lIns="91440" tIns="45720" rIns="91440" bIns="45720" anchor="ctr"/>
          <a:lstStyle/>
          <a:p>
            <a:endParaRPr/>
          </a:p>
        </p:txBody>
      </p:sp>
      <p:sp>
        <p:nvSpPr>
          <p:cNvPr id="1051906" name="备注占位符 1051905"/>
          <p:cNvSpPr>
            <a:spLocks noGrp="1"/>
          </p:cNvSpPr>
          <p:nvPr>
            <p:ph type="body" sz="quarter" idx="4294967295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1907" name="页脚占位符 1051906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eaLnBrk="1" latinLnBrk="1" hangingPunct="1"/>
            <a:endParaRPr lang="en-US" altLang="en-US" sz="1200"/>
          </a:p>
        </p:txBody>
      </p:sp>
      <p:sp>
        <p:nvSpPr>
          <p:cNvPr id="1051908" name="灯片编号占位符 1051907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b"/>
          <a:lstStyle/>
          <a:p>
            <a:pPr lvl="0" algn="r" eaLnBrk="1" latinLnBrk="1" hangingPunct="1"/>
            <a:fld id="{566ABCEB-ACFC-4714-9973-3DA970169C29}" type="slidenum">
              <a:rPr lang="en-US" altLang="en-US" sz="1200"/>
              <a:pPr lvl="0" algn="r" eaLnBrk="1" latinLnBrk="1" hangingPunct="1"/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52717068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586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5185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3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5184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6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4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5185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5185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5185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4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5184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5184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5184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5184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5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3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51837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5183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8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518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518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048575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1048576"/>
          <p:cNvSpPr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104857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</a:rPr>
              <a:pPr lvl="0" eaLnBrk="1" latinLnBrk="1" hangingPunct="1"/>
              <a:t>7/19/2020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104857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104857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r" eaLnBrk="1" latin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</a:rPr>
              <a:pPr lvl="0" algn="r" eaLnBrk="1" latinLnBrk="1" hangingPunct="1"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09715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89087" y="3217165"/>
            <a:ext cx="9172575" cy="33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2097152"/>
          <p:cNvPicPr>
            <a:picLocks/>
          </p:cNvPicPr>
          <p:nvPr/>
        </p:nvPicPr>
        <p:blipFill>
          <a:blip r:embed="rId3"/>
          <a:srcRect r="25722"/>
          <a:stretch>
            <a:fillRect/>
          </a:stretch>
        </p:blipFill>
        <p:spPr>
          <a:xfrm>
            <a:off x="10761662" y="5462587"/>
            <a:ext cx="1687512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2097153"/>
          <p:cNvPicPr>
            <a:picLocks/>
          </p:cNvPicPr>
          <p:nvPr/>
        </p:nvPicPr>
        <p:blipFill>
          <a:blip r:embed="rId3"/>
          <a:srcRect l="35881"/>
          <a:stretch>
            <a:fillRect/>
          </a:stretch>
        </p:blipFill>
        <p:spPr>
          <a:xfrm>
            <a:off x="-74612" y="5462587"/>
            <a:ext cx="1457325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图片 2097154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66075" y="3021012"/>
            <a:ext cx="3640137" cy="18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文本框 1048580" descr="#clear#"/>
          <p:cNvSpPr txBox="1"/>
          <p:nvPr/>
        </p:nvSpPr>
        <p:spPr>
          <a:xfrm>
            <a:off x="2776537" y="1201737"/>
            <a:ext cx="6619875" cy="64633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marL="0" lvl="0" indent="0" algn="dist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D7816C"/>
                </a:solidFill>
                <a:latin typeface="新蒂黑板报" pitchFamily="66" charset="-122"/>
                <a:ea typeface="新蒂黑板报" pitchFamily="66" charset="-122"/>
              </a:rPr>
              <a:t>油管</a:t>
            </a:r>
            <a:r>
              <a:rPr lang="en-US" altLang="zh-CN" sz="3600" dirty="0">
                <a:solidFill>
                  <a:srgbClr val="D7816C"/>
                </a:solidFill>
                <a:latin typeface="新蒂黑板报" pitchFamily="66" charset="-122"/>
                <a:ea typeface="新蒂黑板报" pitchFamily="66" charset="-122"/>
              </a:rPr>
              <a:t>Category</a:t>
            </a:r>
            <a:r>
              <a:rPr lang="zh-CN" altLang="en-US" sz="3600" dirty="0">
                <a:solidFill>
                  <a:srgbClr val="D7816C"/>
                </a:solidFill>
                <a:latin typeface="新蒂黑板报" pitchFamily="66" charset="-122"/>
                <a:ea typeface="新蒂黑板报" pitchFamily="66" charset="-122"/>
              </a:rPr>
              <a:t>影响力指标分析</a:t>
            </a:r>
            <a:endParaRPr lang="zh-CN" altLang="en-US" sz="3600" dirty="0">
              <a:latin typeface="新蒂黑板报" pitchFamily="66" charset="-122"/>
              <a:ea typeface="新蒂黑板报" pitchFamily="66" charset="-122"/>
            </a:endParaRPr>
          </a:p>
        </p:txBody>
      </p:sp>
      <p:sp>
        <p:nvSpPr>
          <p:cNvPr id="1048582" name="任意多边形 1048581"/>
          <p:cNvSpPr/>
          <p:nvPr/>
        </p:nvSpPr>
        <p:spPr bwMode="auto">
          <a:xfrm rot="20785646">
            <a:off x="9205912" y="1838325"/>
            <a:ext cx="793750" cy="458787"/>
          </a:xfrm>
          <a:custGeom>
            <a:avLst/>
            <a:gdLst/>
            <a:ahLst/>
            <a:cxnLst/>
            <a:rect l="0" t="0" r="0" b="0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</p:sp>
      <p:sp>
        <p:nvSpPr>
          <p:cNvPr id="1048583" name="任意多边形 1048582"/>
          <p:cNvSpPr/>
          <p:nvPr/>
        </p:nvSpPr>
        <p:spPr>
          <a:xfrm>
            <a:off x="2414587" y="1747837"/>
            <a:ext cx="6708775" cy="465137"/>
          </a:xfrm>
          <a:custGeom>
            <a:avLst/>
            <a:gdLst/>
            <a:ahLst/>
            <a:cxnLst/>
            <a:rect l="0" t="0" r="0" b="0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>
                <a:alpha val="100000"/>
              </a:schemeClr>
            </a:solidFill>
            <a:prstDash val="dash"/>
            <a:round/>
          </a:ln>
        </p:spPr>
      </p:sp>
      <p:sp>
        <p:nvSpPr>
          <p:cNvPr id="1048584" name="文本框 1048583" descr="#clear#"/>
          <p:cNvSpPr txBox="1"/>
          <p:nvPr/>
        </p:nvSpPr>
        <p:spPr>
          <a:xfrm>
            <a:off x="4616348" y="2497792"/>
            <a:ext cx="286752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marL="0" lvl="0" indent="0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方正静蕾简体" pitchFamily="2" charset="-122"/>
                <a:ea typeface="方正静蕾简体" pitchFamily="2" charset="-122"/>
              </a:rPr>
              <a:t>19</a:t>
            </a:r>
            <a:r>
              <a:rPr lang="zh-CN" altLang="en-US" dirty="0">
                <a:latin typeface="方正静蕾简体" pitchFamily="2" charset="-122"/>
                <a:ea typeface="方正静蕾简体" pitchFamily="2" charset="-122"/>
              </a:rPr>
              <a:t>媒调杨俊坤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任意多边形 1048736"/>
          <p:cNvSpPr/>
          <p:nvPr/>
        </p:nvSpPr>
        <p:spPr bwMode="auto">
          <a:xfrm>
            <a:off x="3271837" y="4524375"/>
            <a:ext cx="5486400" cy="192087"/>
          </a:xfrm>
          <a:custGeom>
            <a:avLst/>
            <a:gdLst/>
            <a:ahLst/>
            <a:cxnLst/>
            <a:rect l="0" t="0" r="0" b="0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</p:sp>
      <p:sp>
        <p:nvSpPr>
          <p:cNvPr id="1048738" name="文本框 1048737" descr="#clear#"/>
          <p:cNvSpPr txBox="1"/>
          <p:nvPr/>
        </p:nvSpPr>
        <p:spPr>
          <a:xfrm>
            <a:off x="2926048" y="3601045"/>
            <a:ext cx="6177978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marL="0" lvl="0" indent="0" algn="dist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latin typeface="新蒂黑板报" pitchFamily="66" charset="-122"/>
                <a:ea typeface="新蒂黑板报" pitchFamily="66" charset="-122"/>
              </a:rPr>
              <a:t>3</a:t>
            </a:r>
            <a:r>
              <a:rPr lang="zh-CN" altLang="en-US" sz="5400" dirty="0">
                <a:latin typeface="新蒂黑板报" pitchFamily="66" charset="-122"/>
                <a:ea typeface="新蒂黑板报" pitchFamily="66" charset="-122"/>
              </a:rPr>
              <a:t>、</a:t>
            </a:r>
            <a:r>
              <a:rPr lang="zh-CN" altLang="en-US" sz="5400" dirty="0">
                <a:latin typeface="华光中楷_CNKI" panose="02000500000000000000" pitchFamily="2" charset="-122"/>
                <a:ea typeface="华光中楷_CNKI" panose="02000500000000000000" pitchFamily="2" charset="-122"/>
              </a:rPr>
              <a:t>数据分析及结论</a:t>
            </a:r>
          </a:p>
        </p:txBody>
      </p:sp>
      <p:pic>
        <p:nvPicPr>
          <p:cNvPr id="2097196" name="图片 2097195"/>
          <p:cNvPicPr>
            <a:picLocks/>
          </p:cNvPicPr>
          <p:nvPr/>
        </p:nvPicPr>
        <p:blipFill>
          <a:blip r:embed="rId2"/>
          <a:srcRect l="36353"/>
          <a:stretch>
            <a:fillRect/>
          </a:stretch>
        </p:blipFill>
        <p:spPr>
          <a:xfrm>
            <a:off x="4289425" y="1524000"/>
            <a:ext cx="3584575" cy="206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7" name="图片 2097196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29725" y="1577975"/>
            <a:ext cx="1598612" cy="9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67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861239-60AA-4881-8736-F1204E09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05" y="3687496"/>
            <a:ext cx="3644334" cy="2985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698455-9F81-4C28-B975-EE1415ED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42" y="823466"/>
            <a:ext cx="3296482" cy="47161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FA3A18-0D17-4F5B-B058-C5A6C307C16B}"/>
              </a:ext>
            </a:extLst>
          </p:cNvPr>
          <p:cNvSpPr txBox="1"/>
          <p:nvPr/>
        </p:nvSpPr>
        <p:spPr>
          <a:xfrm>
            <a:off x="-1445463" y="335049"/>
            <a:ext cx="505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结论一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013EE5-40CF-4245-9B92-3FCDDFBA417E}"/>
              </a:ext>
            </a:extLst>
          </p:cNvPr>
          <p:cNvSpPr txBox="1"/>
          <p:nvPr/>
        </p:nvSpPr>
        <p:spPr>
          <a:xfrm>
            <a:off x="3255238" y="6034534"/>
            <a:ext cx="505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生产力奠定了得分的“基调”</a:t>
            </a:r>
          </a:p>
        </p:txBody>
      </p:sp>
    </p:spTree>
    <p:extLst>
      <p:ext uri="{BB962C8B-B14F-4D97-AF65-F5344CB8AC3E}">
        <p14:creationId xmlns:p14="http://schemas.microsoft.com/office/powerpoint/2010/main" val="281187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5A6C5-9642-4AD2-B3ED-AF6149B95571}"/>
              </a:ext>
            </a:extLst>
          </p:cNvPr>
          <p:cNvSpPr txBox="1"/>
          <p:nvPr/>
        </p:nvSpPr>
        <p:spPr>
          <a:xfrm>
            <a:off x="8310169" y="2134772"/>
            <a:ext cx="5260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娱乐类视频得分高，影响力大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7AD542-7788-4293-B9D9-131D4252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3" y="1313033"/>
            <a:ext cx="6806793" cy="5336341"/>
          </a:xfrm>
          <a:prstGeom prst="rect">
            <a:avLst/>
          </a:prstGeom>
        </p:spPr>
      </p:pic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13B829E3-8074-404E-8655-1CEA07591C64}"/>
              </a:ext>
            </a:extLst>
          </p:cNvPr>
          <p:cNvSpPr/>
          <p:nvPr/>
        </p:nvSpPr>
        <p:spPr>
          <a:xfrm>
            <a:off x="1251752" y="1014274"/>
            <a:ext cx="3726424" cy="2414726"/>
          </a:xfrm>
          <a:prstGeom prst="irregularSeal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071923-0943-41BB-B379-8820B417F449}"/>
              </a:ext>
            </a:extLst>
          </p:cNvPr>
          <p:cNvCxnSpPr>
            <a:cxnSpLocks/>
          </p:cNvCxnSpPr>
          <p:nvPr/>
        </p:nvCxnSpPr>
        <p:spPr>
          <a:xfrm flipH="1">
            <a:off x="5060272" y="2334827"/>
            <a:ext cx="3275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5779A72-41DD-41FB-985F-4F81AAB3458A}"/>
              </a:ext>
            </a:extLst>
          </p:cNvPr>
          <p:cNvSpPr/>
          <p:nvPr/>
        </p:nvSpPr>
        <p:spPr>
          <a:xfrm>
            <a:off x="4563458" y="1609104"/>
            <a:ext cx="1047565" cy="64804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3751BDD-88F2-4E2C-8A0A-9D232F8B57A4}"/>
              </a:ext>
            </a:extLst>
          </p:cNvPr>
          <p:cNvCxnSpPr/>
          <p:nvPr/>
        </p:nvCxnSpPr>
        <p:spPr>
          <a:xfrm flipH="1">
            <a:off x="5685048" y="1198485"/>
            <a:ext cx="2287100" cy="53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72E4FAB-DF54-463D-9459-A00BE8C932B7}"/>
              </a:ext>
            </a:extLst>
          </p:cNvPr>
          <p:cNvSpPr txBox="1"/>
          <p:nvPr/>
        </p:nvSpPr>
        <p:spPr>
          <a:xfrm>
            <a:off x="7972148" y="959591"/>
            <a:ext cx="5260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榜首拉开差距大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8260F9A-614B-4E95-B737-F073D6ABAF00}"/>
              </a:ext>
            </a:extLst>
          </p:cNvPr>
          <p:cNvSpPr/>
          <p:nvPr/>
        </p:nvSpPr>
        <p:spPr>
          <a:xfrm>
            <a:off x="4465468" y="2334827"/>
            <a:ext cx="1383391" cy="431454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8B9EF8A-0671-40D6-993F-C42B50031FDA}"/>
              </a:ext>
            </a:extLst>
          </p:cNvPr>
          <p:cNvCxnSpPr/>
          <p:nvPr/>
        </p:nvCxnSpPr>
        <p:spPr>
          <a:xfrm flipH="1">
            <a:off x="5848859" y="4758431"/>
            <a:ext cx="2461310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255F82B-7751-4A26-887B-65FC5F3E67F4}"/>
              </a:ext>
            </a:extLst>
          </p:cNvPr>
          <p:cNvSpPr txBox="1"/>
          <p:nvPr/>
        </p:nvSpPr>
        <p:spPr>
          <a:xfrm>
            <a:off x="8336132" y="4558376"/>
            <a:ext cx="5260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分布较为平均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66A1B6-A5CD-44CB-828E-354DFCF1D085}"/>
              </a:ext>
            </a:extLst>
          </p:cNvPr>
          <p:cNvSpPr txBox="1"/>
          <p:nvPr/>
        </p:nvSpPr>
        <p:spPr>
          <a:xfrm>
            <a:off x="-1445463" y="335049"/>
            <a:ext cx="505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结论二</a:t>
            </a:r>
          </a:p>
        </p:txBody>
      </p:sp>
    </p:spTree>
    <p:extLst>
      <p:ext uri="{BB962C8B-B14F-4D97-AF65-F5344CB8AC3E}">
        <p14:creationId xmlns:p14="http://schemas.microsoft.com/office/powerpoint/2010/main" val="11505653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3" grpId="0" animBg="1"/>
      <p:bldP spid="18" grpId="0"/>
      <p:bldP spid="19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81B8C9-3261-4E49-99AA-CEFCDE0D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3" y="1193191"/>
            <a:ext cx="3232628" cy="26295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71E223-2502-42AE-8ABC-CDA5609427EF}"/>
              </a:ext>
            </a:extLst>
          </p:cNvPr>
          <p:cNvSpPr txBox="1"/>
          <p:nvPr/>
        </p:nvSpPr>
        <p:spPr>
          <a:xfrm>
            <a:off x="-333491" y="4527612"/>
            <a:ext cx="505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浏览量与互动指标相关度高</a:t>
            </a:r>
            <a:endParaRPr lang="en-US" altLang="zh-CN" dirty="0"/>
          </a:p>
          <a:p>
            <a:pPr algn="ctr"/>
            <a:r>
              <a:rPr lang="zh-CN" altLang="en-US" dirty="0"/>
              <a:t>互动指标内部相关性高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126C18-4370-43E4-991B-6072815D5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04" y="2254419"/>
            <a:ext cx="2652744" cy="15682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6D3388F-8DB0-4A1F-B87D-1151339B36B3}"/>
              </a:ext>
            </a:extLst>
          </p:cNvPr>
          <p:cNvSpPr txBox="1"/>
          <p:nvPr/>
        </p:nvSpPr>
        <p:spPr>
          <a:xfrm>
            <a:off x="3446471" y="4539339"/>
            <a:ext cx="505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浏览量与互动比相关度较低</a:t>
            </a:r>
            <a:endParaRPr lang="en-US" altLang="zh-CN" dirty="0"/>
          </a:p>
          <a:p>
            <a:pPr algn="ctr"/>
            <a:r>
              <a:rPr lang="zh-CN" altLang="en-US" dirty="0"/>
              <a:t>甚至呈现负相关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431D2E-D27C-42DF-87DE-A87CD53E9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768" y="273763"/>
            <a:ext cx="2427894" cy="378635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9717994-D2EC-419C-99DB-EAC8359DF27C}"/>
              </a:ext>
            </a:extLst>
          </p:cNvPr>
          <p:cNvSpPr txBox="1"/>
          <p:nvPr/>
        </p:nvSpPr>
        <p:spPr>
          <a:xfrm>
            <a:off x="7370648" y="4539339"/>
            <a:ext cx="505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互动比（互动数</a:t>
            </a:r>
            <a:r>
              <a:rPr lang="en-US" altLang="zh-CN" dirty="0"/>
              <a:t>/</a:t>
            </a:r>
            <a:r>
              <a:rPr lang="zh-CN" altLang="en-US" dirty="0"/>
              <a:t>浏览量）较低</a:t>
            </a:r>
            <a:endParaRPr lang="en-US" altLang="zh-CN" dirty="0"/>
          </a:p>
          <a:p>
            <a:pPr algn="ctr"/>
            <a:r>
              <a:rPr lang="zh-CN" altLang="en-US" dirty="0"/>
              <a:t>用户积极性不高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ED9D8-95D3-4395-9C1E-2CF1B7374EC0}"/>
              </a:ext>
            </a:extLst>
          </p:cNvPr>
          <p:cNvSpPr txBox="1"/>
          <p:nvPr/>
        </p:nvSpPr>
        <p:spPr>
          <a:xfrm>
            <a:off x="-1445463" y="335049"/>
            <a:ext cx="505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结论三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F0C906B-055B-4732-BCD0-E5E6C998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12474"/>
            <a:ext cx="5772150" cy="3695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121788-5B18-4A25-BDD2-BF33CEBAC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64" y="1412474"/>
            <a:ext cx="4841105" cy="3695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BB8A39-85B9-4120-B7C4-617FE9C90376}"/>
              </a:ext>
            </a:extLst>
          </p:cNvPr>
          <p:cNvSpPr txBox="1"/>
          <p:nvPr/>
        </p:nvSpPr>
        <p:spPr>
          <a:xfrm>
            <a:off x="394478" y="5619565"/>
            <a:ext cx="505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14</a:t>
            </a:r>
            <a:r>
              <a:rPr lang="zh-CN" altLang="en-US" dirty="0"/>
              <a:t>时</a:t>
            </a:r>
            <a:r>
              <a:rPr lang="en-US" altLang="zh-CN" dirty="0"/>
              <a:t>-18</a:t>
            </a:r>
            <a:r>
              <a:rPr lang="zh-CN" altLang="en-US" dirty="0"/>
              <a:t>时是发布视频的“黄金时间”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F122E6-BCA3-49C4-8E04-E402874B8D01}"/>
              </a:ext>
            </a:extLst>
          </p:cNvPr>
          <p:cNvSpPr txBox="1"/>
          <p:nvPr/>
        </p:nvSpPr>
        <p:spPr>
          <a:xfrm>
            <a:off x="6537825" y="5619565"/>
            <a:ext cx="505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工作日发布的视频上榜较多</a:t>
            </a:r>
            <a:endParaRPr lang="en-US" altLang="zh-CN" dirty="0"/>
          </a:p>
          <a:p>
            <a:pPr algn="ctr"/>
            <a:r>
              <a:rPr lang="zh-CN" altLang="en-US" dirty="0"/>
              <a:t>周末发布的视频反而上榜较少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CC82E5-04EE-4407-9EA8-CAD1440C2BF7}"/>
              </a:ext>
            </a:extLst>
          </p:cNvPr>
          <p:cNvSpPr txBox="1"/>
          <p:nvPr/>
        </p:nvSpPr>
        <p:spPr>
          <a:xfrm>
            <a:off x="-1445463" y="335049"/>
            <a:ext cx="505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结论四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任意多边形 1048647"/>
          <p:cNvSpPr/>
          <p:nvPr/>
        </p:nvSpPr>
        <p:spPr bwMode="auto">
          <a:xfrm>
            <a:off x="3271837" y="4524375"/>
            <a:ext cx="5486400" cy="192087"/>
          </a:xfrm>
          <a:custGeom>
            <a:avLst/>
            <a:gdLst/>
            <a:ahLst/>
            <a:cxnLst/>
            <a:rect l="0" t="0" r="0" b="0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</p:sp>
      <p:sp>
        <p:nvSpPr>
          <p:cNvPr id="1048649" name="文本框 1048648" descr="#clear#"/>
          <p:cNvSpPr txBox="1"/>
          <p:nvPr/>
        </p:nvSpPr>
        <p:spPr>
          <a:xfrm>
            <a:off x="2607967" y="3601045"/>
            <a:ext cx="6814139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marL="0" lvl="0" indent="0"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latin typeface="华光中楷_CNKI" panose="02000500000000000000" pitchFamily="2" charset="-122"/>
                <a:ea typeface="华光中楷_CNKI" panose="02000500000000000000" pitchFamily="2" charset="-122"/>
              </a:rPr>
              <a:t>1</a:t>
            </a:r>
            <a:r>
              <a:rPr lang="zh-CN" altLang="en-US" sz="5400" dirty="0">
                <a:latin typeface="华光中楷_CNKI" panose="02000500000000000000" pitchFamily="2" charset="-122"/>
                <a:ea typeface="华光中楷_CNKI" panose="02000500000000000000" pitchFamily="2" charset="-122"/>
              </a:rPr>
              <a:t>、指标及权重体系</a:t>
            </a:r>
          </a:p>
        </p:txBody>
      </p:sp>
      <p:pic>
        <p:nvPicPr>
          <p:cNvPr id="2097189" name="图片 2097188"/>
          <p:cNvPicPr>
            <a:picLocks/>
          </p:cNvPicPr>
          <p:nvPr/>
        </p:nvPicPr>
        <p:blipFill>
          <a:blip r:embed="rId2"/>
          <a:srcRect l="36353"/>
          <a:stretch>
            <a:fillRect/>
          </a:stretch>
        </p:blipFill>
        <p:spPr>
          <a:xfrm>
            <a:off x="4289425" y="1524000"/>
            <a:ext cx="3584575" cy="206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0" name="图片 209718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29725" y="1577975"/>
            <a:ext cx="1598612" cy="9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图片 2097190"/>
          <p:cNvPicPr>
            <a:picLocks/>
          </p:cNvPicPr>
          <p:nvPr/>
        </p:nvPicPr>
        <p:blipFill>
          <a:blip r:embed="rId2"/>
          <a:srcRect r="64626"/>
          <a:stretch>
            <a:fillRect/>
          </a:stretch>
        </p:blipFill>
        <p:spPr>
          <a:xfrm>
            <a:off x="291887" y="4079875"/>
            <a:ext cx="25177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FF7F4F1-6776-4AB2-B5B2-4EE681E9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430" y="875868"/>
            <a:ext cx="8275734" cy="53363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093287B-2403-4A44-9C7D-2CD92EE60E4B}"/>
              </a:ext>
            </a:extLst>
          </p:cNvPr>
          <p:cNvSpPr txBox="1"/>
          <p:nvPr/>
        </p:nvSpPr>
        <p:spPr>
          <a:xfrm>
            <a:off x="1207128" y="875868"/>
            <a:ext cx="923330" cy="33567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指标体系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图片 2097190"/>
          <p:cNvPicPr>
            <a:picLocks/>
          </p:cNvPicPr>
          <p:nvPr/>
        </p:nvPicPr>
        <p:blipFill>
          <a:blip r:embed="rId2"/>
          <a:srcRect r="64626"/>
          <a:stretch>
            <a:fillRect/>
          </a:stretch>
        </p:blipFill>
        <p:spPr>
          <a:xfrm>
            <a:off x="291887" y="4079875"/>
            <a:ext cx="251777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1003D64-2153-47E2-90C7-70798461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87" y="1026696"/>
            <a:ext cx="8620191" cy="52609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5740E3-BF69-4CB4-BB24-4AB1A22D277E}"/>
              </a:ext>
            </a:extLst>
          </p:cNvPr>
          <p:cNvSpPr txBox="1"/>
          <p:nvPr/>
        </p:nvSpPr>
        <p:spPr>
          <a:xfrm>
            <a:off x="1162026" y="1026696"/>
            <a:ext cx="923330" cy="33567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权重体系</a:t>
            </a:r>
          </a:p>
        </p:txBody>
      </p:sp>
    </p:spTree>
    <p:extLst>
      <p:ext uri="{BB962C8B-B14F-4D97-AF65-F5344CB8AC3E}">
        <p14:creationId xmlns:p14="http://schemas.microsoft.com/office/powerpoint/2010/main" val="240530129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任意多边形 1048736"/>
          <p:cNvSpPr/>
          <p:nvPr/>
        </p:nvSpPr>
        <p:spPr bwMode="auto">
          <a:xfrm>
            <a:off x="3271837" y="4524375"/>
            <a:ext cx="5486400" cy="192087"/>
          </a:xfrm>
          <a:custGeom>
            <a:avLst/>
            <a:gdLst/>
            <a:ahLst/>
            <a:cxnLst/>
            <a:rect l="0" t="0" r="0" b="0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</a:path>
            </a:pathLst>
          </a:custGeom>
          <a:solidFill>
            <a:schemeClr val="dk1">
              <a:alpha val="100000"/>
            </a:schemeClr>
          </a:solidFill>
          <a:ln>
            <a:noFill/>
          </a:ln>
        </p:spPr>
      </p:sp>
      <p:sp>
        <p:nvSpPr>
          <p:cNvPr id="1048738" name="文本框 1048737" descr="#clear#"/>
          <p:cNvSpPr txBox="1"/>
          <p:nvPr/>
        </p:nvSpPr>
        <p:spPr>
          <a:xfrm>
            <a:off x="2926048" y="3601045"/>
            <a:ext cx="6177978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228600" indent="-228600" algn="l" rtl="0" fontAlgn="base" latinLnBrk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6858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marL="0" lvl="0" indent="0" algn="dist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latin typeface="新蒂黑板报" pitchFamily="66" charset="-122"/>
                <a:ea typeface="新蒂黑板报" pitchFamily="66" charset="-122"/>
              </a:rPr>
              <a:t>2</a:t>
            </a:r>
            <a:r>
              <a:rPr lang="zh-CN" altLang="en-US" sz="5400" dirty="0">
                <a:latin typeface="新蒂黑板报" pitchFamily="66" charset="-122"/>
                <a:ea typeface="新蒂黑板报" pitchFamily="66" charset="-122"/>
              </a:rPr>
              <a:t>、</a:t>
            </a:r>
            <a:r>
              <a:rPr lang="zh-CN" altLang="en-US" sz="5400" dirty="0">
                <a:latin typeface="华光中楷_CNKI" panose="02000500000000000000" pitchFamily="2" charset="-122"/>
                <a:ea typeface="华光中楷_CNKI" panose="02000500000000000000" pitchFamily="2" charset="-122"/>
              </a:rPr>
              <a:t>计算方式及结果</a:t>
            </a:r>
          </a:p>
        </p:txBody>
      </p:sp>
      <p:pic>
        <p:nvPicPr>
          <p:cNvPr id="2097196" name="图片 2097195"/>
          <p:cNvPicPr>
            <a:picLocks/>
          </p:cNvPicPr>
          <p:nvPr/>
        </p:nvPicPr>
        <p:blipFill>
          <a:blip r:embed="rId2"/>
          <a:srcRect l="36353"/>
          <a:stretch>
            <a:fillRect/>
          </a:stretch>
        </p:blipFill>
        <p:spPr>
          <a:xfrm>
            <a:off x="4289425" y="1524000"/>
            <a:ext cx="3584575" cy="206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7" name="图片 2097196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29725" y="1577975"/>
            <a:ext cx="1598612" cy="9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3DAEB3-5AB3-41BC-9497-866381E1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729"/>
            <a:ext cx="12192000" cy="39412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F5A6C5-9642-4AD2-B3ED-AF6149B95571}"/>
              </a:ext>
            </a:extLst>
          </p:cNvPr>
          <p:cNvSpPr txBox="1"/>
          <p:nvPr/>
        </p:nvSpPr>
        <p:spPr>
          <a:xfrm>
            <a:off x="188535" y="467470"/>
            <a:ext cx="526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初步处理：得出指标相关数据</a:t>
            </a:r>
          </a:p>
        </p:txBody>
      </p:sp>
    </p:spTree>
    <p:extLst>
      <p:ext uri="{BB962C8B-B14F-4D97-AF65-F5344CB8AC3E}">
        <p14:creationId xmlns:p14="http://schemas.microsoft.com/office/powerpoint/2010/main" val="367286799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5A6C5-9642-4AD2-B3ED-AF6149B95571}"/>
              </a:ext>
            </a:extLst>
          </p:cNvPr>
          <p:cNvSpPr txBox="1"/>
          <p:nvPr/>
        </p:nvSpPr>
        <p:spPr>
          <a:xfrm>
            <a:off x="188535" y="467470"/>
            <a:ext cx="526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数据标准化：极差标准化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921711-3116-4A92-A7DC-46F39086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25" y="248240"/>
            <a:ext cx="3771900" cy="106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AB35E9-24ED-4FEF-A0E4-482E853B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521"/>
            <a:ext cx="12192000" cy="40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3457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5A6C5-9642-4AD2-B3ED-AF6149B95571}"/>
              </a:ext>
            </a:extLst>
          </p:cNvPr>
          <p:cNvSpPr txBox="1"/>
          <p:nvPr/>
        </p:nvSpPr>
        <p:spPr>
          <a:xfrm>
            <a:off x="232923" y="467470"/>
            <a:ext cx="526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赋权相加：得出结果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1C7EC7-5458-4EAF-BB69-92639F98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562"/>
            <a:ext cx="12192000" cy="24118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65D9BE-84EE-4026-A683-A831F8BC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41" y="3541420"/>
            <a:ext cx="6107549" cy="21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1565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5A6C5-9642-4AD2-B3ED-AF6149B95571}"/>
              </a:ext>
            </a:extLst>
          </p:cNvPr>
          <p:cNvSpPr txBox="1"/>
          <p:nvPr/>
        </p:nvSpPr>
        <p:spPr>
          <a:xfrm>
            <a:off x="263949" y="344922"/>
            <a:ext cx="52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结果：影响力排名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5DBB99-3650-4BA3-82DE-EC4A9B7A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35" y="1271793"/>
            <a:ext cx="6522988" cy="48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4244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148</Words>
  <Application>Microsoft Office PowerPoint</Application>
  <PresentationFormat>宽屏</PresentationFormat>
  <Paragraphs>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方正静蕾简体</vt:lpstr>
      <vt:lpstr>华光中楷_CNKI</vt:lpstr>
      <vt:lpstr>华文行楷</vt:lpstr>
      <vt:lpstr>宋体</vt:lpstr>
      <vt:lpstr>新蒂黑板报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杨 俊坤</cp:lastModifiedBy>
  <cp:revision>19</cp:revision>
  <dcterms:created xsi:type="dcterms:W3CDTF">2016-08-25T00:13:00Z</dcterms:created>
  <dcterms:modified xsi:type="dcterms:W3CDTF">2020-07-19T06:14:38Z</dcterms:modified>
  <cp:contentStatus>版本初始化</cp:contentStatus>
  <cp:version>1.0.0</cp:version>
</cp:coreProperties>
</file>