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3" r:id="rId3"/>
    <p:sldId id="271" r:id="rId4"/>
    <p:sldId id="320" r:id="rId5"/>
    <p:sldId id="333" r:id="rId6"/>
    <p:sldId id="318" r:id="rId7"/>
    <p:sldId id="345" r:id="rId8"/>
    <p:sldId id="33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525068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A4AFA-A222-4773-AC1C-5E51A832DDEB}" type="doc">
      <dgm:prSet loTypeId="urn:microsoft.com/office/officeart/2005/8/layout/cycle4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FFA0B5-DB2C-4B3A-B8D7-F80BE1352CF0}">
      <dgm:prSet phldrT="[Text]"/>
      <dgm:spPr>
        <a:ln>
          <a:noFill/>
        </a:ln>
      </dgm:spPr>
      <dgm:t>
        <a:bodyPr/>
        <a:lstStyle/>
        <a:p>
          <a:r>
            <a:rPr lang="zh-CN" altLang="en-US" dirty="0"/>
            <a:t>互动量</a:t>
          </a:r>
          <a:endParaRPr lang="en-US" dirty="0"/>
        </a:p>
      </dgm:t>
    </dgm:pt>
    <dgm:pt modelId="{FB1BF3EC-531C-4F6F-B731-B07D5B11CC68}" type="parTrans" cxnId="{64E5BA4E-3837-4477-B577-39CF7441D604}">
      <dgm:prSet/>
      <dgm:spPr/>
      <dgm:t>
        <a:bodyPr/>
        <a:lstStyle/>
        <a:p>
          <a:endParaRPr lang="en-US"/>
        </a:p>
      </dgm:t>
    </dgm:pt>
    <dgm:pt modelId="{1F504B2F-29E2-418E-8AB6-C46B5EFC07B4}" type="sibTrans" cxnId="{64E5BA4E-3837-4477-B577-39CF7441D604}">
      <dgm:prSet/>
      <dgm:spPr/>
      <dgm:t>
        <a:bodyPr/>
        <a:lstStyle/>
        <a:p>
          <a:endParaRPr lang="en-US"/>
        </a:p>
      </dgm:t>
    </dgm:pt>
    <dgm:pt modelId="{BAB0BF7F-A564-49CE-9FF6-0EF344674F0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altLang="zh-CN" b="1" dirty="0">
              <a:solidFill>
                <a:schemeClr val="bg1">
                  <a:lumMod val="65000"/>
                </a:schemeClr>
              </a:solidFill>
            </a:rPr>
            <a:t>30%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1C16BED3-889C-4D30-8A81-A2E327433F4C}" type="parTrans" cxnId="{1519C6EA-A3C4-434C-BCC9-36F96AD2FC24}">
      <dgm:prSet/>
      <dgm:spPr/>
      <dgm:t>
        <a:bodyPr/>
        <a:lstStyle/>
        <a:p>
          <a:endParaRPr lang="en-US"/>
        </a:p>
      </dgm:t>
    </dgm:pt>
    <dgm:pt modelId="{C773BC9F-7E70-4685-9AB4-902C7066199B}" type="sibTrans" cxnId="{1519C6EA-A3C4-434C-BCC9-36F96AD2FC24}">
      <dgm:prSet/>
      <dgm:spPr/>
      <dgm:t>
        <a:bodyPr/>
        <a:lstStyle/>
        <a:p>
          <a:endParaRPr lang="en-US"/>
        </a:p>
      </dgm:t>
    </dgm:pt>
    <dgm:pt modelId="{71A7A2D5-8A32-43B7-A4FE-A4749CEB4645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r"/>
          <a:r>
            <a:rPr lang="en-US" altLang="zh-CN" b="1" dirty="0">
              <a:solidFill>
                <a:schemeClr val="bg1">
                  <a:lumMod val="65000"/>
                </a:schemeClr>
              </a:solidFill>
            </a:rPr>
            <a:t>20%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D92B9863-C5D7-40F0-BDBD-6F5787D2AD20}" type="parTrans" cxnId="{990B81C6-E2A2-412D-9EF7-E25B65324B8F}">
      <dgm:prSet/>
      <dgm:spPr/>
      <dgm:t>
        <a:bodyPr/>
        <a:lstStyle/>
        <a:p>
          <a:endParaRPr lang="en-US"/>
        </a:p>
      </dgm:t>
    </dgm:pt>
    <dgm:pt modelId="{A44C8E3C-85F3-4E90-8F1C-84BBA076822C}" type="sibTrans" cxnId="{990B81C6-E2A2-412D-9EF7-E25B65324B8F}">
      <dgm:prSet/>
      <dgm:spPr/>
      <dgm:t>
        <a:bodyPr/>
        <a:lstStyle/>
        <a:p>
          <a:endParaRPr lang="en-US"/>
        </a:p>
      </dgm:t>
    </dgm:pt>
    <dgm:pt modelId="{4B386EAD-7ABE-4EEA-9E81-E5F924359186}">
      <dgm:prSet phldrT="[Text]"/>
      <dgm:spPr>
        <a:ln>
          <a:noFill/>
        </a:ln>
      </dgm:spPr>
      <dgm:t>
        <a:bodyPr/>
        <a:lstStyle/>
        <a:p>
          <a:br>
            <a:rPr lang="en-US" dirty="0"/>
          </a:br>
          <a:br>
            <a:rPr lang="en-US" dirty="0"/>
          </a:br>
          <a:r>
            <a:rPr lang="zh-CN" altLang="en-US" dirty="0"/>
            <a:t>传播规模</a:t>
          </a:r>
          <a:endParaRPr lang="en-US" dirty="0"/>
        </a:p>
      </dgm:t>
    </dgm:pt>
    <dgm:pt modelId="{56CC4981-899D-4C6A-9D50-A4D0406422C6}" type="parTrans" cxnId="{5BA786E6-0538-4496-ADA3-B3183F9B8646}">
      <dgm:prSet/>
      <dgm:spPr/>
      <dgm:t>
        <a:bodyPr/>
        <a:lstStyle/>
        <a:p>
          <a:endParaRPr lang="en-US"/>
        </a:p>
      </dgm:t>
    </dgm:pt>
    <dgm:pt modelId="{685727E0-DEB2-46D8-B645-EBE9C0760A98}" type="sibTrans" cxnId="{5BA786E6-0538-4496-ADA3-B3183F9B8646}">
      <dgm:prSet/>
      <dgm:spPr/>
      <dgm:t>
        <a:bodyPr/>
        <a:lstStyle/>
        <a:p>
          <a:endParaRPr lang="en-US"/>
        </a:p>
      </dgm:t>
    </dgm:pt>
    <dgm:pt modelId="{CDF78655-459A-42AB-BAEF-BBCDC7BC6BE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r"/>
          <a:r>
            <a:rPr lang="en-US" altLang="zh-CN" b="1" dirty="0">
              <a:solidFill>
                <a:schemeClr val="bg1">
                  <a:lumMod val="65000"/>
                </a:schemeClr>
              </a:solidFill>
            </a:rPr>
            <a:t>25%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E9AD28A9-9466-439C-A22A-E1ECFE96D874}" type="parTrans" cxnId="{696029C6-34DB-4839-8252-EAA6D3DFB7EB}">
      <dgm:prSet/>
      <dgm:spPr/>
      <dgm:t>
        <a:bodyPr/>
        <a:lstStyle/>
        <a:p>
          <a:endParaRPr lang="en-US"/>
        </a:p>
      </dgm:t>
    </dgm:pt>
    <dgm:pt modelId="{50BCE622-796A-4E7B-8801-F54FBA243957}" type="sibTrans" cxnId="{696029C6-34DB-4839-8252-EAA6D3DFB7EB}">
      <dgm:prSet/>
      <dgm:spPr/>
      <dgm:t>
        <a:bodyPr/>
        <a:lstStyle/>
        <a:p>
          <a:endParaRPr lang="en-US"/>
        </a:p>
      </dgm:t>
    </dgm:pt>
    <dgm:pt modelId="{453DFC3D-A47E-474A-B8AD-6739240F9438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br>
            <a:rPr lang="en-US" dirty="0"/>
          </a:br>
          <a:br>
            <a:rPr lang="en-US" dirty="0"/>
          </a:br>
          <a:br>
            <a:rPr lang="en-US" dirty="0"/>
          </a:br>
          <a:r>
            <a:rPr lang="zh-CN" altLang="en-US" dirty="0"/>
            <a:t>用户分析</a:t>
          </a:r>
          <a:endParaRPr lang="en-US" dirty="0"/>
        </a:p>
      </dgm:t>
    </dgm:pt>
    <dgm:pt modelId="{D65BB671-3903-401E-AF5A-9AD88C033CD3}" type="parTrans" cxnId="{88B6E3FA-7C8C-4D2F-979F-592CE7103818}">
      <dgm:prSet/>
      <dgm:spPr/>
      <dgm:t>
        <a:bodyPr/>
        <a:lstStyle/>
        <a:p>
          <a:endParaRPr lang="en-US"/>
        </a:p>
      </dgm:t>
    </dgm:pt>
    <dgm:pt modelId="{68307F32-FF2C-4AB0-B598-E33EF1A43738}" type="sibTrans" cxnId="{88B6E3FA-7C8C-4D2F-979F-592CE7103818}">
      <dgm:prSet/>
      <dgm:spPr/>
      <dgm:t>
        <a:bodyPr/>
        <a:lstStyle/>
        <a:p>
          <a:endParaRPr lang="en-US"/>
        </a:p>
      </dgm:t>
    </dgm:pt>
    <dgm:pt modelId="{8AA1F144-D57A-4944-AC5B-7FB24A72A8B6}">
      <dgm:prSet phldrT="[Text]"/>
      <dgm:spPr>
        <a:noFill/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altLang="zh-CN" b="1" dirty="0">
              <a:solidFill>
                <a:schemeClr val="bg1">
                  <a:lumMod val="65000"/>
                </a:schemeClr>
              </a:solidFill>
            </a:rPr>
            <a:t>25%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2669F6C9-4FE1-405E-9BE8-1F3E4C8CFDBB}" type="parTrans" cxnId="{AA27C1D5-6C5A-4918-9E24-CA0936044F0E}">
      <dgm:prSet/>
      <dgm:spPr/>
      <dgm:t>
        <a:bodyPr/>
        <a:lstStyle/>
        <a:p>
          <a:endParaRPr lang="en-US"/>
        </a:p>
      </dgm:t>
    </dgm:pt>
    <dgm:pt modelId="{90EC5374-D1FF-4B6D-968F-31DE586BEFE6}" type="sibTrans" cxnId="{AA27C1D5-6C5A-4918-9E24-CA0936044F0E}">
      <dgm:prSet/>
      <dgm:spPr/>
      <dgm:t>
        <a:bodyPr/>
        <a:lstStyle/>
        <a:p>
          <a:endParaRPr lang="en-US"/>
        </a:p>
      </dgm:t>
    </dgm:pt>
    <dgm:pt modelId="{3A5DA399-C553-40E4-A0F0-C0810760B642}">
      <dgm:prSet phldrT="[Text]"/>
      <dgm:spPr>
        <a:ln>
          <a:noFill/>
        </a:ln>
      </dgm:spPr>
      <dgm:t>
        <a:bodyPr/>
        <a:lstStyle/>
        <a:p>
          <a:r>
            <a:rPr lang="zh-CN" altLang="en-US" dirty="0"/>
            <a:t>生产力</a:t>
          </a:r>
          <a:endParaRPr lang="en-US" dirty="0"/>
        </a:p>
      </dgm:t>
    </dgm:pt>
    <dgm:pt modelId="{3C6A6BD4-04F2-48F1-B673-C19379981C50}" type="sibTrans" cxnId="{413AB235-F3BB-4AE5-8555-D32133F5AB17}">
      <dgm:prSet/>
      <dgm:spPr/>
      <dgm:t>
        <a:bodyPr/>
        <a:lstStyle/>
        <a:p>
          <a:endParaRPr lang="en-US"/>
        </a:p>
      </dgm:t>
    </dgm:pt>
    <dgm:pt modelId="{20E13E3F-1C5E-4C67-9CDE-9FE12D286389}" type="parTrans" cxnId="{413AB235-F3BB-4AE5-8555-D32133F5AB17}">
      <dgm:prSet/>
      <dgm:spPr/>
      <dgm:t>
        <a:bodyPr/>
        <a:lstStyle/>
        <a:p>
          <a:endParaRPr lang="en-US"/>
        </a:p>
      </dgm:t>
    </dgm:pt>
    <dgm:pt modelId="{321F2D6C-542C-40EE-B940-297AC4F59B79}" type="pres">
      <dgm:prSet presAssocID="{B12A4AFA-A222-4773-AC1C-5E51A832DDE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A73F8A0-D438-4808-A7B7-257D93D49D5A}" type="pres">
      <dgm:prSet presAssocID="{B12A4AFA-A222-4773-AC1C-5E51A832DDEB}" presName="children" presStyleCnt="0"/>
      <dgm:spPr/>
    </dgm:pt>
    <dgm:pt modelId="{CEAD62E6-91F0-4248-ABB5-2FFD4BDCFD91}" type="pres">
      <dgm:prSet presAssocID="{B12A4AFA-A222-4773-AC1C-5E51A832DDEB}" presName="child1group" presStyleCnt="0"/>
      <dgm:spPr/>
    </dgm:pt>
    <dgm:pt modelId="{733496B5-C5C8-4FAA-8CCC-1340C5D47861}" type="pres">
      <dgm:prSet presAssocID="{B12A4AFA-A222-4773-AC1C-5E51A832DDEB}" presName="child1" presStyleLbl="bgAcc1" presStyleIdx="0" presStyleCnt="4" custLinFactNeighborX="-2768"/>
      <dgm:spPr/>
    </dgm:pt>
    <dgm:pt modelId="{FB2C571E-3985-4623-A775-1E7BB48A0AFE}" type="pres">
      <dgm:prSet presAssocID="{B12A4AFA-A222-4773-AC1C-5E51A832DDEB}" presName="child1Text" presStyleLbl="bgAcc1" presStyleIdx="0" presStyleCnt="4">
        <dgm:presLayoutVars>
          <dgm:bulletEnabled val="1"/>
        </dgm:presLayoutVars>
      </dgm:prSet>
      <dgm:spPr/>
    </dgm:pt>
    <dgm:pt modelId="{9D7FB5D2-6970-4DD7-B89B-63DA27F55A1E}" type="pres">
      <dgm:prSet presAssocID="{B12A4AFA-A222-4773-AC1C-5E51A832DDEB}" presName="child2group" presStyleCnt="0"/>
      <dgm:spPr/>
    </dgm:pt>
    <dgm:pt modelId="{AC8619E5-EDCC-4AC4-ACCE-4FF980E4CF78}" type="pres">
      <dgm:prSet presAssocID="{B12A4AFA-A222-4773-AC1C-5E51A832DDEB}" presName="child2" presStyleLbl="bgAcc1" presStyleIdx="1" presStyleCnt="4" custLinFactNeighborX="-3466"/>
      <dgm:spPr/>
    </dgm:pt>
    <dgm:pt modelId="{2FAC1672-FE80-4E2A-B4E2-3DDFCE90B891}" type="pres">
      <dgm:prSet presAssocID="{B12A4AFA-A222-4773-AC1C-5E51A832DDEB}" presName="child2Text" presStyleLbl="bgAcc1" presStyleIdx="1" presStyleCnt="4">
        <dgm:presLayoutVars>
          <dgm:bulletEnabled val="1"/>
        </dgm:presLayoutVars>
      </dgm:prSet>
      <dgm:spPr/>
    </dgm:pt>
    <dgm:pt modelId="{2006EBAC-BCD9-4E23-8552-2EB7B7E76102}" type="pres">
      <dgm:prSet presAssocID="{B12A4AFA-A222-4773-AC1C-5E51A832DDEB}" presName="child3group" presStyleCnt="0"/>
      <dgm:spPr/>
    </dgm:pt>
    <dgm:pt modelId="{7A0F846C-B35E-4F87-B19E-9FB8768B0601}" type="pres">
      <dgm:prSet presAssocID="{B12A4AFA-A222-4773-AC1C-5E51A832DDEB}" presName="child3" presStyleLbl="bgAcc1" presStyleIdx="2" presStyleCnt="4" custLinFactNeighborX="-3466"/>
      <dgm:spPr/>
    </dgm:pt>
    <dgm:pt modelId="{C20555D7-C346-4ED8-A0F3-4BE8029631BA}" type="pres">
      <dgm:prSet presAssocID="{B12A4AFA-A222-4773-AC1C-5E51A832DDEB}" presName="child3Text" presStyleLbl="bgAcc1" presStyleIdx="2" presStyleCnt="4">
        <dgm:presLayoutVars>
          <dgm:bulletEnabled val="1"/>
        </dgm:presLayoutVars>
      </dgm:prSet>
      <dgm:spPr/>
    </dgm:pt>
    <dgm:pt modelId="{37D5A8B6-E0BD-4DCC-ADCF-F39480AD8C25}" type="pres">
      <dgm:prSet presAssocID="{B12A4AFA-A222-4773-AC1C-5E51A832DDEB}" presName="child4group" presStyleCnt="0"/>
      <dgm:spPr/>
    </dgm:pt>
    <dgm:pt modelId="{74A623A9-1BD0-4320-AECA-D5414F87A1C7}" type="pres">
      <dgm:prSet presAssocID="{B12A4AFA-A222-4773-AC1C-5E51A832DDEB}" presName="child4" presStyleLbl="bgAcc1" presStyleIdx="3" presStyleCnt="4" custLinFactNeighborX="-2768"/>
      <dgm:spPr/>
    </dgm:pt>
    <dgm:pt modelId="{5148F18B-7A12-4145-9304-3739846BE89B}" type="pres">
      <dgm:prSet presAssocID="{B12A4AFA-A222-4773-AC1C-5E51A832DDEB}" presName="child4Text" presStyleLbl="bgAcc1" presStyleIdx="3" presStyleCnt="4">
        <dgm:presLayoutVars>
          <dgm:bulletEnabled val="1"/>
        </dgm:presLayoutVars>
      </dgm:prSet>
      <dgm:spPr/>
    </dgm:pt>
    <dgm:pt modelId="{7A26ABCF-9593-4279-B48C-9B47F55F698C}" type="pres">
      <dgm:prSet presAssocID="{B12A4AFA-A222-4773-AC1C-5E51A832DDEB}" presName="childPlaceholder" presStyleCnt="0"/>
      <dgm:spPr/>
    </dgm:pt>
    <dgm:pt modelId="{BAD945EB-608A-4D4E-BD42-A3721EC918A9}" type="pres">
      <dgm:prSet presAssocID="{B12A4AFA-A222-4773-AC1C-5E51A832DDEB}" presName="circle" presStyleCnt="0"/>
      <dgm:spPr/>
    </dgm:pt>
    <dgm:pt modelId="{5C51A7AA-8840-4763-83E5-22CD9FCFDEA6}" type="pres">
      <dgm:prSet presAssocID="{B12A4AFA-A222-4773-AC1C-5E51A832DDE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05791E5-9F60-46F7-9FD1-06B1665D11B2}" type="pres">
      <dgm:prSet presAssocID="{B12A4AFA-A222-4773-AC1C-5E51A832DDE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891BD5B-B56B-48A8-A095-C83E1C94715E}" type="pres">
      <dgm:prSet presAssocID="{B12A4AFA-A222-4773-AC1C-5E51A832DDE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381BC92-2F74-494E-9B6F-1689633EF37E}" type="pres">
      <dgm:prSet presAssocID="{B12A4AFA-A222-4773-AC1C-5E51A832DDE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3F0A0AE-4AFA-4C17-A31F-3F04F3272B94}" type="pres">
      <dgm:prSet presAssocID="{B12A4AFA-A222-4773-AC1C-5E51A832DDEB}" presName="quadrantPlaceholder" presStyleCnt="0"/>
      <dgm:spPr/>
    </dgm:pt>
    <dgm:pt modelId="{AF27D161-B159-461E-9C58-CBF52AB2EB68}" type="pres">
      <dgm:prSet presAssocID="{B12A4AFA-A222-4773-AC1C-5E51A832DDEB}" presName="center1" presStyleLbl="fgShp" presStyleIdx="0" presStyleCnt="2"/>
      <dgm:spPr>
        <a:solidFill>
          <a:srgbClr val="FCFCFC"/>
        </a:solidFill>
        <a:ln>
          <a:noFill/>
        </a:ln>
      </dgm:spPr>
    </dgm:pt>
    <dgm:pt modelId="{CE20FF03-C5BF-4221-830E-5366548BDAA2}" type="pres">
      <dgm:prSet presAssocID="{B12A4AFA-A222-4773-AC1C-5E51A832DDEB}" presName="center2" presStyleLbl="fgShp" presStyleIdx="1" presStyleCnt="2"/>
      <dgm:spPr>
        <a:solidFill>
          <a:srgbClr val="FCFCFC"/>
        </a:solidFill>
        <a:ln>
          <a:noFill/>
        </a:ln>
      </dgm:spPr>
    </dgm:pt>
  </dgm:ptLst>
  <dgm:cxnLst>
    <dgm:cxn modelId="{7C124103-31A5-469D-AAE2-D28C346B7973}" type="presOf" srcId="{CDF78655-459A-42AB-BAEF-BBCDC7BC6BE8}" destId="{7A0F846C-B35E-4F87-B19E-9FB8768B0601}" srcOrd="0" destOrd="0" presId="urn:microsoft.com/office/officeart/2005/8/layout/cycle4"/>
    <dgm:cxn modelId="{ACD43B23-2045-4CAD-BAF2-DF4F8125A730}" type="presOf" srcId="{E9FFA0B5-DB2C-4B3A-B8D7-F80BE1352CF0}" destId="{5C51A7AA-8840-4763-83E5-22CD9FCFDEA6}" srcOrd="0" destOrd="0" presId="urn:microsoft.com/office/officeart/2005/8/layout/cycle4"/>
    <dgm:cxn modelId="{D86B2A33-AEE9-4400-A971-055CB303578E}" type="presOf" srcId="{BAB0BF7F-A564-49CE-9FF6-0EF344674F0A}" destId="{FB2C571E-3985-4623-A775-1E7BB48A0AFE}" srcOrd="1" destOrd="0" presId="urn:microsoft.com/office/officeart/2005/8/layout/cycle4"/>
    <dgm:cxn modelId="{413AB235-F3BB-4AE5-8555-D32133F5AB17}" srcId="{B12A4AFA-A222-4773-AC1C-5E51A832DDEB}" destId="{3A5DA399-C553-40E4-A0F0-C0810760B642}" srcOrd="1" destOrd="0" parTransId="{20E13E3F-1C5E-4C67-9CDE-9FE12D286389}" sibTransId="{3C6A6BD4-04F2-48F1-B673-C19379981C50}"/>
    <dgm:cxn modelId="{1472A066-F37E-4386-AB79-67F80EC2F9AA}" type="presOf" srcId="{453DFC3D-A47E-474A-B8AD-6739240F9438}" destId="{C381BC92-2F74-494E-9B6F-1689633EF37E}" srcOrd="0" destOrd="0" presId="urn:microsoft.com/office/officeart/2005/8/layout/cycle4"/>
    <dgm:cxn modelId="{6C74056E-D74E-4DF0-97F0-4DAC45AC92E5}" type="presOf" srcId="{CDF78655-459A-42AB-BAEF-BBCDC7BC6BE8}" destId="{C20555D7-C346-4ED8-A0F3-4BE8029631BA}" srcOrd="1" destOrd="0" presId="urn:microsoft.com/office/officeart/2005/8/layout/cycle4"/>
    <dgm:cxn modelId="{64E5BA4E-3837-4477-B577-39CF7441D604}" srcId="{B12A4AFA-A222-4773-AC1C-5E51A832DDEB}" destId="{E9FFA0B5-DB2C-4B3A-B8D7-F80BE1352CF0}" srcOrd="0" destOrd="0" parTransId="{FB1BF3EC-531C-4F6F-B731-B07D5B11CC68}" sibTransId="{1F504B2F-29E2-418E-8AB6-C46B5EFC07B4}"/>
    <dgm:cxn modelId="{88FF7050-D125-4CD4-9717-80ABF3B6DF2B}" type="presOf" srcId="{4B386EAD-7ABE-4EEA-9E81-E5F924359186}" destId="{9891BD5B-B56B-48A8-A095-C83E1C94715E}" srcOrd="0" destOrd="0" presId="urn:microsoft.com/office/officeart/2005/8/layout/cycle4"/>
    <dgm:cxn modelId="{EE43377A-54E7-421C-9DD1-F529D85BA4B5}" type="presOf" srcId="{BAB0BF7F-A564-49CE-9FF6-0EF344674F0A}" destId="{733496B5-C5C8-4FAA-8CCC-1340C5D47861}" srcOrd="0" destOrd="0" presId="urn:microsoft.com/office/officeart/2005/8/layout/cycle4"/>
    <dgm:cxn modelId="{22733485-3BBD-4CF4-A80F-A1D48D0817EC}" type="presOf" srcId="{3A5DA399-C553-40E4-A0F0-C0810760B642}" destId="{F05791E5-9F60-46F7-9FD1-06B1665D11B2}" srcOrd="0" destOrd="0" presId="urn:microsoft.com/office/officeart/2005/8/layout/cycle4"/>
    <dgm:cxn modelId="{8AFC8989-511E-4399-B9C5-276C8C20A73A}" type="presOf" srcId="{71A7A2D5-8A32-43B7-A4FE-A4749CEB4645}" destId="{2FAC1672-FE80-4E2A-B4E2-3DDFCE90B891}" srcOrd="1" destOrd="0" presId="urn:microsoft.com/office/officeart/2005/8/layout/cycle4"/>
    <dgm:cxn modelId="{8FFCA789-E291-4EB7-B238-37A0D12008EB}" type="presOf" srcId="{8AA1F144-D57A-4944-AC5B-7FB24A72A8B6}" destId="{74A623A9-1BD0-4320-AECA-D5414F87A1C7}" srcOrd="0" destOrd="0" presId="urn:microsoft.com/office/officeart/2005/8/layout/cycle4"/>
    <dgm:cxn modelId="{9B7C8BBC-13D9-40E5-9D35-A8E9BEDECD58}" type="presOf" srcId="{71A7A2D5-8A32-43B7-A4FE-A4749CEB4645}" destId="{AC8619E5-EDCC-4AC4-ACCE-4FF980E4CF78}" srcOrd="0" destOrd="0" presId="urn:microsoft.com/office/officeart/2005/8/layout/cycle4"/>
    <dgm:cxn modelId="{1582A1BE-92E5-4DA0-9582-7BFAE37FA7AB}" type="presOf" srcId="{B12A4AFA-A222-4773-AC1C-5E51A832DDEB}" destId="{321F2D6C-542C-40EE-B940-297AC4F59B79}" srcOrd="0" destOrd="0" presId="urn:microsoft.com/office/officeart/2005/8/layout/cycle4"/>
    <dgm:cxn modelId="{1207E3C4-FEAE-4283-B69F-7E0577996654}" type="presOf" srcId="{8AA1F144-D57A-4944-AC5B-7FB24A72A8B6}" destId="{5148F18B-7A12-4145-9304-3739846BE89B}" srcOrd="1" destOrd="0" presId="urn:microsoft.com/office/officeart/2005/8/layout/cycle4"/>
    <dgm:cxn modelId="{696029C6-34DB-4839-8252-EAA6D3DFB7EB}" srcId="{4B386EAD-7ABE-4EEA-9E81-E5F924359186}" destId="{CDF78655-459A-42AB-BAEF-BBCDC7BC6BE8}" srcOrd="0" destOrd="0" parTransId="{E9AD28A9-9466-439C-A22A-E1ECFE96D874}" sibTransId="{50BCE622-796A-4E7B-8801-F54FBA243957}"/>
    <dgm:cxn modelId="{990B81C6-E2A2-412D-9EF7-E25B65324B8F}" srcId="{3A5DA399-C553-40E4-A0F0-C0810760B642}" destId="{71A7A2D5-8A32-43B7-A4FE-A4749CEB4645}" srcOrd="0" destOrd="0" parTransId="{D92B9863-C5D7-40F0-BDBD-6F5787D2AD20}" sibTransId="{A44C8E3C-85F3-4E90-8F1C-84BBA076822C}"/>
    <dgm:cxn modelId="{AA27C1D5-6C5A-4918-9E24-CA0936044F0E}" srcId="{453DFC3D-A47E-474A-B8AD-6739240F9438}" destId="{8AA1F144-D57A-4944-AC5B-7FB24A72A8B6}" srcOrd="0" destOrd="0" parTransId="{2669F6C9-4FE1-405E-9BE8-1F3E4C8CFDBB}" sibTransId="{90EC5374-D1FF-4B6D-968F-31DE586BEFE6}"/>
    <dgm:cxn modelId="{5BA786E6-0538-4496-ADA3-B3183F9B8646}" srcId="{B12A4AFA-A222-4773-AC1C-5E51A832DDEB}" destId="{4B386EAD-7ABE-4EEA-9E81-E5F924359186}" srcOrd="2" destOrd="0" parTransId="{56CC4981-899D-4C6A-9D50-A4D0406422C6}" sibTransId="{685727E0-DEB2-46D8-B645-EBE9C0760A98}"/>
    <dgm:cxn modelId="{1519C6EA-A3C4-434C-BCC9-36F96AD2FC24}" srcId="{E9FFA0B5-DB2C-4B3A-B8D7-F80BE1352CF0}" destId="{BAB0BF7F-A564-49CE-9FF6-0EF344674F0A}" srcOrd="0" destOrd="0" parTransId="{1C16BED3-889C-4D30-8A81-A2E327433F4C}" sibTransId="{C773BC9F-7E70-4685-9AB4-902C7066199B}"/>
    <dgm:cxn modelId="{88B6E3FA-7C8C-4D2F-979F-592CE7103818}" srcId="{B12A4AFA-A222-4773-AC1C-5E51A832DDEB}" destId="{453DFC3D-A47E-474A-B8AD-6739240F9438}" srcOrd="3" destOrd="0" parTransId="{D65BB671-3903-401E-AF5A-9AD88C033CD3}" sibTransId="{68307F32-FF2C-4AB0-B598-E33EF1A43738}"/>
    <dgm:cxn modelId="{B3CD945F-534C-4154-B46F-0DB9C42079B5}" type="presParOf" srcId="{321F2D6C-542C-40EE-B940-297AC4F59B79}" destId="{7A73F8A0-D438-4808-A7B7-257D93D49D5A}" srcOrd="0" destOrd="0" presId="urn:microsoft.com/office/officeart/2005/8/layout/cycle4"/>
    <dgm:cxn modelId="{CDD1E19B-A0A0-46A4-B666-50AB450DD464}" type="presParOf" srcId="{7A73F8A0-D438-4808-A7B7-257D93D49D5A}" destId="{CEAD62E6-91F0-4248-ABB5-2FFD4BDCFD91}" srcOrd="0" destOrd="0" presId="urn:microsoft.com/office/officeart/2005/8/layout/cycle4"/>
    <dgm:cxn modelId="{075D5931-4D46-4603-970D-BA2FC8BB7672}" type="presParOf" srcId="{CEAD62E6-91F0-4248-ABB5-2FFD4BDCFD91}" destId="{733496B5-C5C8-4FAA-8CCC-1340C5D47861}" srcOrd="0" destOrd="0" presId="urn:microsoft.com/office/officeart/2005/8/layout/cycle4"/>
    <dgm:cxn modelId="{A8C9CD68-E047-46C7-840B-7A6292599CFD}" type="presParOf" srcId="{CEAD62E6-91F0-4248-ABB5-2FFD4BDCFD91}" destId="{FB2C571E-3985-4623-A775-1E7BB48A0AFE}" srcOrd="1" destOrd="0" presId="urn:microsoft.com/office/officeart/2005/8/layout/cycle4"/>
    <dgm:cxn modelId="{462B3CC3-E3C8-43F1-9445-C47953E9D400}" type="presParOf" srcId="{7A73F8A0-D438-4808-A7B7-257D93D49D5A}" destId="{9D7FB5D2-6970-4DD7-B89B-63DA27F55A1E}" srcOrd="1" destOrd="0" presId="urn:microsoft.com/office/officeart/2005/8/layout/cycle4"/>
    <dgm:cxn modelId="{1DB70445-FA82-4D73-A3A2-F42703D94407}" type="presParOf" srcId="{9D7FB5D2-6970-4DD7-B89B-63DA27F55A1E}" destId="{AC8619E5-EDCC-4AC4-ACCE-4FF980E4CF78}" srcOrd="0" destOrd="0" presId="urn:microsoft.com/office/officeart/2005/8/layout/cycle4"/>
    <dgm:cxn modelId="{3149CC9C-C723-4C81-9B2C-03E41BB22752}" type="presParOf" srcId="{9D7FB5D2-6970-4DD7-B89B-63DA27F55A1E}" destId="{2FAC1672-FE80-4E2A-B4E2-3DDFCE90B891}" srcOrd="1" destOrd="0" presId="urn:microsoft.com/office/officeart/2005/8/layout/cycle4"/>
    <dgm:cxn modelId="{A12F2649-8BB9-4982-99DD-F8C961BCB736}" type="presParOf" srcId="{7A73F8A0-D438-4808-A7B7-257D93D49D5A}" destId="{2006EBAC-BCD9-4E23-8552-2EB7B7E76102}" srcOrd="2" destOrd="0" presId="urn:microsoft.com/office/officeart/2005/8/layout/cycle4"/>
    <dgm:cxn modelId="{B2BBBFED-FAF1-4FE7-BD66-467B44520F69}" type="presParOf" srcId="{2006EBAC-BCD9-4E23-8552-2EB7B7E76102}" destId="{7A0F846C-B35E-4F87-B19E-9FB8768B0601}" srcOrd="0" destOrd="0" presId="urn:microsoft.com/office/officeart/2005/8/layout/cycle4"/>
    <dgm:cxn modelId="{47DB033A-2CB4-49AB-A763-128358B681E2}" type="presParOf" srcId="{2006EBAC-BCD9-4E23-8552-2EB7B7E76102}" destId="{C20555D7-C346-4ED8-A0F3-4BE8029631BA}" srcOrd="1" destOrd="0" presId="urn:microsoft.com/office/officeart/2005/8/layout/cycle4"/>
    <dgm:cxn modelId="{DE286F45-19E5-4722-97CC-D75B661DB81B}" type="presParOf" srcId="{7A73F8A0-D438-4808-A7B7-257D93D49D5A}" destId="{37D5A8B6-E0BD-4DCC-ADCF-F39480AD8C25}" srcOrd="3" destOrd="0" presId="urn:microsoft.com/office/officeart/2005/8/layout/cycle4"/>
    <dgm:cxn modelId="{098175D3-5631-450D-9646-A35867693641}" type="presParOf" srcId="{37D5A8B6-E0BD-4DCC-ADCF-F39480AD8C25}" destId="{74A623A9-1BD0-4320-AECA-D5414F87A1C7}" srcOrd="0" destOrd="0" presId="urn:microsoft.com/office/officeart/2005/8/layout/cycle4"/>
    <dgm:cxn modelId="{84CFB052-D427-436F-B5D9-01C26B7BE20D}" type="presParOf" srcId="{37D5A8B6-E0BD-4DCC-ADCF-F39480AD8C25}" destId="{5148F18B-7A12-4145-9304-3739846BE89B}" srcOrd="1" destOrd="0" presId="urn:microsoft.com/office/officeart/2005/8/layout/cycle4"/>
    <dgm:cxn modelId="{46DF4F97-3E00-4C10-89D1-9F16F9F05546}" type="presParOf" srcId="{7A73F8A0-D438-4808-A7B7-257D93D49D5A}" destId="{7A26ABCF-9593-4279-B48C-9B47F55F698C}" srcOrd="4" destOrd="0" presId="urn:microsoft.com/office/officeart/2005/8/layout/cycle4"/>
    <dgm:cxn modelId="{52E46D95-81B9-45DE-9F5C-3CFACDB8303F}" type="presParOf" srcId="{321F2D6C-542C-40EE-B940-297AC4F59B79}" destId="{BAD945EB-608A-4D4E-BD42-A3721EC918A9}" srcOrd="1" destOrd="0" presId="urn:microsoft.com/office/officeart/2005/8/layout/cycle4"/>
    <dgm:cxn modelId="{39426064-2ED7-4C70-8A8C-AE1683E40909}" type="presParOf" srcId="{BAD945EB-608A-4D4E-BD42-A3721EC918A9}" destId="{5C51A7AA-8840-4763-83E5-22CD9FCFDEA6}" srcOrd="0" destOrd="0" presId="urn:microsoft.com/office/officeart/2005/8/layout/cycle4"/>
    <dgm:cxn modelId="{73DE6CB4-FDF8-4C42-B2F0-72343C3E5008}" type="presParOf" srcId="{BAD945EB-608A-4D4E-BD42-A3721EC918A9}" destId="{F05791E5-9F60-46F7-9FD1-06B1665D11B2}" srcOrd="1" destOrd="0" presId="urn:microsoft.com/office/officeart/2005/8/layout/cycle4"/>
    <dgm:cxn modelId="{F6CA82C3-C85C-4209-8A74-A8AFBD9DAE13}" type="presParOf" srcId="{BAD945EB-608A-4D4E-BD42-A3721EC918A9}" destId="{9891BD5B-B56B-48A8-A095-C83E1C94715E}" srcOrd="2" destOrd="0" presId="urn:microsoft.com/office/officeart/2005/8/layout/cycle4"/>
    <dgm:cxn modelId="{99CCAF5A-744F-4B07-B6A8-48E8534A3478}" type="presParOf" srcId="{BAD945EB-608A-4D4E-BD42-A3721EC918A9}" destId="{C381BC92-2F74-494E-9B6F-1689633EF37E}" srcOrd="3" destOrd="0" presId="urn:microsoft.com/office/officeart/2005/8/layout/cycle4"/>
    <dgm:cxn modelId="{A302A9DA-C206-4083-9701-5773E54E2A9C}" type="presParOf" srcId="{BAD945EB-608A-4D4E-BD42-A3721EC918A9}" destId="{53F0A0AE-4AFA-4C17-A31F-3F04F3272B94}" srcOrd="4" destOrd="0" presId="urn:microsoft.com/office/officeart/2005/8/layout/cycle4"/>
    <dgm:cxn modelId="{000B7F3F-EE65-4D23-96CC-BB7D3FE973C0}" type="presParOf" srcId="{321F2D6C-542C-40EE-B940-297AC4F59B79}" destId="{AF27D161-B159-461E-9C58-CBF52AB2EB68}" srcOrd="2" destOrd="0" presId="urn:microsoft.com/office/officeart/2005/8/layout/cycle4"/>
    <dgm:cxn modelId="{C3613CA7-3A07-41A0-9EF3-09BBE64CC2A6}" type="presParOf" srcId="{321F2D6C-542C-40EE-B940-297AC4F59B79}" destId="{CE20FF03-C5BF-4221-830E-5366548BDAA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F846C-B35E-4F87-B19E-9FB8768B0601}">
      <dsp:nvSpPr>
        <dsp:cNvPr id="0" name=""/>
        <dsp:cNvSpPr/>
      </dsp:nvSpPr>
      <dsp:spPr>
        <a:xfrm>
          <a:off x="2598952" y="1774997"/>
          <a:ext cx="1289483" cy="8352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>
              <a:solidFill>
                <a:schemeClr val="bg1">
                  <a:lumMod val="65000"/>
                </a:schemeClr>
              </a:solidFill>
            </a:rPr>
            <a:t>25%</a:t>
          </a:r>
          <a:endParaRPr lang="en-US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3004147" y="2002170"/>
        <a:ext cx="865940" cy="589771"/>
      </dsp:txXfrm>
    </dsp:sp>
    <dsp:sp modelId="{74A623A9-1BD0-4320-AECA-D5414F87A1C7}">
      <dsp:nvSpPr>
        <dsp:cNvPr id="0" name=""/>
        <dsp:cNvSpPr/>
      </dsp:nvSpPr>
      <dsp:spPr>
        <a:xfrm>
          <a:off x="504058" y="1774997"/>
          <a:ext cx="1289483" cy="83529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>
              <a:solidFill>
                <a:schemeClr val="bg1">
                  <a:lumMod val="65000"/>
                </a:schemeClr>
              </a:solidFill>
            </a:rPr>
            <a:t>25%</a:t>
          </a:r>
          <a:endParaRPr lang="en-US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22407" y="2002170"/>
        <a:ext cx="865940" cy="589771"/>
      </dsp:txXfrm>
    </dsp:sp>
    <dsp:sp modelId="{AC8619E5-EDCC-4AC4-ACCE-4FF980E4CF78}">
      <dsp:nvSpPr>
        <dsp:cNvPr id="0" name=""/>
        <dsp:cNvSpPr/>
      </dsp:nvSpPr>
      <dsp:spPr>
        <a:xfrm>
          <a:off x="2598952" y="0"/>
          <a:ext cx="1289483" cy="8352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>
              <a:solidFill>
                <a:schemeClr val="bg1">
                  <a:lumMod val="65000"/>
                </a:schemeClr>
              </a:solidFill>
            </a:rPr>
            <a:t>20%</a:t>
          </a:r>
          <a:endParaRPr lang="en-US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3004147" y="18349"/>
        <a:ext cx="865940" cy="589771"/>
      </dsp:txXfrm>
    </dsp:sp>
    <dsp:sp modelId="{733496B5-C5C8-4FAA-8CCC-1340C5D47861}">
      <dsp:nvSpPr>
        <dsp:cNvPr id="0" name=""/>
        <dsp:cNvSpPr/>
      </dsp:nvSpPr>
      <dsp:spPr>
        <a:xfrm>
          <a:off x="504058" y="0"/>
          <a:ext cx="1289483" cy="8352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>
              <a:solidFill>
                <a:schemeClr val="bg1">
                  <a:lumMod val="65000"/>
                </a:schemeClr>
              </a:solidFill>
            </a:rPr>
            <a:t>30%</a:t>
          </a:r>
          <a:endParaRPr lang="en-US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22407" y="18349"/>
        <a:ext cx="865940" cy="589771"/>
      </dsp:txXfrm>
    </dsp:sp>
    <dsp:sp modelId="{5C51A7AA-8840-4763-83E5-22CD9FCFDEA6}">
      <dsp:nvSpPr>
        <dsp:cNvPr id="0" name=""/>
        <dsp:cNvSpPr/>
      </dsp:nvSpPr>
      <dsp:spPr>
        <a:xfrm>
          <a:off x="1080082" y="148786"/>
          <a:ext cx="1130256" cy="1130256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互动量</a:t>
          </a:r>
          <a:endParaRPr lang="en-US" sz="1000" kern="1200" dirty="0"/>
        </a:p>
      </dsp:txBody>
      <dsp:txXfrm>
        <a:off x="1411126" y="479830"/>
        <a:ext cx="799212" cy="799212"/>
      </dsp:txXfrm>
    </dsp:sp>
    <dsp:sp modelId="{F05791E5-9F60-46F7-9FD1-06B1665D11B2}">
      <dsp:nvSpPr>
        <dsp:cNvPr id="0" name=""/>
        <dsp:cNvSpPr/>
      </dsp:nvSpPr>
      <dsp:spPr>
        <a:xfrm rot="5400000">
          <a:off x="2262543" y="148786"/>
          <a:ext cx="1130256" cy="1130256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生产力</a:t>
          </a:r>
          <a:endParaRPr lang="en-US" sz="1000" kern="1200" dirty="0"/>
        </a:p>
      </dsp:txBody>
      <dsp:txXfrm rot="-5400000">
        <a:off x="2262543" y="479830"/>
        <a:ext cx="799212" cy="799212"/>
      </dsp:txXfrm>
    </dsp:sp>
    <dsp:sp modelId="{9891BD5B-B56B-48A8-A095-C83E1C94715E}">
      <dsp:nvSpPr>
        <dsp:cNvPr id="0" name=""/>
        <dsp:cNvSpPr/>
      </dsp:nvSpPr>
      <dsp:spPr>
        <a:xfrm rot="10800000">
          <a:off x="2262543" y="1331248"/>
          <a:ext cx="1130256" cy="1130256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000" kern="1200" dirty="0"/>
          </a:br>
          <a:br>
            <a:rPr lang="en-US" sz="1000" kern="1200" dirty="0"/>
          </a:br>
          <a:r>
            <a:rPr lang="zh-CN" altLang="en-US" sz="1000" kern="1200" dirty="0"/>
            <a:t>传播规模</a:t>
          </a:r>
          <a:endParaRPr lang="en-US" sz="1000" kern="1200" dirty="0"/>
        </a:p>
      </dsp:txBody>
      <dsp:txXfrm rot="10800000">
        <a:off x="2262543" y="1331248"/>
        <a:ext cx="799212" cy="799212"/>
      </dsp:txXfrm>
    </dsp:sp>
    <dsp:sp modelId="{C381BC92-2F74-494E-9B6F-1689633EF37E}">
      <dsp:nvSpPr>
        <dsp:cNvPr id="0" name=""/>
        <dsp:cNvSpPr/>
      </dsp:nvSpPr>
      <dsp:spPr>
        <a:xfrm rot="16200000">
          <a:off x="1080082" y="1331248"/>
          <a:ext cx="1130256" cy="1130256"/>
        </a:xfrm>
        <a:prstGeom prst="pieWedge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000" kern="1200" dirty="0"/>
          </a:br>
          <a:br>
            <a:rPr lang="en-US" sz="1000" kern="1200" dirty="0"/>
          </a:br>
          <a:br>
            <a:rPr lang="en-US" sz="1000" kern="1200" dirty="0"/>
          </a:br>
          <a:r>
            <a:rPr lang="zh-CN" altLang="en-US" sz="1000" kern="1200" dirty="0"/>
            <a:t>用户分析</a:t>
          </a:r>
          <a:endParaRPr lang="en-US" sz="1000" kern="1200" dirty="0"/>
        </a:p>
      </dsp:txBody>
      <dsp:txXfrm rot="5400000">
        <a:off x="1411126" y="1331248"/>
        <a:ext cx="799212" cy="799212"/>
      </dsp:txXfrm>
    </dsp:sp>
    <dsp:sp modelId="{AF27D161-B159-461E-9C58-CBF52AB2EB68}">
      <dsp:nvSpPr>
        <dsp:cNvPr id="0" name=""/>
        <dsp:cNvSpPr/>
      </dsp:nvSpPr>
      <dsp:spPr>
        <a:xfrm>
          <a:off x="2041321" y="1070219"/>
          <a:ext cx="390238" cy="339337"/>
        </a:xfrm>
        <a:prstGeom prst="circularArrow">
          <a:avLst/>
        </a:prstGeom>
        <a:solidFill>
          <a:srgbClr val="FCFCF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0FF03-C5BF-4221-830E-5366548BDAA2}">
      <dsp:nvSpPr>
        <dsp:cNvPr id="0" name=""/>
        <dsp:cNvSpPr/>
      </dsp:nvSpPr>
      <dsp:spPr>
        <a:xfrm rot="10800000">
          <a:off x="2041321" y="1200733"/>
          <a:ext cx="390238" cy="339337"/>
        </a:xfrm>
        <a:prstGeom prst="circularArrow">
          <a:avLst/>
        </a:prstGeom>
        <a:solidFill>
          <a:srgbClr val="FCFCF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3040586"/>
            <a:ext cx="4662386" cy="584775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YouTube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影响力计算体系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3512984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2019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级 新闻学（数据新闻报道方向） 刘雨萱</a:t>
            </a:r>
            <a:endParaRPr lang="en-US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930103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149149" y="1801921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YouTube </a:t>
            </a:r>
            <a:r>
              <a:rPr lang="zh-CN" altLang="en-US" sz="1400" b="1" dirty="0">
                <a:solidFill>
                  <a:schemeClr val="accent2"/>
                </a:solidFill>
                <a:latin typeface="+mn-lt"/>
              </a:rPr>
              <a:t>影响力计算体系</a:t>
            </a:r>
            <a:r>
              <a:rPr lang="en-US" sz="1400" b="1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333894"/>
            <a:ext cx="5109935" cy="58551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2348118"/>
            <a:ext cx="3802507" cy="1098181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本计算体系基于对于</a:t>
            </a:r>
            <a:r>
              <a:rPr lang="en-US" altLang="zh-CN" sz="11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2017-2018</a:t>
            </a:r>
            <a:r>
              <a:rPr lang="zh-CN" altLang="en-US" sz="11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年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中部分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YouTube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用户浏览信息数据，从</a:t>
            </a:r>
            <a:r>
              <a:rPr lang="zh-CN" altLang="en-US" sz="11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用户分析、生产力、互动量、传播规模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四个维度分析了部分视频号的在线影响力，并展示出了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Top5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相关数据。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  <a:p>
            <a:pPr algn="just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此外，也在数据分析的基础上，对不同类型视频内容的</a:t>
            </a:r>
            <a:r>
              <a:rPr lang="zh-CN" altLang="en-US" sz="1100" b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观看量、喜爱数增长模式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进行了对比，并得出了一定结论。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01</a:t>
            </a:r>
            <a:endParaRPr lang="en-US" sz="11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-7252" y="1716152"/>
            <a:ext cx="2094778" cy="41565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39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indicator system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总分为</a:t>
            </a:r>
            <a:r>
              <a:rPr lang="en-US" altLang="zh-CN" sz="1400" b="1" dirty="0">
                <a:solidFill>
                  <a:schemeClr val="accent2"/>
                </a:solidFill>
                <a:latin typeface="+mn-lt"/>
              </a:rPr>
              <a:t>60</a:t>
            </a:r>
            <a:r>
              <a:rPr lang="zh-CN" altLang="en-US" sz="1400" b="1" dirty="0">
                <a:solidFill>
                  <a:schemeClr val="accent2"/>
                </a:solidFill>
                <a:latin typeface="+mn-lt"/>
              </a:rPr>
              <a:t>分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3174" y="1491630"/>
            <a:ext cx="4472882" cy="2610291"/>
            <a:chOff x="603174" y="1491630"/>
            <a:chExt cx="4472882" cy="2610291"/>
          </a:xfrm>
        </p:grpSpPr>
        <p:graphicFrame>
          <p:nvGraphicFramePr>
            <p:cNvPr id="54" name="Diagram 53"/>
            <p:cNvGraphicFramePr/>
            <p:nvPr>
              <p:extLst>
                <p:ext uri="{D42A27DB-BD31-4B8C-83A1-F6EECF244321}">
                  <p14:modId xmlns:p14="http://schemas.microsoft.com/office/powerpoint/2010/main" val="4185842728"/>
                </p:ext>
              </p:extLst>
            </p:nvPr>
          </p:nvGraphicFramePr>
          <p:xfrm>
            <a:off x="603174" y="1491630"/>
            <a:ext cx="4472882" cy="2610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277921" y="2949792"/>
              <a:ext cx="285776" cy="273547"/>
            </a:xfrm>
            <a:custGeom>
              <a:avLst/>
              <a:gdLst>
                <a:gd name="T0" fmla="*/ 294 w 376"/>
                <a:gd name="T1" fmla="*/ 269 h 360"/>
                <a:gd name="T2" fmla="*/ 229 w 376"/>
                <a:gd name="T3" fmla="*/ 203 h 360"/>
                <a:gd name="T4" fmla="*/ 251 w 376"/>
                <a:gd name="T5" fmla="*/ 154 h 360"/>
                <a:gd name="T6" fmla="*/ 269 w 376"/>
                <a:gd name="T7" fmla="*/ 120 h 360"/>
                <a:gd name="T8" fmla="*/ 262 w 376"/>
                <a:gd name="T9" fmla="*/ 104 h 360"/>
                <a:gd name="T10" fmla="*/ 267 w 376"/>
                <a:gd name="T11" fmla="*/ 68 h 360"/>
                <a:gd name="T12" fmla="*/ 188 w 376"/>
                <a:gd name="T13" fmla="*/ 0 h 360"/>
                <a:gd name="T14" fmla="*/ 108 w 376"/>
                <a:gd name="T15" fmla="*/ 68 h 360"/>
                <a:gd name="T16" fmla="*/ 113 w 376"/>
                <a:gd name="T17" fmla="*/ 104 h 360"/>
                <a:gd name="T18" fmla="*/ 106 w 376"/>
                <a:gd name="T19" fmla="*/ 120 h 360"/>
                <a:gd name="T20" fmla="*/ 125 w 376"/>
                <a:gd name="T21" fmla="*/ 154 h 360"/>
                <a:gd name="T22" fmla="*/ 146 w 376"/>
                <a:gd name="T23" fmla="*/ 203 h 360"/>
                <a:gd name="T24" fmla="*/ 81 w 376"/>
                <a:gd name="T25" fmla="*/ 269 h 360"/>
                <a:gd name="T26" fmla="*/ 0 w 376"/>
                <a:gd name="T27" fmla="*/ 318 h 360"/>
                <a:gd name="T28" fmla="*/ 0 w 376"/>
                <a:gd name="T29" fmla="*/ 360 h 360"/>
                <a:gd name="T30" fmla="*/ 188 w 376"/>
                <a:gd name="T31" fmla="*/ 360 h 360"/>
                <a:gd name="T32" fmla="*/ 376 w 376"/>
                <a:gd name="T33" fmla="*/ 360 h 360"/>
                <a:gd name="T34" fmla="*/ 376 w 376"/>
                <a:gd name="T35" fmla="*/ 318 h 360"/>
                <a:gd name="T36" fmla="*/ 294 w 376"/>
                <a:gd name="T37" fmla="*/ 26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6" h="360">
                  <a:moveTo>
                    <a:pt x="294" y="269"/>
                  </a:moveTo>
                  <a:cubicBezTo>
                    <a:pt x="245" y="251"/>
                    <a:pt x="229" y="236"/>
                    <a:pt x="229" y="203"/>
                  </a:cubicBezTo>
                  <a:cubicBezTo>
                    <a:pt x="229" y="184"/>
                    <a:pt x="244" y="190"/>
                    <a:pt x="251" y="154"/>
                  </a:cubicBezTo>
                  <a:cubicBezTo>
                    <a:pt x="254" y="140"/>
                    <a:pt x="267" y="154"/>
                    <a:pt x="269" y="120"/>
                  </a:cubicBezTo>
                  <a:cubicBezTo>
                    <a:pt x="269" y="107"/>
                    <a:pt x="262" y="104"/>
                    <a:pt x="262" y="104"/>
                  </a:cubicBezTo>
                  <a:cubicBezTo>
                    <a:pt x="262" y="104"/>
                    <a:pt x="266" y="84"/>
                    <a:pt x="267" y="68"/>
                  </a:cubicBezTo>
                  <a:cubicBezTo>
                    <a:pt x="269" y="49"/>
                    <a:pt x="256" y="0"/>
                    <a:pt x="188" y="0"/>
                  </a:cubicBezTo>
                  <a:cubicBezTo>
                    <a:pt x="119" y="0"/>
                    <a:pt x="107" y="49"/>
                    <a:pt x="108" y="68"/>
                  </a:cubicBezTo>
                  <a:cubicBezTo>
                    <a:pt x="110" y="84"/>
                    <a:pt x="113" y="104"/>
                    <a:pt x="113" y="104"/>
                  </a:cubicBezTo>
                  <a:cubicBezTo>
                    <a:pt x="113" y="104"/>
                    <a:pt x="106" y="107"/>
                    <a:pt x="106" y="120"/>
                  </a:cubicBezTo>
                  <a:cubicBezTo>
                    <a:pt x="109" y="154"/>
                    <a:pt x="122" y="140"/>
                    <a:pt x="125" y="154"/>
                  </a:cubicBezTo>
                  <a:cubicBezTo>
                    <a:pt x="131" y="190"/>
                    <a:pt x="146" y="184"/>
                    <a:pt x="146" y="203"/>
                  </a:cubicBezTo>
                  <a:cubicBezTo>
                    <a:pt x="146" y="236"/>
                    <a:pt x="131" y="251"/>
                    <a:pt x="81" y="269"/>
                  </a:cubicBezTo>
                  <a:cubicBezTo>
                    <a:pt x="32" y="287"/>
                    <a:pt x="0" y="305"/>
                    <a:pt x="0" y="318"/>
                  </a:cubicBezTo>
                  <a:cubicBezTo>
                    <a:pt x="0" y="330"/>
                    <a:pt x="0" y="360"/>
                    <a:pt x="0" y="360"/>
                  </a:cubicBezTo>
                  <a:cubicBezTo>
                    <a:pt x="188" y="360"/>
                    <a:pt x="188" y="360"/>
                    <a:pt x="188" y="360"/>
                  </a:cubicBezTo>
                  <a:cubicBezTo>
                    <a:pt x="376" y="360"/>
                    <a:pt x="376" y="360"/>
                    <a:pt x="376" y="360"/>
                  </a:cubicBezTo>
                  <a:cubicBezTo>
                    <a:pt x="376" y="360"/>
                    <a:pt x="376" y="330"/>
                    <a:pt x="376" y="318"/>
                  </a:cubicBezTo>
                  <a:cubicBezTo>
                    <a:pt x="376" y="305"/>
                    <a:pt x="344" y="287"/>
                    <a:pt x="294" y="2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2286150" y="1941680"/>
              <a:ext cx="296615" cy="298176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3145539" y="1915038"/>
              <a:ext cx="209629" cy="285858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3120947" y="2929228"/>
              <a:ext cx="296165" cy="307759"/>
            </a:xfrm>
            <a:custGeom>
              <a:avLst/>
              <a:gdLst>
                <a:gd name="T0" fmla="*/ 320 w 357"/>
                <a:gd name="T1" fmla="*/ 129 h 371"/>
                <a:gd name="T2" fmla="*/ 212 w 357"/>
                <a:gd name="T3" fmla="*/ 10 h 371"/>
                <a:gd name="T4" fmla="*/ 23 w 357"/>
                <a:gd name="T5" fmla="*/ 201 h 371"/>
                <a:gd name="T6" fmla="*/ 7 w 357"/>
                <a:gd name="T7" fmla="*/ 257 h 371"/>
                <a:gd name="T8" fmla="*/ 59 w 357"/>
                <a:gd name="T9" fmla="*/ 285 h 371"/>
                <a:gd name="T10" fmla="*/ 74 w 357"/>
                <a:gd name="T11" fmla="*/ 280 h 371"/>
                <a:gd name="T12" fmla="*/ 106 w 357"/>
                <a:gd name="T13" fmla="*/ 299 h 371"/>
                <a:gd name="T14" fmla="*/ 129 w 357"/>
                <a:gd name="T15" fmla="*/ 352 h 371"/>
                <a:gd name="T16" fmla="*/ 151 w 357"/>
                <a:gd name="T17" fmla="*/ 368 h 371"/>
                <a:gd name="T18" fmla="*/ 192 w 357"/>
                <a:gd name="T19" fmla="*/ 353 h 371"/>
                <a:gd name="T20" fmla="*/ 201 w 357"/>
                <a:gd name="T21" fmla="*/ 334 h 371"/>
                <a:gd name="T22" fmla="*/ 181 w 357"/>
                <a:gd name="T23" fmla="*/ 317 h 371"/>
                <a:gd name="T24" fmla="*/ 162 w 357"/>
                <a:gd name="T25" fmla="*/ 274 h 371"/>
                <a:gd name="T26" fmla="*/ 182 w 357"/>
                <a:gd name="T27" fmla="*/ 252 h 371"/>
                <a:gd name="T28" fmla="*/ 331 w 357"/>
                <a:gd name="T29" fmla="*/ 288 h 371"/>
                <a:gd name="T30" fmla="*/ 320 w 357"/>
                <a:gd name="T31" fmla="*/ 129 h 371"/>
                <a:gd name="T32" fmla="*/ 309 w 357"/>
                <a:gd name="T33" fmla="*/ 249 h 371"/>
                <a:gd name="T34" fmla="*/ 240 w 357"/>
                <a:gd name="T35" fmla="*/ 164 h 371"/>
                <a:gd name="T36" fmla="*/ 225 w 357"/>
                <a:gd name="T37" fmla="*/ 52 h 371"/>
                <a:gd name="T38" fmla="*/ 292 w 357"/>
                <a:gd name="T39" fmla="*/ 143 h 371"/>
                <a:gd name="T40" fmla="*/ 309 w 357"/>
                <a:gd name="T41" fmla="*/ 24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371">
                  <a:moveTo>
                    <a:pt x="320" y="129"/>
                  </a:moveTo>
                  <a:cubicBezTo>
                    <a:pt x="289" y="56"/>
                    <a:pt x="238" y="0"/>
                    <a:pt x="212" y="10"/>
                  </a:cubicBezTo>
                  <a:cubicBezTo>
                    <a:pt x="168" y="28"/>
                    <a:pt x="238" y="113"/>
                    <a:pt x="23" y="201"/>
                  </a:cubicBezTo>
                  <a:cubicBezTo>
                    <a:pt x="4" y="208"/>
                    <a:pt x="0" y="239"/>
                    <a:pt x="7" y="257"/>
                  </a:cubicBezTo>
                  <a:cubicBezTo>
                    <a:pt x="15" y="275"/>
                    <a:pt x="41" y="293"/>
                    <a:pt x="59" y="285"/>
                  </a:cubicBezTo>
                  <a:cubicBezTo>
                    <a:pt x="62" y="284"/>
                    <a:pt x="74" y="280"/>
                    <a:pt x="74" y="280"/>
                  </a:cubicBezTo>
                  <a:cubicBezTo>
                    <a:pt x="87" y="298"/>
                    <a:pt x="101" y="287"/>
                    <a:pt x="106" y="299"/>
                  </a:cubicBezTo>
                  <a:cubicBezTo>
                    <a:pt x="112" y="312"/>
                    <a:pt x="125" y="342"/>
                    <a:pt x="129" y="352"/>
                  </a:cubicBezTo>
                  <a:cubicBezTo>
                    <a:pt x="134" y="362"/>
                    <a:pt x="144" y="371"/>
                    <a:pt x="151" y="368"/>
                  </a:cubicBezTo>
                  <a:cubicBezTo>
                    <a:pt x="158" y="366"/>
                    <a:pt x="182" y="356"/>
                    <a:pt x="192" y="353"/>
                  </a:cubicBezTo>
                  <a:cubicBezTo>
                    <a:pt x="201" y="349"/>
                    <a:pt x="203" y="341"/>
                    <a:pt x="201" y="334"/>
                  </a:cubicBezTo>
                  <a:cubicBezTo>
                    <a:pt x="197" y="327"/>
                    <a:pt x="185" y="325"/>
                    <a:pt x="181" y="317"/>
                  </a:cubicBezTo>
                  <a:cubicBezTo>
                    <a:pt x="178" y="309"/>
                    <a:pt x="166" y="282"/>
                    <a:pt x="162" y="274"/>
                  </a:cubicBezTo>
                  <a:cubicBezTo>
                    <a:pt x="158" y="262"/>
                    <a:pt x="168" y="253"/>
                    <a:pt x="182" y="252"/>
                  </a:cubicBezTo>
                  <a:cubicBezTo>
                    <a:pt x="280" y="241"/>
                    <a:pt x="298" y="302"/>
                    <a:pt x="331" y="288"/>
                  </a:cubicBezTo>
                  <a:cubicBezTo>
                    <a:pt x="357" y="278"/>
                    <a:pt x="352" y="203"/>
                    <a:pt x="320" y="129"/>
                  </a:cubicBezTo>
                  <a:close/>
                  <a:moveTo>
                    <a:pt x="309" y="249"/>
                  </a:moveTo>
                  <a:cubicBezTo>
                    <a:pt x="303" y="251"/>
                    <a:pt x="265" y="221"/>
                    <a:pt x="240" y="164"/>
                  </a:cubicBezTo>
                  <a:cubicBezTo>
                    <a:pt x="216" y="106"/>
                    <a:pt x="219" y="54"/>
                    <a:pt x="225" y="52"/>
                  </a:cubicBezTo>
                  <a:cubicBezTo>
                    <a:pt x="230" y="49"/>
                    <a:pt x="268" y="86"/>
                    <a:pt x="292" y="143"/>
                  </a:cubicBezTo>
                  <a:cubicBezTo>
                    <a:pt x="317" y="201"/>
                    <a:pt x="315" y="247"/>
                    <a:pt x="309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5076056" y="1275606"/>
            <a:ext cx="0" cy="2876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Off-page Connector 14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02</a:t>
            </a:r>
            <a:endParaRPr lang="en-US" sz="1100" b="1" dirty="0"/>
          </a:p>
        </p:txBody>
      </p:sp>
      <p:pic>
        <p:nvPicPr>
          <p:cNvPr id="21" name="内容占位符 20" descr="图片包含 游戏机, 截图&#10;&#10;描述已自动生成">
            <a:extLst>
              <a:ext uri="{FF2B5EF4-FFF2-40B4-BE49-F238E27FC236}">
                <a16:creationId xmlns:a16="http://schemas.microsoft.com/office/drawing/2014/main" id="{5F5EF89E-69AF-44EF-B2ED-8401EC2B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76" y="1491630"/>
            <a:ext cx="3130711" cy="2756042"/>
          </a:xfrm>
        </p:spPr>
      </p:pic>
    </p:spTree>
    <p:extLst>
      <p:ext uri="{BB962C8B-B14F-4D97-AF65-F5344CB8AC3E}">
        <p14:creationId xmlns:p14="http://schemas.microsoft.com/office/powerpoint/2010/main" val="15471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59832" y="3191535"/>
            <a:ext cx="295274" cy="464074"/>
            <a:chOff x="819341" y="2176759"/>
            <a:chExt cx="295274" cy="464074"/>
          </a:xfrm>
        </p:grpSpPr>
        <p:sp>
          <p:nvSpPr>
            <p:cNvPr id="147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19341" y="2216099"/>
              <a:ext cx="2952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bg1">
                      <a:lumMod val="65000"/>
                    </a:schemeClr>
                  </a:solidFill>
                </a:rPr>
                <a:t>5%</a:t>
              </a:r>
              <a:endParaRPr lang="en-US" sz="7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420117" y="2584255"/>
            <a:ext cx="340158" cy="464074"/>
            <a:chOff x="796898" y="2176759"/>
            <a:chExt cx="340158" cy="464074"/>
          </a:xfrm>
        </p:grpSpPr>
        <p:sp>
          <p:nvSpPr>
            <p:cNvPr id="150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6898" y="2216099"/>
              <a:ext cx="34015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bg1">
                      <a:lumMod val="65000"/>
                    </a:schemeClr>
                  </a:solidFill>
                </a:rPr>
                <a:t>20%</a:t>
              </a:r>
              <a:endParaRPr lang="en-US" sz="7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8205" y="2906407"/>
            <a:ext cx="340158" cy="464074"/>
            <a:chOff x="796899" y="2176759"/>
            <a:chExt cx="340158" cy="464074"/>
          </a:xfrm>
        </p:grpSpPr>
        <p:sp>
          <p:nvSpPr>
            <p:cNvPr id="153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96899" y="2216099"/>
              <a:ext cx="34015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bg1">
                      <a:lumMod val="65000"/>
                    </a:schemeClr>
                  </a:solidFill>
                </a:rPr>
                <a:t>10%</a:t>
              </a:r>
              <a:endParaRPr lang="en-US" sz="7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15944" y="3042952"/>
            <a:ext cx="340158" cy="464074"/>
            <a:chOff x="796899" y="2176759"/>
            <a:chExt cx="340158" cy="464074"/>
          </a:xfrm>
        </p:grpSpPr>
        <p:sp>
          <p:nvSpPr>
            <p:cNvPr id="156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96899" y="2216099"/>
              <a:ext cx="34015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bg1">
                      <a:lumMod val="65000"/>
                    </a:schemeClr>
                  </a:solidFill>
                </a:rPr>
                <a:t>10%</a:t>
              </a:r>
              <a:endParaRPr lang="en-US" sz="7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56299" y="3183646"/>
            <a:ext cx="295274" cy="464074"/>
            <a:chOff x="819340" y="2176759"/>
            <a:chExt cx="295274" cy="464074"/>
          </a:xfrm>
        </p:grpSpPr>
        <p:sp>
          <p:nvSpPr>
            <p:cNvPr id="86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19340" y="2216099"/>
              <a:ext cx="2952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bg1">
                      <a:lumMod val="65000"/>
                    </a:schemeClr>
                  </a:solidFill>
                </a:rPr>
                <a:t>5%</a:t>
              </a:r>
              <a:endParaRPr lang="en-US" sz="7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794164" y="3029851"/>
            <a:ext cx="340158" cy="464074"/>
            <a:chOff x="796899" y="2176759"/>
            <a:chExt cx="340158" cy="464074"/>
          </a:xfrm>
        </p:grpSpPr>
        <p:sp>
          <p:nvSpPr>
            <p:cNvPr id="95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6899" y="2216099"/>
              <a:ext cx="34015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bg1">
                      <a:lumMod val="65000"/>
                    </a:schemeClr>
                  </a:solidFill>
                </a:rPr>
                <a:t>10%</a:t>
              </a:r>
              <a:endParaRPr lang="en-US" sz="7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20780" y="3376343"/>
            <a:ext cx="295273" cy="464074"/>
            <a:chOff x="819341" y="2176759"/>
            <a:chExt cx="295273" cy="464074"/>
          </a:xfrm>
        </p:grpSpPr>
        <p:sp>
          <p:nvSpPr>
            <p:cNvPr id="98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9341" y="2216099"/>
              <a:ext cx="2952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r>
                <a:rPr lang="en-US" sz="700" b="1" dirty="0">
                  <a:solidFill>
                    <a:schemeClr val="bg1">
                      <a:lumMod val="65000"/>
                    </a:schemeClr>
                  </a:solidFill>
                </a:rPr>
                <a:t>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4820" y="3560237"/>
            <a:ext cx="1162406" cy="1054999"/>
            <a:chOff x="755576" y="2395604"/>
            <a:chExt cx="1162406" cy="1054999"/>
          </a:xfrm>
        </p:grpSpPr>
        <p:sp>
          <p:nvSpPr>
            <p:cNvPr id="3" name="Isosceles Triangle 2"/>
            <p:cNvSpPr/>
            <p:nvPr/>
          </p:nvSpPr>
          <p:spPr>
            <a:xfrm>
              <a:off x="755576" y="2395604"/>
              <a:ext cx="1162406" cy="828163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988884" y="3235159"/>
              <a:ext cx="695790" cy="21544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800" dirty="0"/>
                <a:t>月均点赞数</a:t>
              </a:r>
              <a:endParaRPr lang="en-US" sz="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8994" y="3122431"/>
            <a:ext cx="1162406" cy="1492805"/>
            <a:chOff x="1459750" y="1957798"/>
            <a:chExt cx="1162406" cy="1492805"/>
          </a:xfrm>
        </p:grpSpPr>
        <p:sp>
          <p:nvSpPr>
            <p:cNvPr id="47" name="Isosceles Triangle 2"/>
            <p:cNvSpPr/>
            <p:nvPr/>
          </p:nvSpPr>
          <p:spPr>
            <a:xfrm>
              <a:off x="1459750" y="1957798"/>
              <a:ext cx="1162406" cy="1265969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1691223" y="3235159"/>
              <a:ext cx="695790" cy="21544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800" dirty="0"/>
                <a:t>月发文总数</a:t>
              </a:r>
              <a:endParaRPr lang="en-US" sz="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03720" y="3423572"/>
            <a:ext cx="1069128" cy="1191664"/>
            <a:chOff x="2354476" y="2258939"/>
            <a:chExt cx="1069128" cy="1191664"/>
          </a:xfrm>
        </p:grpSpPr>
        <p:sp>
          <p:nvSpPr>
            <p:cNvPr id="48" name="Isosceles Triangle 2"/>
            <p:cNvSpPr/>
            <p:nvPr/>
          </p:nvSpPr>
          <p:spPr>
            <a:xfrm>
              <a:off x="2354476" y="2258939"/>
              <a:ext cx="1069128" cy="964828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2539310" y="3235159"/>
              <a:ext cx="695790" cy="21544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800" dirty="0"/>
                <a:t>月均评论数</a:t>
              </a:r>
              <a:endParaRPr lang="en-US" sz="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08992" y="3722541"/>
            <a:ext cx="996954" cy="892695"/>
            <a:chOff x="3159748" y="2557908"/>
            <a:chExt cx="996954" cy="892695"/>
          </a:xfrm>
        </p:grpSpPr>
        <p:sp>
          <p:nvSpPr>
            <p:cNvPr id="50" name="Isosceles Triangle 2"/>
            <p:cNvSpPr/>
            <p:nvPr/>
          </p:nvSpPr>
          <p:spPr>
            <a:xfrm>
              <a:off x="3159748" y="2557908"/>
              <a:ext cx="996954" cy="665859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3308495" y="3235159"/>
              <a:ext cx="695790" cy="21544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800" dirty="0"/>
                <a:t>关键词数量</a:t>
              </a:r>
              <a:endParaRPr lang="en-US" sz="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83040" y="3560237"/>
            <a:ext cx="1162406" cy="1054999"/>
            <a:chOff x="3833796" y="2395604"/>
            <a:chExt cx="1162406" cy="1054999"/>
          </a:xfrm>
        </p:grpSpPr>
        <p:sp>
          <p:nvSpPr>
            <p:cNvPr id="54" name="Isosceles Triangle 2"/>
            <p:cNvSpPr/>
            <p:nvPr/>
          </p:nvSpPr>
          <p:spPr>
            <a:xfrm>
              <a:off x="3833796" y="2395604"/>
              <a:ext cx="1162406" cy="828163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4065269" y="3235159"/>
              <a:ext cx="695790" cy="21544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800" dirty="0"/>
                <a:t>观看量</a:t>
              </a:r>
              <a:endParaRPr lang="en-US" sz="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87214" y="3905986"/>
            <a:ext cx="1162406" cy="832360"/>
            <a:chOff x="4537970" y="2741353"/>
            <a:chExt cx="1162406" cy="832360"/>
          </a:xfrm>
        </p:grpSpPr>
        <p:sp>
          <p:nvSpPr>
            <p:cNvPr id="68" name="Isosceles Triangle 2"/>
            <p:cNvSpPr/>
            <p:nvPr/>
          </p:nvSpPr>
          <p:spPr>
            <a:xfrm>
              <a:off x="4537970" y="2741353"/>
              <a:ext cx="1162406" cy="48241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4761059" y="3235159"/>
              <a:ext cx="788843" cy="33855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800" dirty="0"/>
                <a:t>条最高点赞数</a:t>
              </a:r>
              <a:endParaRPr lang="en-US" sz="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95020" y="3718967"/>
            <a:ext cx="1153373" cy="1015805"/>
            <a:chOff x="5799535" y="2557908"/>
            <a:chExt cx="1153373" cy="1015805"/>
          </a:xfrm>
        </p:grpSpPr>
        <p:sp>
          <p:nvSpPr>
            <p:cNvPr id="72" name="Isosceles Triangle 2"/>
            <p:cNvSpPr/>
            <p:nvPr/>
          </p:nvSpPr>
          <p:spPr>
            <a:xfrm>
              <a:off x="5799535" y="2557908"/>
              <a:ext cx="1153373" cy="665859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6060556" y="3235159"/>
              <a:ext cx="695790" cy="33855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800" dirty="0"/>
                <a:t>条最高评论数</a:t>
              </a:r>
              <a:endParaRPr lang="en-US" sz="800" dirty="0"/>
            </a:p>
          </p:txBody>
        </p:sp>
      </p:grpSp>
      <p:sp>
        <p:nvSpPr>
          <p:cNvPr id="66" name="Flowchart: Off-page Connector 6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03</a:t>
            </a:r>
            <a:endParaRPr lang="en-US" sz="1100" b="1" dirty="0"/>
          </a:p>
        </p:txBody>
      </p:sp>
      <p:pic>
        <p:nvPicPr>
          <p:cNvPr id="19" name="图片 18" descr="图片包含 游戏机, 截图&#10;&#10;描述已自动生成">
            <a:extLst>
              <a:ext uri="{FF2B5EF4-FFF2-40B4-BE49-F238E27FC236}">
                <a16:creationId xmlns:a16="http://schemas.microsoft.com/office/drawing/2014/main" id="{CFD3580A-4E5C-44E6-B94B-FCAA62E2C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23" y="902400"/>
            <a:ext cx="5163927" cy="1902772"/>
          </a:xfrm>
          <a:prstGeom prst="rect">
            <a:avLst/>
          </a:prstGeom>
        </p:spPr>
      </p:pic>
      <p:sp>
        <p:nvSpPr>
          <p:cNvPr id="71" name="Title 13">
            <a:extLst>
              <a:ext uri="{FF2B5EF4-FFF2-40B4-BE49-F238E27FC236}">
                <a16:creationId xmlns:a16="http://schemas.microsoft.com/office/drawing/2014/main" id="{25C6E9B0-6090-4DCD-B48D-7F0E0F04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5710039" cy="857250"/>
          </a:xfrm>
        </p:spPr>
        <p:txBody>
          <a:bodyPr/>
          <a:lstStyle/>
          <a:p>
            <a:r>
              <a:rPr lang="en-US" dirty="0"/>
              <a:t>The indicator system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281B4AE2-CF93-4EF3-BDD7-9B56E2653176}"/>
              </a:ext>
            </a:extLst>
          </p:cNvPr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总分为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60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9639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calculation results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Ranging </a:t>
            </a:r>
            <a:r>
              <a:rPr lang="en-US" sz="1400" b="1" dirty="0">
                <a:solidFill>
                  <a:schemeClr val="accent2"/>
                </a:solidFill>
                <a:latin typeface="+mn-lt"/>
              </a:rPr>
              <a:t>Top 5</a:t>
            </a:r>
          </a:p>
        </p:txBody>
      </p:sp>
      <p:sp>
        <p:nvSpPr>
          <p:cNvPr id="22" name="Flowchart: Off-page Connector 2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04</a:t>
            </a:r>
            <a:endParaRPr lang="en-US" sz="1100" b="1" dirty="0"/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5A217737-D077-489B-891E-03187BFD5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32488"/>
              </p:ext>
            </p:extLst>
          </p:nvPr>
        </p:nvGraphicFramePr>
        <p:xfrm>
          <a:off x="1187623" y="1275606"/>
          <a:ext cx="6768753" cy="3312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457390856"/>
                    </a:ext>
                  </a:extLst>
                </a:gridCol>
                <a:gridCol w="1919370">
                  <a:extLst>
                    <a:ext uri="{9D8B030D-6E8A-4147-A177-3AD203B41FA5}">
                      <a16:colId xmlns:a16="http://schemas.microsoft.com/office/drawing/2014/main" val="262395637"/>
                    </a:ext>
                  </a:extLst>
                </a:gridCol>
                <a:gridCol w="885620">
                  <a:extLst>
                    <a:ext uri="{9D8B030D-6E8A-4147-A177-3AD203B41FA5}">
                      <a16:colId xmlns:a16="http://schemas.microsoft.com/office/drawing/2014/main" val="3242661794"/>
                    </a:ext>
                  </a:extLst>
                </a:gridCol>
                <a:gridCol w="996321">
                  <a:extLst>
                    <a:ext uri="{9D8B030D-6E8A-4147-A177-3AD203B41FA5}">
                      <a16:colId xmlns:a16="http://schemas.microsoft.com/office/drawing/2014/main" val="363775170"/>
                    </a:ext>
                  </a:extLst>
                </a:gridCol>
                <a:gridCol w="1051673">
                  <a:extLst>
                    <a:ext uri="{9D8B030D-6E8A-4147-A177-3AD203B41FA5}">
                      <a16:colId xmlns:a16="http://schemas.microsoft.com/office/drawing/2014/main" val="1065630261"/>
                    </a:ext>
                  </a:extLst>
                </a:gridCol>
                <a:gridCol w="1051673">
                  <a:extLst>
                    <a:ext uri="{9D8B030D-6E8A-4147-A177-3AD203B41FA5}">
                      <a16:colId xmlns:a16="http://schemas.microsoft.com/office/drawing/2014/main" val="1528920447"/>
                    </a:ext>
                  </a:extLst>
                </a:gridCol>
              </a:tblGrid>
              <a:tr h="5345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排名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channel_title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总分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生产力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互动量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传播规模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3683156"/>
                  </a:ext>
                </a:extLst>
              </a:tr>
              <a:tr h="6397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ChildishGambinoVEVO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40.5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10.5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1964140"/>
                  </a:ext>
                </a:extLst>
              </a:tr>
              <a:tr h="5345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YouTube Spotlight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766134"/>
                  </a:ext>
                </a:extLst>
              </a:tr>
              <a:tr h="5345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ArianaGrandeVevo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8321552"/>
                  </a:ext>
                </a:extLst>
              </a:tr>
              <a:tr h="5345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BeckyGVEVO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5844029"/>
                  </a:ext>
                </a:extLst>
              </a:tr>
              <a:tr h="5345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ibighit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091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5710039" cy="857250"/>
          </a:xfrm>
        </p:spPr>
        <p:txBody>
          <a:bodyPr/>
          <a:lstStyle/>
          <a:p>
            <a:r>
              <a:rPr lang="en-US" dirty="0"/>
              <a:t>YouTube Type-Likes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Put a relevant subtitle in </a:t>
            </a:r>
            <a:r>
              <a:rPr lang="en-US" sz="1400" b="1" dirty="0">
                <a:solidFill>
                  <a:schemeClr val="accent2"/>
                </a:solidFill>
                <a:latin typeface="+mn-lt"/>
              </a:rPr>
              <a:t>this line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493819" y="1355619"/>
            <a:ext cx="0" cy="31638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Off-page Connector 1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05</a:t>
            </a:r>
            <a:endParaRPr lang="en-US" sz="1100" b="1" dirty="0"/>
          </a:p>
        </p:txBody>
      </p:sp>
      <p:pic>
        <p:nvPicPr>
          <p:cNvPr id="6" name="图片 5" descr="图片包含 游戏机, 文字, 地图&#10;&#10;描述已自动生成">
            <a:extLst>
              <a:ext uri="{FF2B5EF4-FFF2-40B4-BE49-F238E27FC236}">
                <a16:creationId xmlns:a16="http://schemas.microsoft.com/office/drawing/2014/main" id="{347C6638-924F-46F6-952A-6F3AE137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8" r="-398"/>
          <a:stretch/>
        </p:blipFill>
        <p:spPr>
          <a:xfrm>
            <a:off x="1840353" y="1173432"/>
            <a:ext cx="5463293" cy="39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3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5710039" cy="857250"/>
          </a:xfrm>
        </p:spPr>
        <p:txBody>
          <a:bodyPr/>
          <a:lstStyle/>
          <a:p>
            <a:r>
              <a:rPr lang="en-US" dirty="0"/>
              <a:t>YouTube Type-Views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Put a relevant subtitle in </a:t>
            </a:r>
            <a:r>
              <a:rPr lang="en-US" sz="1400" b="1" dirty="0">
                <a:solidFill>
                  <a:schemeClr val="accent2"/>
                </a:solidFill>
                <a:latin typeface="+mn-lt"/>
              </a:rPr>
              <a:t>this line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493819" y="1355619"/>
            <a:ext cx="0" cy="31638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Off-page Connector 1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06</a:t>
            </a:r>
            <a:endParaRPr lang="en-US" sz="11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7C6638-924F-46F6-952A-6F3AE137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261" r="194"/>
          <a:stretch/>
        </p:blipFill>
        <p:spPr>
          <a:xfrm>
            <a:off x="1839600" y="1146465"/>
            <a:ext cx="5464800" cy="37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n-lt"/>
              </a:rPr>
              <a:t>Have a nice day!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1923678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Thanks for coming</a:t>
            </a:r>
          </a:p>
        </p:txBody>
      </p:sp>
    </p:spTree>
    <p:extLst>
      <p:ext uri="{BB962C8B-B14F-4D97-AF65-F5344CB8AC3E}">
        <p14:creationId xmlns:p14="http://schemas.microsoft.com/office/powerpoint/2010/main" val="36004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239</Words>
  <Application>Microsoft Office PowerPoint</Application>
  <PresentationFormat>全屏显示(16:9)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Signika Negative</vt:lpstr>
      <vt:lpstr>Arial</vt:lpstr>
      <vt:lpstr>Calibri</vt:lpstr>
      <vt:lpstr>Source Sans Pro Light</vt:lpstr>
      <vt:lpstr>Office Theme</vt:lpstr>
      <vt:lpstr>YouTube 影响力计算体系</vt:lpstr>
      <vt:lpstr>Introduction</vt:lpstr>
      <vt:lpstr>The indicator system</vt:lpstr>
      <vt:lpstr>The indicator system</vt:lpstr>
      <vt:lpstr>The calculation results</vt:lpstr>
      <vt:lpstr>YouTube Type-Likes</vt:lpstr>
      <vt:lpstr>YouTube Type-Views</vt:lpstr>
      <vt:lpstr>Thanks for coming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雨萱 刘</cp:lastModifiedBy>
  <cp:revision>246</cp:revision>
  <dcterms:created xsi:type="dcterms:W3CDTF">2014-02-03T20:55:49Z</dcterms:created>
  <dcterms:modified xsi:type="dcterms:W3CDTF">2020-07-18T14:18:55Z</dcterms:modified>
</cp:coreProperties>
</file>