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409" r:id="rId3"/>
    <p:sldId id="411" r:id="rId4"/>
    <p:sldId id="410" r:id="rId5"/>
    <p:sldId id="413" r:id="rId6"/>
    <p:sldId id="414" r:id="rId7"/>
    <p:sldId id="415" r:id="rId8"/>
    <p:sldId id="416" r:id="rId9"/>
    <p:sldId id="418" r:id="rId10"/>
    <p:sldId id="417" r:id="rId11"/>
    <p:sldId id="419" r:id="rId12"/>
    <p:sldId id="421" r:id="rId13"/>
    <p:sldId id="420" r:id="rId14"/>
    <p:sldId id="423" r:id="rId15"/>
    <p:sldId id="422" r:id="rId16"/>
    <p:sldId id="424" r:id="rId17"/>
    <p:sldId id="425" r:id="rId18"/>
    <p:sldId id="426" r:id="rId19"/>
    <p:sldId id="427" r:id="rId20"/>
    <p:sldId id="428" r:id="rId21"/>
    <p:sldId id="430" r:id="rId22"/>
    <p:sldId id="443" r:id="rId23"/>
    <p:sldId id="444" r:id="rId24"/>
    <p:sldId id="442" r:id="rId25"/>
    <p:sldId id="431" r:id="rId26"/>
    <p:sldId id="432" r:id="rId27"/>
    <p:sldId id="433" r:id="rId28"/>
    <p:sldId id="438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8.xml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9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2.png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Presentation of USvideos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18</a:t>
            </a:r>
            <a:r>
              <a:rPr lang="zh-CN" altLang="en-US"/>
              <a:t>数新邓理天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</a:t>
            </a:r>
            <a:r>
              <a:t>、各频道下上过榜的视频条数与</a:t>
            </a:r>
            <a:r>
              <a:rPr>
                <a:sym typeface="+mn-ea"/>
              </a:rPr>
              <a:t>上榜记录总次数</a:t>
            </a:r>
            <a:endParaRPr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72080" y="1726565"/>
            <a:ext cx="6248400" cy="41338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79370" y="6103620"/>
            <a:ext cx="625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nunique()：Return number of unique elements in the object.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3</a:t>
            </a:r>
            <a:r>
              <a:t>、频道下排在所有上榜视频中</a:t>
            </a:r>
            <a:br/>
            <a:r>
              <a:t>浏览量、点赞量位于前8%的视频条数</a:t>
            </a:r>
            <a:br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46070" y="1423035"/>
            <a:ext cx="6492875" cy="51111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</a:t>
            </a:r>
            <a:r>
              <a:t>、各种比值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该频道下视频存在比例：（频道下视频总数-频道下"video_error_or_removed"为TRUE的视频总数)/频道下视频总数</a:t>
            </a:r>
            <a:endParaRPr lang="zh-CN" altLang="en-US"/>
          </a:p>
          <a:p>
            <a:r>
              <a:rPr lang="zh-CN" altLang="en-US"/>
              <a:t>各频道下视频条均上榜次数：该频道所有视频上榜记录总次数/该频道下上过榜的视频条数</a:t>
            </a:r>
            <a:endParaRPr lang="zh-CN" altLang="en-US"/>
          </a:p>
          <a:p>
            <a:r>
              <a:rPr lang="zh-CN" altLang="en-US"/>
              <a:t>频道下所有视频平均评论量/浏览量的比值</a:t>
            </a:r>
            <a:endParaRPr lang="zh-CN" altLang="en-US"/>
          </a:p>
          <a:p>
            <a:r>
              <a:rPr lang="zh-CN" altLang="en-US"/>
              <a:t>频道下所有视频平均踩赞比</a:t>
            </a:r>
            <a:endParaRPr lang="zh-CN" altLang="en-US"/>
          </a:p>
          <a:p>
            <a:r>
              <a:rPr lang="zh-CN" altLang="en-US"/>
              <a:t>频道下所有视频平均被踩量/浏览量的比例</a:t>
            </a:r>
            <a:endParaRPr lang="zh-CN" altLang="en-US"/>
          </a:p>
          <a:p>
            <a:pPr marL="0" indent="0" algn="ctr">
              <a:buNone/>
            </a:pPr>
            <a:r>
              <a:rPr lang="en-US" altLang="zh-CN" sz="3200" b="1"/>
              <a:t>→</a:t>
            </a:r>
            <a:r>
              <a:rPr lang="zh-CN" altLang="en-US" sz="3200" b="1"/>
              <a:t>通通</a:t>
            </a:r>
            <a:r>
              <a:rPr lang="en-US" altLang="zh-CN" sz="3200" b="1"/>
              <a:t>excel</a:t>
            </a:r>
            <a:r>
              <a:rPr sz="3200" b="1"/>
              <a:t>中</a:t>
            </a:r>
            <a:r>
              <a:rPr sz="3200" b="1"/>
              <a:t>列除列实现</a:t>
            </a:r>
            <a:endParaRPr sz="3200" b="1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/>
              <a:t>四、分数计算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</a:t>
            </a:r>
            <a:r>
              <a:t>、保有量</a:t>
            </a:r>
            <a:r>
              <a:rPr lang="en-US" altLang="zh-CN"/>
              <a:t>→</a:t>
            </a:r>
            <a:r>
              <a:t>基础分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zh-CN" altLang="en-US"/>
          </a:p>
          <a:p>
            <a:pPr marL="0" indent="0" algn="ctr">
              <a:buNone/>
            </a:pPr>
            <a:r>
              <a:rPr lang="zh-CN" altLang="en-US" sz="3200"/>
              <a:t>频道存在：</a:t>
            </a:r>
            <a:r>
              <a:rPr lang="en-US" altLang="zh-CN" sz="3200"/>
              <a:t>10</a:t>
            </a:r>
            <a:r>
              <a:rPr sz="3200"/>
              <a:t>分</a:t>
            </a:r>
            <a:endParaRPr lang="en-US" altLang="zh-CN" sz="4000"/>
          </a:p>
          <a:p>
            <a:pPr marL="0" indent="0" algn="ctr">
              <a:buNone/>
            </a:pPr>
            <a:r>
              <a:rPr lang="en-US" altLang="zh-CN" sz="4000"/>
              <a:t>+</a:t>
            </a:r>
            <a:endParaRPr lang="en-US" altLang="zh-CN" sz="4000"/>
          </a:p>
          <a:p>
            <a:pPr algn="ctr"/>
          </a:p>
          <a:p>
            <a:pPr marL="0" indent="0" algn="ctr">
              <a:buNone/>
            </a:pPr>
            <a:r>
              <a:rPr sz="2400"/>
              <a:t>该频道下视频存在比例</a:t>
            </a:r>
            <a:r>
              <a:rPr lang="en-US" altLang="zh-CN" sz="2400"/>
              <a:t>×</a:t>
            </a:r>
            <a:r>
              <a:rPr lang="en-US" altLang="zh-CN" sz="2400"/>
              <a:t>10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</a:t>
            </a:r>
            <a:r>
              <a:t>、生产力</a:t>
            </a:r>
            <a:r>
              <a:rPr lang="en-US" altLang="zh-CN"/>
              <a:t>→</a:t>
            </a:r>
            <a:r>
              <a:t>占</a:t>
            </a:r>
            <a:r>
              <a:t>大头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zh-CN" altLang="en-US" sz="2400"/>
          </a:p>
          <a:p>
            <a:pPr marL="0" indent="0" algn="ctr">
              <a:buNone/>
            </a:pPr>
            <a:r>
              <a:rPr lang="zh-CN" altLang="en-US" sz="2400"/>
              <a:t>该频道所有视频上榜记录总次数</a:t>
            </a:r>
            <a:r>
              <a:rPr lang="en-US" altLang="zh-CN" sz="2400"/>
              <a:t>×</a:t>
            </a:r>
            <a:r>
              <a:rPr lang="en-US" altLang="zh-CN" sz="2400"/>
              <a:t>1.5</a:t>
            </a:r>
            <a:endParaRPr lang="en-US" altLang="zh-CN" sz="2400"/>
          </a:p>
          <a:p>
            <a:pPr marL="0" indent="0" algn="ctr">
              <a:buNone/>
            </a:pPr>
            <a:r>
              <a:rPr lang="en-US" altLang="zh-CN" sz="2400"/>
              <a:t>+</a:t>
            </a:r>
            <a:endParaRPr lang="en-US" altLang="zh-CN" sz="2400"/>
          </a:p>
          <a:p>
            <a:pPr marL="0" indent="0" algn="ctr">
              <a:buNone/>
            </a:pPr>
            <a:r>
              <a:rPr lang="en-US" altLang="zh-CN" sz="2400"/>
              <a:t>该频道下上过榜的视频条数×2</a:t>
            </a:r>
            <a:endParaRPr lang="en-US" altLang="zh-CN" sz="2400"/>
          </a:p>
          <a:p>
            <a:pPr marL="0" indent="0" algn="ctr">
              <a:buNone/>
            </a:pPr>
            <a:r>
              <a:rPr lang="en-US" altLang="zh-CN" sz="2400"/>
              <a:t>+</a:t>
            </a:r>
            <a:endParaRPr lang="en-US" altLang="zh-CN" sz="2400"/>
          </a:p>
          <a:p>
            <a:pPr marL="0" indent="0" algn="ctr">
              <a:buNone/>
            </a:pPr>
            <a:r>
              <a:rPr lang="en-US" altLang="zh-CN" sz="2400"/>
              <a:t>各频道下视频条均上榜次数×3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</a:t>
            </a:r>
            <a:r>
              <a:t>、传播力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sz="2400"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  <a:p>
            <a:pPr marL="0" indent="0" algn="ctr">
              <a:buNone/>
            </a:pPr>
            <a:r>
              <a:rPr sz="240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频道下所有视频平均观看量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×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0.000001</a:t>
            </a:r>
            <a:endParaRPr lang="en-US" altLang="zh-CN" sz="2400"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  <a:p>
            <a:pPr marL="0" indent="0" algn="ctr">
              <a:buNone/>
            </a:pP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+</a:t>
            </a:r>
            <a:endParaRPr lang="en-US" altLang="zh-CN" sz="2400"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  <a:p>
            <a:pPr marL="0" indent="0" algn="ctr">
              <a:buNone/>
            </a:pP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频道下排在所有上榜视频中观看量前8%的视频条数×5</a:t>
            </a:r>
            <a:endParaRPr lang="en-US" altLang="zh-CN" sz="2400"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  <a:p>
            <a:pPr marL="0" indent="0" algn="ctr">
              <a:buNone/>
            </a:pP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+</a:t>
            </a:r>
            <a:endParaRPr lang="en-US" altLang="zh-CN" sz="2400"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  <a:p>
            <a:pPr marL="0" indent="0" algn="ctr">
              <a:buNone/>
            </a:pP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该频道下浏览量最大的视频浏览量</a:t>
            </a:r>
            <a:r>
              <a:rPr sz="240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×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0.0000004</a:t>
            </a:r>
            <a:endParaRPr sz="2400"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</a:t>
            </a:r>
            <a:r>
              <a:t>、互动力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  <a:p>
            <a:pPr marL="0" indent="0" algn="ctr">
              <a:buNone/>
            </a:pPr>
            <a:r>
              <a:rPr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频道下所有视频平均（评价数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+</a:t>
            </a:r>
            <a:r>
              <a:rPr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评论数）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×0.000001</a:t>
            </a:r>
            <a:endParaRPr lang="en-US" altLang="zh-CN"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  <a:p>
            <a:pPr marL="0" indent="0" algn="ctr">
              <a:buNone/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+</a:t>
            </a:r>
            <a:endParaRPr lang="en-US" altLang="zh-CN"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  <a:p>
            <a:pPr marL="0" indent="0" algn="ctr">
              <a:buNone/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频道下所有视频平均评论量/浏览量的比值</a:t>
            </a:r>
            <a:r>
              <a:rPr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×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100</a:t>
            </a:r>
            <a:endParaRPr lang="en-US" altLang="zh-CN"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  <a:p>
            <a:pPr marL="0" indent="0" algn="ctr">
              <a:buNone/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+</a:t>
            </a:r>
            <a:endParaRPr lang="en-US" altLang="zh-CN"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  <a:p>
            <a:pPr marL="0" indent="0" algn="ctr">
              <a:buNone/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频道下排在所有上榜视频中</a:t>
            </a:r>
            <a:r>
              <a:rPr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点赞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量前8%的视频条数×5</a:t>
            </a:r>
            <a:endParaRPr lang="en-US" altLang="zh-CN"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  <a:p>
            <a:pPr marL="0" indent="0" algn="ctr">
              <a:buNone/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+</a:t>
            </a:r>
            <a:endParaRPr lang="en-US" altLang="zh-CN"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  <a:p>
            <a:pPr marL="0" indent="0" algn="ctr">
              <a:buNone/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该频道下浏览量最大的视频</a:t>
            </a:r>
            <a:r>
              <a:rPr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（</a:t>
            </a:r>
            <a:r>
              <a:rPr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点赞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量+</a:t>
            </a:r>
            <a:r>
              <a:rPr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评论量）</a:t>
            </a:r>
            <a:r>
              <a:rPr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×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0.0000004</a:t>
            </a:r>
            <a:endParaRPr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</a:t>
            </a:r>
            <a:r>
              <a:t>、负面度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  <a:p>
            <a:pPr marL="0" indent="0" algn="ctr">
              <a:buNone/>
            </a:pPr>
            <a:r>
              <a:rPr sz="240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频道下所有视频平均被踩量</a:t>
            </a:r>
            <a:r>
              <a:rPr sz="2400" b="0">
                <a:solidFill>
                  <a:srgbClr val="000000"/>
                </a:solidFill>
                <a:latin typeface="宋体" panose="02010600030101010101" pitchFamily="2" charset="-122"/>
              </a:rPr>
              <a:t>×0.0001</a:t>
            </a:r>
            <a:endParaRPr sz="2400" b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0" indent="0" algn="ctr">
              <a:buNone/>
            </a:pPr>
            <a:r>
              <a:rPr lang="en-US" altLang="zh-CN" sz="2400" b="0">
                <a:solidFill>
                  <a:srgbClr val="000000"/>
                </a:solidFill>
                <a:latin typeface="宋体" panose="02010600030101010101" pitchFamily="2" charset="-122"/>
              </a:rPr>
              <a:t>+</a:t>
            </a:r>
            <a:endParaRPr lang="en-US" altLang="zh-CN" sz="2400" b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0" indent="0" algn="ctr">
              <a:buNone/>
            </a:pPr>
            <a:r>
              <a:rPr sz="2400" b="0">
                <a:solidFill>
                  <a:srgbClr val="000000"/>
                </a:solidFill>
                <a:ea typeface="宋体" panose="02010600030101010101" pitchFamily="2" charset="-122"/>
              </a:rPr>
              <a:t>频道下所</a:t>
            </a:r>
            <a:r>
              <a:rPr sz="2400">
                <a:solidFill>
                  <a:srgbClr val="000000"/>
                </a:solidFill>
                <a:ea typeface="宋体" panose="02010600030101010101" pitchFamily="2" charset="-122"/>
              </a:rPr>
              <a:t>有视频平均踩赞比×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endParaRPr lang="en-US" altLang="zh-CN" sz="240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indent="0" algn="ctr"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+</a:t>
            </a:r>
            <a:endParaRPr lang="en-US" altLang="zh-CN" sz="2400" b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0" indent="0" algn="ctr">
              <a:buNone/>
            </a:pP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频道下所有视频平均被踩量/浏览量的比例</a:t>
            </a:r>
            <a:r>
              <a:rPr sz="2400">
                <a:solidFill>
                  <a:srgbClr val="000000"/>
                </a:solidFill>
                <a:ea typeface="宋体" panose="02010600030101010101" pitchFamily="2" charset="-122"/>
              </a:rPr>
              <a:t>×100</a:t>
            </a:r>
            <a:endParaRPr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2997270"/>
            <a:ext cx="10969200" cy="705600"/>
          </a:xfrm>
        </p:spPr>
        <p:txBody>
          <a:bodyPr>
            <a:normAutofit fontScale="90000"/>
          </a:bodyPr>
          <a:p>
            <a:pPr algn="ctr"/>
            <a:r>
              <a:rPr lang="zh-CN" altLang="en-US" sz="6665"/>
              <a:t>总分</a:t>
            </a:r>
            <a:br>
              <a:rPr lang="zh-CN" altLang="en-US"/>
            </a:br>
            <a:r>
              <a:rPr lang="en-US" altLang="zh-CN"/>
              <a:t>=</a:t>
            </a:r>
            <a:br>
              <a:rPr lang="en-US" altLang="zh-CN"/>
            </a:br>
            <a:r>
              <a:t>保有量分数</a:t>
            </a:r>
            <a:br/>
            <a:r>
              <a:rPr lang="en-US" altLang="zh-CN"/>
              <a:t>+</a:t>
            </a:r>
            <a:br>
              <a:rPr lang="en-US" altLang="zh-CN"/>
            </a:br>
            <a:r>
              <a:t>生产力分数</a:t>
            </a:r>
            <a:br/>
            <a:r>
              <a:rPr lang="en-US" altLang="zh-CN"/>
              <a:t>+</a:t>
            </a:r>
            <a:br>
              <a:rPr lang="en-US" altLang="zh-CN"/>
            </a:br>
            <a:r>
              <a:t>传播力分数</a:t>
            </a:r>
            <a:br/>
            <a:r>
              <a:rPr lang="en-US" altLang="zh-CN"/>
              <a:t>+</a:t>
            </a:r>
            <a:br>
              <a:rPr lang="en-US" altLang="zh-CN"/>
            </a:br>
            <a:r>
              <a:t>互动力分数</a:t>
            </a:r>
            <a:br/>
            <a:r>
              <a:rPr lang="en-US" altLang="zh-CN"/>
              <a:t>-</a:t>
            </a:r>
            <a:br>
              <a:rPr lang="en-US" altLang="zh-CN"/>
            </a:br>
            <a:r>
              <a:t>负面度分数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/>
              <a:t>一、指标构建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/>
              <a:t>五、结果分析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0" y="0"/>
          <a:ext cx="12192000" cy="6858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05"/>
                <a:gridCol w="838835"/>
                <a:gridCol w="301625"/>
                <a:gridCol w="301625"/>
                <a:gridCol w="384810"/>
                <a:gridCol w="551815"/>
                <a:gridCol w="385445"/>
                <a:gridCol w="207645"/>
                <a:gridCol w="467995"/>
                <a:gridCol w="443865"/>
                <a:gridCol w="562610"/>
                <a:gridCol w="522605"/>
                <a:gridCol w="443865"/>
                <a:gridCol w="511810"/>
                <a:gridCol w="207645"/>
                <a:gridCol w="413385"/>
                <a:gridCol w="414655"/>
                <a:gridCol w="207645"/>
                <a:gridCol w="486410"/>
                <a:gridCol w="487045"/>
                <a:gridCol w="403225"/>
                <a:gridCol w="208280"/>
                <a:gridCol w="300990"/>
                <a:gridCol w="468630"/>
                <a:gridCol w="468630"/>
                <a:gridCol w="468630"/>
                <a:gridCol w="468630"/>
                <a:gridCol w="207645"/>
                <a:gridCol w="838200"/>
              </a:tblGrid>
              <a:tr h="76835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channel_title</a:t>
                      </a:r>
                      <a:endParaRPr lang="en-US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上榜记录数</a:t>
                      </a:r>
                      <a:endParaRPr lang="zh-CN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上榜视频数</a:t>
                      </a:r>
                      <a:endParaRPr lang="zh-CN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上榜视频数保有量</a:t>
                      </a:r>
                      <a:endParaRPr lang="zh-CN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条均上榜次数</a:t>
                      </a:r>
                      <a:endParaRPr lang="zh-CN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保有比例</a:t>
                      </a:r>
                      <a:endParaRPr lang="zh-CN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views平均</a:t>
                      </a:r>
                      <a:endParaRPr lang="zh-CN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likes平均</a:t>
                      </a:r>
                      <a:endParaRPr lang="zh-CN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dislikes平均</a:t>
                      </a:r>
                      <a:endParaRPr lang="zh-CN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comment_count平均</a:t>
                      </a:r>
                      <a:endParaRPr lang="zh-CN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踩赞比</a:t>
                      </a:r>
                      <a:endParaRPr lang="zh-CN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评论/浏览比</a:t>
                      </a:r>
                      <a:endParaRPr lang="zh-CN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前1/8浏览视频数</a:t>
                      </a:r>
                      <a:endParaRPr lang="zh-CN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前1/8点赞视频数</a:t>
                      </a:r>
                      <a:endParaRPr lang="zh-CN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浏览量max</a:t>
                      </a:r>
                      <a:endParaRPr lang="zh-CN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点赞量max</a:t>
                      </a:r>
                      <a:endParaRPr lang="zh-CN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评论max</a:t>
                      </a:r>
                      <a:endParaRPr lang="zh-CN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保有量分数</a:t>
                      </a:r>
                      <a:endParaRPr lang="zh-CN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生产力评分</a:t>
                      </a:r>
                      <a:endParaRPr lang="zh-CN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传播力评分</a:t>
                      </a:r>
                      <a:endParaRPr lang="zh-CN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互动力评分</a:t>
                      </a:r>
                      <a:endParaRPr lang="zh-CN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口碑负面度</a:t>
                      </a:r>
                      <a:endParaRPr lang="zh-CN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总分</a:t>
                      </a:r>
                      <a:endParaRPr lang="zh-CN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91567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900" b="0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The Tonight Show Starring Jimmy Fallon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197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2.736111111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1169734.778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29569.73611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790.375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1938.888889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0.026729187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0.001657546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8408515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331934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16863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447.7083333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34.53314078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28.5682048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0.271521287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530.5381576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5499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900" b="0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ChildishGambinoVEVO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225211923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5023450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343541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517232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0.068387463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0.002296646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225211923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5023450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517232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114.5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320.2966922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101.4055496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34.65215206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521.5500897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5499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sz="900" b="0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Jimmy Kimmel Live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2.642857143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1456612.857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24949.05714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1761.7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2618.628571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0.070611887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0.001797752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8751813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215764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33795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425.4285714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54.95733806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18.72334779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0.426557087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518.6827002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5499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sz="900" b="0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TheEllenShow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192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2.594594595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1333901.162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30450.37838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931.8783784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1801.824324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0.030603179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0.001350793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10523399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282075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21655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443.7837838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35.54326076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19.38628498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0.258870317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518.4544592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5499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sz="900" b="0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ESPN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2.392857143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580430.8452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4996.369048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822.7619048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2078.345238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0.164671964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0.003580694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2762839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31981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21507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476.6785714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1.685566445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1.479705276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0.605017554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499.2388256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353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en-US" sz="900" b="0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The Late Late Show with James Corden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163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3.543478261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1804932.826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60274.95652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1713.956522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3621.717391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0.028435633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0.002006566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11217517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487402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25677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347.1304348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56.29193963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59.76354483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0.400487885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482.7854314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5435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sz="900" b="0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Netflix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193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58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58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3.327586207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894788.2241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20336.89655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951.9310345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1886.327586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0.046808078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0.002108127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7308023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229250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22123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415.4827586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13.81799742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18.16604626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0.352813881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467.1139884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5499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sz="900" b="0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BuzzFeedVideo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169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4.225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1960473.05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43397.075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2799.575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4516.175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0.064510684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0.002303615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8403143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161689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20545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346.175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55.32173025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38.65054953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0.574829684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459.5724501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5499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en-US" sz="900" b="0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Safiya Nygaard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138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7.666666667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3915936.056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182460.8333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2601.944444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33807.11111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0.01426029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0.008633213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7645235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402569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383762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266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76.97403006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89.29378999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1.137776034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451.130044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5499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en-US" sz="900" b="0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Dude Perfect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10.91666667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17170369.08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511985.0833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12662.66667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32935.16667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0.024732491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0.00191814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29090799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1017919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51282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253.25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88.80668868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72.40622932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1.482813158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432.9801048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0" y="0"/>
          <a:ext cx="12191365" cy="6857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230"/>
                <a:gridCol w="831850"/>
                <a:gridCol w="298450"/>
                <a:gridCol w="299085"/>
                <a:gridCol w="382270"/>
                <a:gridCol w="547370"/>
                <a:gridCol w="382270"/>
                <a:gridCol w="205740"/>
                <a:gridCol w="464820"/>
                <a:gridCol w="440055"/>
                <a:gridCol w="557530"/>
                <a:gridCol w="517525"/>
                <a:gridCol w="440690"/>
                <a:gridCol w="508000"/>
                <a:gridCol w="205740"/>
                <a:gridCol w="410210"/>
                <a:gridCol w="410845"/>
                <a:gridCol w="205740"/>
                <a:gridCol w="483235"/>
                <a:gridCol w="482600"/>
                <a:gridCol w="400050"/>
                <a:gridCol w="205740"/>
                <a:gridCol w="299085"/>
                <a:gridCol w="464820"/>
                <a:gridCol w="464185"/>
                <a:gridCol w="464820"/>
                <a:gridCol w="464820"/>
                <a:gridCol w="205740"/>
                <a:gridCol w="831850"/>
              </a:tblGrid>
              <a:tr h="94488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channel_title</a:t>
                      </a:r>
                      <a:endParaRPr lang="en-US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上榜记录数</a:t>
                      </a:r>
                      <a:endParaRPr lang="zh-CN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上榜视频数</a:t>
                      </a:r>
                      <a:endParaRPr lang="zh-CN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上榜视频数保有量</a:t>
                      </a:r>
                      <a:endParaRPr lang="zh-CN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条均上榜次数</a:t>
                      </a:r>
                      <a:endParaRPr lang="zh-CN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保有比例</a:t>
                      </a:r>
                      <a:endParaRPr lang="zh-CN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views平均</a:t>
                      </a:r>
                      <a:endParaRPr lang="zh-CN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likes平均</a:t>
                      </a:r>
                      <a:endParaRPr lang="zh-CN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dislikes平均</a:t>
                      </a:r>
                      <a:endParaRPr lang="zh-CN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comment_count平均</a:t>
                      </a:r>
                      <a:endParaRPr lang="zh-CN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踩赞比</a:t>
                      </a:r>
                      <a:endParaRPr lang="zh-CN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评论/浏览比</a:t>
                      </a:r>
                      <a:endParaRPr lang="zh-CN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前1/8浏览视频数</a:t>
                      </a:r>
                      <a:endParaRPr lang="zh-CN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前1/8点赞视频数</a:t>
                      </a:r>
                      <a:endParaRPr lang="zh-CN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浏览量max</a:t>
                      </a:r>
                      <a:endParaRPr lang="zh-CN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点赞量max</a:t>
                      </a:r>
                      <a:endParaRPr lang="zh-CN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评论max</a:t>
                      </a:r>
                      <a:endParaRPr lang="zh-CN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保有量分数</a:t>
                      </a:r>
                      <a:endParaRPr lang="zh-CN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生产力评分</a:t>
                      </a:r>
                      <a:endParaRPr lang="zh-CN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传播力评分</a:t>
                      </a:r>
                      <a:endParaRPr lang="zh-CN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互动力评分</a:t>
                      </a:r>
                      <a:endParaRPr lang="zh-CN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口碑负面度</a:t>
                      </a:r>
                      <a:endParaRPr lang="zh-CN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总分</a:t>
                      </a:r>
                      <a:endParaRPr lang="zh-CN" sz="900" b="1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5882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en-US" sz="900" b="0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The Late Show with Stephen Colbert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58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58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3.224137931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756327.8621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9734.448276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1259.724138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1629.034483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0.129408889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0.002153873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2390395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42804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12378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406.1724138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1.712485862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1.189119707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0.470768603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428.6032508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7277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en-US" sz="900" b="0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Saturday Night Live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174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4.971428571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2114942.571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25285.08571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2993.685714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3093.371429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0.118397294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0.001462627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8607264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66559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13342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345.9142857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55.55784817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3.625877243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0.564028565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424.5339826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7213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en-US" sz="900" b="0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Vox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192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47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47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4.085106383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724583.5532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20871.61702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2904.191489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3390.234043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0.139145495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0.004678872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2494584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89696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20315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394.2553191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1.722417153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1.501012843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0.897451844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416.5812973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7277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en-US" sz="900" b="0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NBA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3.290909091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368642.6727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4442.309091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492.6909091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503.6727273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0.110908741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0.00136629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2684509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23689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2662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391.3727273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1.442446273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1.216936073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0.296806832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413.7353028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7277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en-US" sz="900" b="0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CNN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179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3.442307692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652108.0769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6803.269231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2964.615385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7086.5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0.435763349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0.010867064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3523600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56317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38936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382.8269231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7.061548077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2.528575185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1.818931288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410.5981151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7277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en-US" sz="900" b="0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Marvel Entertainment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7.8125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12767674.31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359112.6875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7173.875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42229.3125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0.019976668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0.003307518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91933007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2625661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350458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242.9375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74.54087711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72.65265368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1.068115968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409.0629148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7277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lang="en-US" sz="900" b="0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WIRED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170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6.538461538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1660894.962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48640.53846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1051.307692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3518.461538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0.021613817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0.002118413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13025011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436454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31464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326.6153846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26.87089936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30.48764161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0.338585886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403.6353397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7213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lang="en-US" sz="900" b="0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Warner Bros. Pictures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6.25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4586756.5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49451.95833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5187.041667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7815.333333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0.104890521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0.001703891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15104666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218633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30516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291.75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65.6286229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26.28691623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0.793983788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402.8715553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7277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  <a:endParaRPr lang="en-US" sz="900" b="0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ibighit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8.888888889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30194822.67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2438628.222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40656.22222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377834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0.016671759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0.012513205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123010920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5613827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1228655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164.6666667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124.3991907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98.80426894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5.333614481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402.5365118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7277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6464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en-US" sz="900" b="0" spc="60">
                        <a:solidFill>
                          <a:srgbClr val="6464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WWE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157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4.617647059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2601200.794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39059.02941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2346.176471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4822.029412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0.060067454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0.001853771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11509602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191913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21050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317.3529412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52.20504159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9.843865135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0.480062201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398.9217857</a:t>
                      </a:r>
                      <a:endParaRPr lang="en-US" sz="9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6350" marB="6350" vert="horz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“</a:t>
            </a:r>
            <a:r>
              <a:t>生产力</a:t>
            </a:r>
            <a:r>
              <a:rPr lang="en-US" altLang="zh-CN"/>
              <a:t>”</a:t>
            </a:r>
            <a:r>
              <a:t>占大头</a:t>
            </a:r>
            <a:r>
              <a:rPr lang="en-US" altLang="zh-CN"/>
              <a:t>→</a:t>
            </a:r>
            <a:r>
              <a:t>频道的持续生产能力比单个视频的突出传播能力更重要</a:t>
            </a:r>
          </a:p>
          <a:p>
            <a:r>
              <a:t>突出的</a:t>
            </a:r>
            <a:r>
              <a:rPr lang="en-US" altLang="zh-CN"/>
              <a:t>“</a:t>
            </a:r>
            <a:r>
              <a:t>传播力</a:t>
            </a:r>
            <a:r>
              <a:rPr lang="en-US" altLang="zh-CN"/>
              <a:t>”</a:t>
            </a:r>
            <a:r>
              <a:t>与</a:t>
            </a:r>
            <a:r>
              <a:rPr lang="en-US" altLang="zh-CN"/>
              <a:t>“</a:t>
            </a:r>
            <a:r>
              <a:t>互动力</a:t>
            </a:r>
            <a:r>
              <a:rPr lang="en-US" altLang="zh-CN"/>
              <a:t>”</a:t>
            </a:r>
            <a:r>
              <a:t>能弯道超车</a:t>
            </a:r>
            <a:r>
              <a:rPr lang="en-US" altLang="zh-CN"/>
              <a:t>→</a:t>
            </a:r>
            <a:r>
              <a:t>传播力</a:t>
            </a:r>
            <a:r>
              <a:t>顶尖的产品也很重要</a:t>
            </a:r>
          </a:p>
          <a:p>
            <a:r>
              <a:rPr lang="en-US" altLang="zh-CN"/>
              <a:t>“</a:t>
            </a:r>
            <a:r>
              <a:t>负面度</a:t>
            </a:r>
            <a:r>
              <a:rPr lang="en-US" altLang="zh-CN"/>
              <a:t>”</a:t>
            </a:r>
            <a:r>
              <a:t>有时也能起到</a:t>
            </a:r>
            <a:r>
              <a:rPr lang="en-US" altLang="zh-CN"/>
              <a:t>“</a:t>
            </a:r>
            <a:r>
              <a:t>决定性作用</a:t>
            </a:r>
            <a:r>
              <a:rPr lang="en-US" altLang="zh-CN"/>
              <a:t>”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/>
              <a:t>六、遇到的问题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1.pychart</a:t>
            </a:r>
            <a:r>
              <a:t>输出后的文件中有乱码、错位、数据缺失</a:t>
            </a: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17520" y="1889760"/>
            <a:ext cx="5052060" cy="19507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71340" y="4016375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原因：部分语言无法识别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761740" y="4675505"/>
            <a:ext cx="3916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应对：错误量不大，人力</a:t>
            </a:r>
            <a:r>
              <a:rPr lang="en-US" altLang="zh-CN"/>
              <a:t>excel</a:t>
            </a:r>
            <a:r>
              <a:rPr lang="zh-CN" altLang="en-US"/>
              <a:t>中</a:t>
            </a:r>
            <a:r>
              <a:rPr lang="zh-CN" altLang="en-US"/>
              <a:t>比对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</a:t>
            </a:r>
            <a:r>
              <a:t>、之前设计的指标体系里的偏度无法利用</a:t>
            </a: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2575" y="2870200"/>
            <a:ext cx="7217410" cy="1117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370" y="1481455"/>
            <a:ext cx="3404870" cy="49072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3</a:t>
            </a:r>
            <a:r>
              <a:t>、</a:t>
            </a:r>
            <a:r>
              <a:rPr lang="en-US" altLang="zh-CN"/>
              <a:t>“</a:t>
            </a:r>
            <a:r>
              <a:t>踩</a:t>
            </a:r>
            <a:r>
              <a:rPr lang="en-US" altLang="zh-CN"/>
              <a:t>”</a:t>
            </a:r>
            <a:r>
              <a:t>的含义：视频质量差</a:t>
            </a:r>
            <a:r>
              <a:rPr lang="en-US" altLang="zh-CN"/>
              <a:t>or</a:t>
            </a:r>
            <a:r>
              <a:t>内容揭露社会黑暗？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3764915"/>
            <a:ext cx="10968990" cy="2484755"/>
          </a:xfrm>
        </p:spPr>
        <p:txBody>
          <a:bodyPr/>
          <a:p>
            <a:pPr marL="0" indent="0">
              <a:buNone/>
            </a:pPr>
            <a:endParaRPr sz="3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指标构建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15" y="942975"/>
            <a:ext cx="11520805" cy="51371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/>
              <a:t>二、数据清洗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问题：一条视频上榜多次，计算会重复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50290" y="1490345"/>
            <a:ext cx="10083800" cy="47593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应对：用</a:t>
            </a:r>
            <a:r>
              <a:rPr lang="en-US" altLang="zh-CN"/>
              <a:t>pandas</a:t>
            </a:r>
            <a:r>
              <a:t>库中的</a:t>
            </a:r>
            <a:r>
              <a:rPr lang="en-US" altLang="zh-CN"/>
              <a:t>groupby</a:t>
            </a:r>
            <a:r>
              <a:t>分组</a:t>
            </a: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86840" y="2338705"/>
            <a:ext cx="9010650" cy="24631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5085" y="5196205"/>
            <a:ext cx="955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逻辑：以一个视频的多次上榜记录为一组，组内按浏览量由大到小排好序，然后每组取第一个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清洗后：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84370" y="608330"/>
            <a:ext cx="3663950" cy="6515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620520"/>
            <a:ext cx="8686800" cy="4991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/>
              <a:t>三、数据计算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</a:t>
            </a:r>
            <a:r>
              <a:t>、平均值，最大值</a:t>
            </a: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5445" y="2294255"/>
            <a:ext cx="11414125" cy="21005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UNIT_PLACING_PICTURE_USER_VIEWPORT" val="{&quot;height&quot;:7495,&quot;width&quot;:15880}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KSO_WM_UNIT_TABLE_BEAUTIFY" val="smartTable{0e22ae16-6feb-4897-a13c-8343a8c653ef}"/>
  <p:tag name="TABLE_RECT" val="17.025*143.446*925.95*342.4"/>
  <p:tag name="TABLE_EMPHASIZE_COLOR" val="6579300"/>
  <p:tag name="TABLE_ONEKEY_SKIN_IDX" val="0"/>
  <p:tag name="TABLE_SKINIDX" val="-1"/>
  <p:tag name="TABLE_COLORIDX" val="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3.xml><?xml version="1.0" encoding="utf-8"?>
<p:tagLst xmlns:p="http://schemas.openxmlformats.org/presentationml/2006/main">
  <p:tag name="KSO_WM_UNIT_TABLE_BEAUTIFY" val="smartTable{da12b89c-e4bd-43c5-ae6f-5d70bc431c13}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4795</Words>
  <Application>WPS 演示</Application>
  <PresentationFormat>宽屏</PresentationFormat>
  <Paragraphs>1157</Paragraphs>
  <Slides>27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Presentation of USvideos</vt:lpstr>
      <vt:lpstr>一、指标构建</vt:lpstr>
      <vt:lpstr>PowerPoint 演示文稿</vt:lpstr>
      <vt:lpstr>二、数据清洗</vt:lpstr>
      <vt:lpstr>问题：一条视频上榜多次，计算会重复</vt:lpstr>
      <vt:lpstr>应对：用pandas库中的groupby分组</vt:lpstr>
      <vt:lpstr>清洗后：</vt:lpstr>
      <vt:lpstr>三、数据计算</vt:lpstr>
      <vt:lpstr>1、平均值，最大值</vt:lpstr>
      <vt:lpstr>2、各频道下上过榜的视频条数与上榜记录总次数</vt:lpstr>
      <vt:lpstr>3、频道下排在所有上榜视频中 浏览量、点赞量位于前8%的视频条数 </vt:lpstr>
      <vt:lpstr>4、各种比值</vt:lpstr>
      <vt:lpstr>四、分数计算</vt:lpstr>
      <vt:lpstr>1、保有量→基础分</vt:lpstr>
      <vt:lpstr>2、生产力→占大头</vt:lpstr>
      <vt:lpstr>3、传播力</vt:lpstr>
      <vt:lpstr>4、互动力</vt:lpstr>
      <vt:lpstr>5、负面度</vt:lpstr>
      <vt:lpstr>总分 = 保有量分数 + 生产力分数 + 传播力分数 + 互动力分数 - 负面度分数</vt:lpstr>
      <vt:lpstr>五、结果分析</vt:lpstr>
      <vt:lpstr>PowerPoint 演示文稿</vt:lpstr>
      <vt:lpstr>PowerPoint 演示文稿</vt:lpstr>
      <vt:lpstr>PowerPoint 演示文稿</vt:lpstr>
      <vt:lpstr>六、遇到的问题</vt:lpstr>
      <vt:lpstr>1.pychart输出后的文件中有乱码、错位、数据缺失</vt:lpstr>
      <vt:lpstr>2、之前设计的指标体系里的偏度无法利用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Cccccutting</cp:lastModifiedBy>
  <cp:revision>156</cp:revision>
  <dcterms:created xsi:type="dcterms:W3CDTF">2019-06-19T02:08:00Z</dcterms:created>
  <dcterms:modified xsi:type="dcterms:W3CDTF">2020-07-19T04:43:36Z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