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4"/>
  </p:notesMasterIdLst>
  <p:sldIdLst>
    <p:sldId id="256" r:id="rId3"/>
    <p:sldId id="257" r:id="rId4"/>
    <p:sldId id="258" r:id="rId5"/>
    <p:sldId id="259" r:id="rId6"/>
    <p:sldId id="261"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60" r:id="rId21"/>
    <p:sldId id="265" r:id="rId22"/>
    <p:sldId id="26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p:restoredTop sz="81713"/>
  </p:normalViewPr>
  <p:slideViewPr>
    <p:cSldViewPr snapToGrid="0">
      <p:cViewPr varScale="1">
        <p:scale>
          <a:sx n="124" d="100"/>
          <a:sy n="124" d="100"/>
        </p:scale>
        <p:origin x="176" y="24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55e115f513_0_2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55e115f513_0_2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88bab4e926_0_6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such, </a:t>
            </a:r>
            <a:r>
              <a:rPr lang="en" altLang="zh-CN" sz="1100" b="1" dirty="0">
                <a:highlight>
                  <a:srgbClr val="FFFFFF"/>
                </a:highlight>
              </a:rPr>
              <a:t>family-dependent use, </a:t>
            </a:r>
            <a:r>
              <a:rPr lang="en" altLang="zh-CN" sz="1100" dirty="0">
                <a:highlight>
                  <a:srgbClr val="FFFFFF"/>
                </a:highlight>
              </a:rPr>
              <a:t>relying on family's accounts, devices or QR codes to run their everyday business</a:t>
            </a:r>
            <a:r>
              <a:rPr lang="en" altLang="zh-CN" sz="1100" b="1" dirty="0">
                <a:highlight>
                  <a:srgbClr val="FFFFFF"/>
                </a:highlight>
              </a:rPr>
              <a:t>, was the solution for many senior vendors</a:t>
            </a:r>
            <a:r>
              <a:rPr lang="en-US" dirty="0"/>
              <a:t>.Some vendors </a:t>
            </a:r>
            <a:r>
              <a:rPr lang="en" altLang="zh-CN" sz="1100" dirty="0">
                <a:highlight>
                  <a:srgbClr val="FFFFFF"/>
                </a:highlight>
              </a:rPr>
              <a:t>request the family's short-term help in installation, set-up and onboarding, and become family-independent after learning the mobile payment use</a:t>
            </a:r>
            <a:r>
              <a:rPr lang="en-US" dirty="0"/>
              <a:t>. Instead, some vendors had relatively low digital literacy, and had to </a:t>
            </a:r>
            <a:r>
              <a:rPr lang="en" altLang="zh-CN" sz="1100" dirty="0">
                <a:highlight>
                  <a:srgbClr val="FFFFFF"/>
                </a:highlight>
              </a:rPr>
              <a:t>directly request QR codes from family members for daily business and rely on family's long-term support</a:t>
            </a:r>
            <a:r>
              <a:rPr lang="en-US" dirty="0"/>
              <a:t>.For example, V4, a 78 years old vendor noted, “”</a:t>
            </a:r>
            <a:endParaRPr dirty="0"/>
          </a:p>
        </p:txBody>
      </p:sp>
      <p:sp>
        <p:nvSpPr>
          <p:cNvPr id="287" name="Google Shape;287;g288bab4e926_0_6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88bab4e926_0_6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Second, we identified unexpected difficulties for </a:t>
            </a:r>
            <a:r>
              <a:rPr lang="en" sz="1100" dirty="0">
                <a:latin typeface="Calibri"/>
                <a:cs typeface="Calibri"/>
                <a:sym typeface="Calibri"/>
              </a:rPr>
              <a:t>d</a:t>
            </a:r>
            <a:r>
              <a:rPr lang="en" altLang="zh-CN" sz="1100" dirty="0">
                <a:latin typeface="Calibri"/>
                <a:ea typeface="Calibri"/>
                <a:cs typeface="Calibri"/>
                <a:sym typeface="Calibri"/>
              </a:rPr>
              <a:t>ifferent payment confirmation approaches during transaction</a:t>
            </a:r>
            <a:r>
              <a:rPr lang="en-US" dirty="0"/>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First, we found that vendors rarely relied on </a:t>
            </a:r>
            <a:r>
              <a:rPr lang="en" altLang="zh-CN" sz="1100" dirty="0">
                <a:highlight>
                  <a:srgbClr val="FFFFFF"/>
                </a:highlight>
              </a:rPr>
              <a:t>the pop-up notification on their own devices</a:t>
            </a:r>
            <a:r>
              <a:rPr lang="en-US" altLang="zh-CN" sz="1100" dirty="0">
                <a:highlight>
                  <a:srgbClr val="FFFFFF"/>
                </a:highlight>
              </a:rPr>
              <a:t>, because they have </a:t>
            </a:r>
            <a:r>
              <a:rPr lang="en" altLang="zh-CN" sz="1100" dirty="0">
                <a:highlight>
                  <a:srgbClr val="FFFFFF"/>
                </a:highlight>
              </a:rPr>
              <a:t>no time and no available hands to check phone messages in the busy and multitasking business, and FD vendors don’t have access to the signal. Therefore, </a:t>
            </a:r>
            <a:r>
              <a:rPr lang="en-US" altLang="zh-CN" sz="1100" dirty="0">
                <a:highlight>
                  <a:srgbClr val="FFFFFF"/>
                </a:highlight>
              </a:rPr>
              <a:t>visually checking the payment information from customers is the common choice</a:t>
            </a:r>
            <a:r>
              <a:rPr lang="en" altLang="zh-CN" sz="1100" dirty="0">
                <a:highlight>
                  <a:srgbClr val="FFFFFF"/>
                </a:highlight>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sz="1100" dirty="0">
                <a:highlight>
                  <a:srgbClr val="FFFFFF"/>
                </a:highlight>
              </a:rPr>
              <a:t>However, they had to check in a </a:t>
            </a:r>
            <a:r>
              <a:rPr lang="en-US" altLang="zh-CN" sz="1100" dirty="0">
                <a:solidFill>
                  <a:schemeClr val="dk1"/>
                </a:solidFill>
                <a:highlight>
                  <a:schemeClr val="lt1"/>
                </a:highlight>
              </a:rPr>
              <a:t>limited time due to social considerations</a:t>
            </a:r>
            <a:r>
              <a:rPr lang="en" altLang="zh-CN" sz="1100" dirty="0">
                <a:highlight>
                  <a:srgbClr val="FFFFFF"/>
                </a:highlight>
              </a:rPr>
              <a:t>. As V7 described,”</a:t>
            </a:r>
            <a:r>
              <a:rPr lang="en" altLang="zh-CN" sz="1100" b="1" i="1" dirty="0"/>
              <a:t> If you spend a long time checking,</a:t>
            </a:r>
            <a:r>
              <a:rPr lang="en" altLang="zh-CN" sz="1100" i="1" dirty="0"/>
              <a:t> </a:t>
            </a:r>
            <a:r>
              <a:rPr lang="en" altLang="zh-CN" sz="1100" b="1" i="1" dirty="0"/>
              <a:t>it seems that you distrust your customers and that makes your customers embarrassed</a:t>
            </a:r>
            <a:r>
              <a:rPr lang="en" altLang="zh-CN" sz="1100" dirty="0">
                <a:highlight>
                  <a:srgbClr val="FFFFFF"/>
                </a:highlight>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ltLang="zh-CN" sz="1100" dirty="0">
                <a:highlight>
                  <a:srgbClr val="FFFFFF"/>
                </a:highlight>
              </a:rPr>
              <a:t>More importantly, FD vendor had to have additional labor in this step, as the payment information from customers as </a:t>
            </a:r>
            <a:r>
              <a:rPr lang="en" altLang="zh-CN" sz="1100" b="1" dirty="0">
                <a:highlight>
                  <a:srgbClr val="FFFFFF"/>
                </a:highlight>
              </a:rPr>
              <a:t>the only proof</a:t>
            </a:r>
            <a:r>
              <a:rPr lang="en" altLang="zh-CN" sz="1100" dirty="0">
                <a:highlight>
                  <a:srgbClr val="FFFFFF"/>
                </a:highlight>
              </a:rPr>
              <a:t>. Like this figure shows, V4 had to check the payment number and receiver who is actually her child very carefully to avoid mistakes or fraud.</a:t>
            </a:r>
            <a:endParaRPr dirty="0"/>
          </a:p>
        </p:txBody>
      </p:sp>
      <p:sp>
        <p:nvSpPr>
          <p:cNvPr id="298" name="Google Shape;298;g288bab4e926_0_6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88bab4e926_0_7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Also, vendors reported that </a:t>
            </a:r>
            <a:r>
              <a:rPr lang="en" altLang="zh-CN" sz="1100" dirty="0">
                <a:highlight>
                  <a:srgbClr val="FFFFFF"/>
                </a:highlight>
              </a:rPr>
              <a:t>sound signal confirmation from the device is </a:t>
            </a:r>
            <a:r>
              <a:rPr lang="en-US" altLang="zh-CN" sz="1100" dirty="0">
                <a:highlight>
                  <a:srgbClr val="FFFFFF"/>
                </a:highlight>
              </a:rPr>
              <a:t>relied on more</a:t>
            </a:r>
            <a:r>
              <a:rPr lang="en" altLang="zh-CN" sz="1100" dirty="0">
                <a:highlight>
                  <a:srgbClr val="FFFFFF"/>
                </a:highlight>
              </a:rPr>
              <a:t> in street vending, because it could </a:t>
            </a:r>
            <a:r>
              <a:rPr lang="en" altLang="zh-CN" sz="1100" i="1" dirty="0">
                <a:highlight>
                  <a:srgbClr val="FFFFFF"/>
                </a:highlight>
              </a:rPr>
              <a:t>free their hands and eyes </a:t>
            </a:r>
            <a:r>
              <a:rPr lang="en" altLang="zh-CN" sz="1100" dirty="0">
                <a:highlight>
                  <a:srgbClr val="FFFFFF"/>
                </a:highlight>
              </a:rPr>
              <a:t>in the busy business</a:t>
            </a:r>
            <a:r>
              <a:rPr lang="en-US" dirty="0"/>
              <a:t>. However, </a:t>
            </a:r>
            <a:r>
              <a:rPr lang="en" altLang="zh-CN" sz="1100" dirty="0">
                <a:highlight>
                  <a:srgbClr val="FFFFFF"/>
                </a:highlight>
              </a:rPr>
              <a:t>noisy circumstances in the street  become obstacles, and using external loudspeakers connected through </a:t>
            </a:r>
            <a:r>
              <a:rPr lang="en-US" altLang="zh-CN" sz="1100" dirty="0">
                <a:highlight>
                  <a:srgbClr val="FFFFFF"/>
                </a:highlight>
              </a:rPr>
              <a:t>B</a:t>
            </a:r>
            <a:r>
              <a:rPr lang="en" altLang="zh-CN" sz="1100" dirty="0" err="1">
                <a:highlight>
                  <a:srgbClr val="FFFFFF"/>
                </a:highlight>
              </a:rPr>
              <a:t>luetooth</a:t>
            </a:r>
            <a:r>
              <a:rPr lang="en" altLang="zh-CN" sz="1100" dirty="0">
                <a:highlight>
                  <a:srgbClr val="FFFFFF"/>
                </a:highlight>
              </a:rPr>
              <a:t> become a remedial strategy.</a:t>
            </a:r>
            <a:endParaRPr dirty="0"/>
          </a:p>
        </p:txBody>
      </p:sp>
      <p:sp>
        <p:nvSpPr>
          <p:cNvPr id="312" name="Google Shape;312;g288bab4e926_0_7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88bab4e926_0_76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Besides, vendors also face different types of mobile payment-based fraud. Nearly all of them have encountered </a:t>
            </a:r>
            <a:r>
              <a:rPr lang="en-US" sz="1100" dirty="0">
                <a:highlight>
                  <a:srgbClr val="FFFFFF"/>
                </a:highlight>
              </a:rPr>
              <a:t>f</a:t>
            </a:r>
            <a:r>
              <a:rPr lang="en-US" altLang="zh-CN" sz="1100" dirty="0">
                <a:highlight>
                  <a:srgbClr val="FFFFFF"/>
                </a:highlight>
              </a:rPr>
              <a:t>ake </a:t>
            </a:r>
            <a:r>
              <a:rPr lang="en-US" altLang="zh-CN" sz="1100" b="1" dirty="0">
                <a:highlight>
                  <a:srgbClr val="FFFFFF"/>
                </a:highlight>
              </a:rPr>
              <a:t>screenshots</a:t>
            </a:r>
            <a:r>
              <a:rPr lang="en-US" altLang="zh-CN" sz="1100" dirty="0">
                <a:highlight>
                  <a:srgbClr val="FFFFFF"/>
                </a:highlight>
              </a:rPr>
              <a:t> of payment proof, such as screenshots of another payment that was appropriated. Some also found fake </a:t>
            </a:r>
            <a:r>
              <a:rPr lang="en-US" altLang="zh-CN" sz="1100" b="1" dirty="0">
                <a:highlight>
                  <a:srgbClr val="FFFFFF"/>
                </a:highlight>
              </a:rPr>
              <a:t>sounds</a:t>
            </a:r>
            <a:r>
              <a:rPr lang="en-US" altLang="zh-CN" sz="1100" dirty="0">
                <a:highlight>
                  <a:srgbClr val="FFFFFF"/>
                </a:highlight>
              </a:rPr>
              <a:t> of payment proof when some customers </a:t>
            </a:r>
            <a:r>
              <a:rPr lang="en" altLang="zh-CN" sz="1100" dirty="0">
                <a:highlight>
                  <a:srgbClr val="FFFFFF"/>
                </a:highlight>
              </a:rPr>
              <a:t>create the sound signal using their own devices.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highlight>
                <a:srgbClr val="FFFFFF"/>
              </a:high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highlight>
                  <a:srgbClr val="FFFFFF"/>
                </a:highlight>
              </a:rPr>
              <a:t>Notably, they not only met </a:t>
            </a:r>
            <a:r>
              <a:rPr lang="en" altLang="zh-CN" sz="1100" b="1" dirty="0">
                <a:highlight>
                  <a:srgbClr val="FFFFFF"/>
                </a:highlight>
              </a:rPr>
              <a:t>Fraud with faked signals, but also fraud occur</a:t>
            </a:r>
            <a:r>
              <a:rPr lang="en-US" altLang="zh-CN" sz="1100" b="1" dirty="0">
                <a:highlight>
                  <a:srgbClr val="FFFFFF"/>
                </a:highlight>
              </a:rPr>
              <a:t>r</a:t>
            </a:r>
            <a:r>
              <a:rPr lang="en" altLang="zh-CN" sz="1100" b="1" dirty="0" err="1">
                <a:highlight>
                  <a:srgbClr val="FFFFFF"/>
                </a:highlight>
              </a:rPr>
              <a:t>ing</a:t>
            </a:r>
            <a:r>
              <a:rPr lang="en" altLang="zh-CN" sz="1100" b="1" dirty="0">
                <a:highlight>
                  <a:srgbClr val="FFFFFF"/>
                </a:highlight>
              </a:rPr>
              <a:t> from interactions</a:t>
            </a:r>
            <a:r>
              <a:rPr lang="en-US" altLang="zh-CN" sz="1100" dirty="0">
                <a:highlight>
                  <a:srgbClr val="FFFFFF"/>
                </a:highlight>
              </a:rPr>
              <a:t>. For example, some customers showed Invalid </a:t>
            </a:r>
            <a:r>
              <a:rPr lang="en-US" altLang="zh-CN" sz="1100" b="1" dirty="0">
                <a:highlight>
                  <a:srgbClr val="FFFFFF"/>
                </a:highlight>
              </a:rPr>
              <a:t>half-done proof</a:t>
            </a:r>
            <a:r>
              <a:rPr lang="en-US" altLang="zh-CN" sz="1100" dirty="0">
                <a:highlight>
                  <a:srgbClr val="FFFFFF"/>
                </a:highlight>
              </a:rPr>
              <a:t> before entering the password, and some customers found e</a:t>
            </a:r>
            <a:r>
              <a:rPr lang="en-US" altLang="zh-CN" sz="1100" b="1" dirty="0">
                <a:highlight>
                  <a:srgbClr val="FFFFFF"/>
                </a:highlight>
              </a:rPr>
              <a:t>xcuses for leaving to pay</a:t>
            </a:r>
            <a:r>
              <a:rPr lang="en-US" altLang="zh-CN" sz="1100" dirty="0">
                <a:highlight>
                  <a:srgbClr val="FFFFFF"/>
                </a:highlight>
              </a:rPr>
              <a:t> such as poor network.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highlight>
                <a:srgbClr val="FFFFFF"/>
              </a:high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highlight>
                  <a:srgbClr val="FFFFFF"/>
                </a:highlight>
              </a:rPr>
              <a:t>To cope with the fraud, vendors had to </a:t>
            </a:r>
            <a:r>
              <a:rPr lang="en-US" altLang="zh-CN" sz="1100" b="1" dirty="0">
                <a:highlight>
                  <a:srgbClr val="FFFFFF"/>
                </a:highlight>
              </a:rPr>
              <a:t>balance</a:t>
            </a:r>
            <a:r>
              <a:rPr lang="en-US" altLang="zh-CN" sz="1100" dirty="0">
                <a:highlight>
                  <a:srgbClr val="FFFFFF"/>
                </a:highlight>
              </a:rPr>
              <a:t> the trust and risk of fraud, such as carefully checking non-regular customers.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highlight>
                  <a:srgbClr val="FFFFFF"/>
                </a:highlight>
              </a:rPr>
              <a:t>The fraud also become incentives to motivate vendors evolve from </a:t>
            </a:r>
            <a:r>
              <a:rPr lang="en" altLang="zh-CN" sz="1100" dirty="0">
                <a:highlight>
                  <a:srgbClr val="FFFFFF"/>
                </a:highlight>
              </a:rPr>
              <a:t>FD use to FI use for mixed-method rather than relying on only customers’ proof</a:t>
            </a:r>
            <a:endParaRPr lang="en-US" altLang="zh-CN" sz="1100" dirty="0">
              <a:highlight>
                <a:srgbClr val="FFFFFF"/>
              </a:high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highlight>
                  <a:srgbClr val="FFFFFF"/>
                </a:highlight>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highlight>
                <a:srgbClr val="FFFFFF"/>
              </a:highlight>
            </a:endParaRPr>
          </a:p>
        </p:txBody>
      </p:sp>
      <p:sp>
        <p:nvSpPr>
          <p:cNvPr id="324" name="Google Shape;324;g288bab4e926_0_7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88bab4e926_0_77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When using the family's account to collect digital money was adopted as senior street vendors' last choice to avoid being divided, most of their daily income flowed into the family's wallet, instead of becoming their own disposable money. It brought a less visible yet critical challenge to these family-dependent vendors: the lost ``money freedom’’, which referred to the inability or inconveniences of vendors to freely collect, withdraw or spend the money they earned.</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First, to transfer </a:t>
            </a:r>
            <a:r>
              <a:rPr lang="en-US" altLang="zh-CN" dirty="0">
                <a:latin typeface="Calibri"/>
                <a:ea typeface="Calibri"/>
                <a:cs typeface="Calibri"/>
                <a:sym typeface="Calibri"/>
              </a:rPr>
              <a:t>digital money in the family's wallet to disposable cash, vendors have to go through </a:t>
            </a:r>
            <a:r>
              <a:rPr lang="en-US" dirty="0"/>
              <a:t>a complex social and monetary process including comparing and verifying each transaction, summing up income, communicating with family and withdrawing money from the bank. For instance, V14 said “</a:t>
            </a:r>
            <a:r>
              <a:rPr lang="en" altLang="zh-CN" sz="1100" i="1" dirty="0"/>
              <a:t>My son runs a business, too. This QR code is used for both his and my business. It is hard to distinguish between his income and mine... </a:t>
            </a:r>
            <a:r>
              <a:rPr lang="en" altLang="zh-CN" sz="1100" b="1" i="1" dirty="0"/>
              <a:t>I record transactions in this notebook. In the beginning, we checked my income on his smartphone every day</a:t>
            </a:r>
            <a:r>
              <a:rPr lang="en" altLang="zh-CN" sz="1100" i="1" dirty="0"/>
              <a:t>, but that was too troublesome. </a:t>
            </a:r>
            <a:r>
              <a:rPr lang="en-US" dirty="0"/>
              <a:t>”</a:t>
            </a:r>
            <a:endParaRPr dirty="0"/>
          </a:p>
        </p:txBody>
      </p:sp>
      <p:sp>
        <p:nvSpPr>
          <p:cNvPr id="335" name="Google Shape;335;g288bab4e926_0_7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88bab4e926_0_80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was notable that such a compensatory measure for lost money freedom naturally put senior street vendors at a disadvantaged position. For example, V3 said that “</a:t>
            </a:r>
            <a:r>
              <a:rPr lang="en" altLang="zh-CN" sz="1100" b="1" i="1" dirty="0"/>
              <a:t>I feel really upset when the fact is that I support him, but it seems that he gives me the money</a:t>
            </a:r>
            <a:r>
              <a:rPr lang="en-US" dirty="0"/>
              <a:t>”. </a:t>
            </a:r>
          </a:p>
          <a:p>
            <a:pPr marL="0" lvl="0" indent="0" algn="l" rtl="0">
              <a:spcBef>
                <a:spcPts val="0"/>
              </a:spcBef>
              <a:spcAft>
                <a:spcPts val="0"/>
              </a:spcAft>
              <a:buNone/>
            </a:pPr>
            <a:r>
              <a:rPr lang="en-US" dirty="0"/>
              <a:t>Besides, the lost money freedom also led to senior street vendors' concerns about business privacy.</a:t>
            </a:r>
            <a:r>
              <a:rPr lang="en" altLang="zh-CN" sz="1100" dirty="0"/>
              <a:t> V11 complained that “</a:t>
            </a:r>
            <a:r>
              <a:rPr lang="en" altLang="zh-CN" sz="1100" i="1" dirty="0"/>
              <a:t>When my wife checks the phone, she knows how much I earn and when I do the business. Just kidding, sometimes I feel I am under surveillance</a:t>
            </a:r>
            <a:r>
              <a:rPr lang="en" altLang="zh-CN" sz="1100" dirty="0"/>
              <a:t>”.</a:t>
            </a:r>
          </a:p>
          <a:p>
            <a:pPr marL="0" lvl="0" indent="0" algn="l" rtl="0">
              <a:spcBef>
                <a:spcPts val="0"/>
              </a:spcBef>
              <a:spcAft>
                <a:spcPts val="0"/>
              </a:spcAft>
              <a:buNone/>
            </a:pPr>
            <a:r>
              <a:rPr lang="en" altLang="zh-CN" sz="1100" dirty="0"/>
              <a:t>Therefore, some vendors  don’t explicitly show the QR code till the customers requested, as ask for </a:t>
            </a:r>
            <a:r>
              <a:rPr lang="en" altLang="zh-CN" sz="1100" dirty="0">
                <a:highlight>
                  <a:srgbClr val="FFFFFF"/>
                </a:highlight>
              </a:rPr>
              <a:t>cash when possible</a:t>
            </a:r>
            <a:r>
              <a:rPr lang="en" altLang="zh-CN" sz="1100" dirty="0"/>
              <a:t>.</a:t>
            </a:r>
            <a:endParaRPr lang="en" sz="1100" dirty="0"/>
          </a:p>
          <a:p>
            <a:pPr marL="0" lvl="0" indent="0" algn="l" rtl="0">
              <a:spcBef>
                <a:spcPts val="0"/>
              </a:spcBef>
              <a:spcAft>
                <a:spcPts val="0"/>
              </a:spcAft>
              <a:buNone/>
            </a:pPr>
            <a:endParaRPr dirty="0"/>
          </a:p>
        </p:txBody>
      </p:sp>
      <p:sp>
        <p:nvSpPr>
          <p:cNvPr id="351" name="Google Shape;351;g288bab4e926_0_8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574e612896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findings uncovered rich nuances of challenges in mobile money collection beyond a binary view of ``inclusion'' or ``exclusion”. </a:t>
            </a:r>
          </a:p>
          <a:p>
            <a:pPr marL="0" lvl="0" indent="0" algn="l" rtl="0">
              <a:spcBef>
                <a:spcPts val="0"/>
              </a:spcBef>
              <a:spcAft>
                <a:spcPts val="0"/>
              </a:spcAft>
              <a:buNone/>
            </a:pPr>
            <a:r>
              <a:rPr lang="en-US" dirty="0"/>
              <a:t>Based on the findings, we delve into the Contextual Vulnerabilities for Senior Street Vendors in a Cashless Economy, such as how vendors</a:t>
            </a:r>
            <a:r>
              <a:rPr lang="en" altLang="zh-CN" dirty="0">
                <a:solidFill>
                  <a:schemeClr val="dk1"/>
                </a:solidFill>
              </a:rPr>
              <a:t> lagged behind the cashless society under</a:t>
            </a:r>
            <a:r>
              <a:rPr lang="en-US" dirty="0"/>
              <a:t> the </a:t>
            </a:r>
            <a:r>
              <a:rPr lang="en" altLang="zh-CN" dirty="0">
                <a:solidFill>
                  <a:schemeClr val="dk1"/>
                </a:solidFill>
              </a:rPr>
              <a:t>sociotechnical context, and how vendors faced vendor-customer and vendor-family interactional asymmetry under the interpersonal context</a:t>
            </a:r>
          </a:p>
          <a:p>
            <a:pPr marL="0" lvl="0" indent="0" algn="l" rtl="0">
              <a:spcBef>
                <a:spcPts val="0"/>
              </a:spcBef>
              <a:spcAft>
                <a:spcPts val="0"/>
              </a:spcAft>
              <a:buNone/>
            </a:pPr>
            <a:endParaRPr lang="en"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dirty="0">
                <a:solidFill>
                  <a:schemeClr val="dk1"/>
                </a:solidFill>
              </a:rPr>
              <a:t>This work also shed light on how </a:t>
            </a:r>
            <a:r>
              <a:rPr lang="en-US" altLang="zh-CN" dirty="0">
                <a:solidFill>
                  <a:schemeClr val="dk1"/>
                </a:solidFill>
              </a:rPr>
              <a:t>family's support provides a dynamic and lasting cushion to prevent senior adults from being eliminated in technological innovations of payment methods, and raised concerns about the the tension between </a:t>
            </a:r>
            <a:r>
              <a:rPr lang="en-US" altLang="zh-CN" i="1" dirty="0">
                <a:solidFill>
                  <a:schemeClr val="dk1"/>
                </a:solidFill>
              </a:rPr>
              <a:t>intermediated mobile payment use</a:t>
            </a:r>
            <a:r>
              <a:rPr lang="en-US" altLang="zh-CN" dirty="0">
                <a:solidFill>
                  <a:schemeClr val="dk1"/>
                </a:solidFill>
              </a:rPr>
              <a:t> and </a:t>
            </a:r>
            <a:r>
              <a:rPr lang="en-US" altLang="zh-CN" i="1" dirty="0">
                <a:solidFill>
                  <a:schemeClr val="dk1"/>
                </a:solidFill>
              </a:rPr>
              <a:t>financial autonomy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dirty="0">
              <a:solidFill>
                <a:schemeClr val="dk1"/>
              </a:solidFill>
            </a:endParaRPr>
          </a:p>
          <a:p>
            <a:pPr marL="0" lvl="0" indent="0" algn="l" rtl="0">
              <a:spcBef>
                <a:spcPts val="0"/>
              </a:spcBef>
              <a:spcAft>
                <a:spcPts val="0"/>
              </a:spcAft>
              <a:buNone/>
            </a:pPr>
            <a:r>
              <a:rPr lang="en" dirty="0">
                <a:solidFill>
                  <a:schemeClr val="dk1"/>
                </a:solidFill>
              </a:rPr>
              <a:t>.</a:t>
            </a:r>
            <a:endParaRPr dirty="0"/>
          </a:p>
        </p:txBody>
      </p:sp>
      <p:sp>
        <p:nvSpPr>
          <p:cNvPr id="366" name="Google Shape;366;g1574e61289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88bab4e926_0_84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a:t>
            </a:r>
            <a:endParaRPr dirty="0"/>
          </a:p>
        </p:txBody>
      </p:sp>
      <p:sp>
        <p:nvSpPr>
          <p:cNvPr id="376" name="Google Shape;376;g288bab4e926_0_8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88bab4e926_0_85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288bab4e926_0_8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8bab4e926_0_10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88bab4e926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55e115f513_0_4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Mobile payment systems in China have been an infrastructural element with physical, social, and digital ubiquity.</a:t>
            </a:r>
          </a:p>
          <a:p>
            <a:pPr marL="0" lvl="0" indent="0" algn="l" rtl="0">
              <a:spcBef>
                <a:spcPts val="0"/>
              </a:spcBef>
              <a:spcAft>
                <a:spcPts val="0"/>
              </a:spcAft>
              <a:buNone/>
            </a:pPr>
            <a:r>
              <a:rPr lang="en-US" altLang="zh-CN" sz="1800" dirty="0"/>
              <a:t>(Cl)</a:t>
            </a:r>
            <a:endParaRPr lang="en-US" sz="1800" dirty="0"/>
          </a:p>
          <a:p>
            <a:pPr marL="0" lvl="0" indent="0" algn="l" rtl="0">
              <a:spcBef>
                <a:spcPts val="0"/>
              </a:spcBef>
              <a:spcAft>
                <a:spcPts val="0"/>
              </a:spcAft>
              <a:buNone/>
            </a:pPr>
            <a:r>
              <a:rPr lang="en-US" sz="1800" dirty="0"/>
              <a:t>By the end of 2020, the number of mobile payment users in China has reached 854 million, the market of which has exceeded 400 trillion yuan.</a:t>
            </a:r>
          </a:p>
          <a:p>
            <a:pPr marL="0" lvl="0" indent="0" algn="l" rtl="0">
              <a:spcBef>
                <a:spcPts val="0"/>
              </a:spcBef>
              <a:spcAft>
                <a:spcPts val="0"/>
              </a:spcAft>
              <a:buNone/>
            </a:pPr>
            <a:r>
              <a:rPr lang="en-US" sz="1800" dirty="0"/>
              <a:t>(Cl)</a:t>
            </a:r>
          </a:p>
          <a:p>
            <a:pPr marL="0" lvl="0" indent="0" algn="l" rtl="0">
              <a:spcBef>
                <a:spcPts val="0"/>
              </a:spcBef>
              <a:spcAft>
                <a:spcPts val="0"/>
              </a:spcAft>
              <a:buNone/>
            </a:pPr>
            <a:r>
              <a:rPr lang="en-US" sz="1800" dirty="0"/>
              <a:t>At the same time, mobile payments in China are relatively homogeneous. For the payment approach, scanning the QR code is used by more than 95% mobile payment users, while other digital payment methods such as NFC are less adopted.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800" dirty="0"/>
              <a:t>(Cl)</a:t>
            </a:r>
          </a:p>
          <a:p>
            <a:pPr marL="0" lvl="0" indent="0" algn="l" rtl="0">
              <a:spcBef>
                <a:spcPts val="0"/>
              </a:spcBef>
              <a:spcAft>
                <a:spcPts val="0"/>
              </a:spcAft>
              <a:buNone/>
            </a:pPr>
            <a:r>
              <a:rPr lang="en-US" sz="1800" dirty="0"/>
              <a:t>For service providers, WeChat Pay and Alipay are two dominant mobile payment services, both of which are used by more than 85% mobile payment users.</a:t>
            </a:r>
            <a:endParaRPr sz="1800" dirty="0"/>
          </a:p>
        </p:txBody>
      </p:sp>
      <p:sp>
        <p:nvSpPr>
          <p:cNvPr id="137" name="Google Shape;137;g155e115f513_0_4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88bab4e926_0_55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highlight>
                  <a:schemeClr val="lt1"/>
                </a:highlight>
              </a:rPr>
              <a:t>Objective: get a preliminary understanding of the transactional interactions and the possible challenges for senior street vendors</a:t>
            </a:r>
            <a:endParaRPr sz="1700">
              <a:solidFill>
                <a:schemeClr val="dk1"/>
              </a:solidFill>
              <a:highlight>
                <a:schemeClr val="lt1"/>
              </a:highlight>
            </a:endParaRPr>
          </a:p>
          <a:p>
            <a:pPr marL="914400" lvl="0" indent="0" algn="l" rtl="0">
              <a:spcBef>
                <a:spcPts val="0"/>
              </a:spcBef>
              <a:spcAft>
                <a:spcPts val="0"/>
              </a:spcAft>
              <a:buNone/>
            </a:pPr>
            <a:endParaRPr/>
          </a:p>
        </p:txBody>
      </p:sp>
      <p:sp>
        <p:nvSpPr>
          <p:cNvPr id="249" name="Google Shape;249;g288bab4e926_0_5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88bab4e926_0_61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highlight>
                  <a:schemeClr val="lt1"/>
                </a:highlight>
              </a:rPr>
              <a:t>Objective: get a preliminary understanding of the transactional interactions and the possible challenges for senior street vendors</a:t>
            </a:r>
            <a:endParaRPr sz="1700">
              <a:solidFill>
                <a:schemeClr val="dk1"/>
              </a:solidFill>
              <a:highlight>
                <a:schemeClr val="lt1"/>
              </a:highlight>
            </a:endParaRPr>
          </a:p>
          <a:p>
            <a:pPr marL="914400" lvl="0" indent="0" algn="l" rtl="0">
              <a:spcBef>
                <a:spcPts val="0"/>
              </a:spcBef>
              <a:spcAft>
                <a:spcPts val="0"/>
              </a:spcAft>
              <a:buNone/>
            </a:pPr>
            <a:endParaRPr/>
          </a:p>
        </p:txBody>
      </p:sp>
      <p:sp>
        <p:nvSpPr>
          <p:cNvPr id="267" name="Google Shape;267;g288bab4e926_0_6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88bab4e926_0_6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Without exception, the use of mobile payment has also penetrated an important informal </a:t>
            </a:r>
            <a:r>
              <a:rPr lang="en" altLang="zh-CN" sz="1100" dirty="0">
                <a:latin typeface="Calibri"/>
                <a:ea typeface="Calibri"/>
                <a:cs typeface="Calibri"/>
                <a:sym typeface="Calibri"/>
              </a:rPr>
              <a:t>economy in China, namely, street vending</a:t>
            </a:r>
            <a:r>
              <a:rPr lang="en-US" dirty="0"/>
              <a:t>. (CL) </a:t>
            </a:r>
            <a:r>
              <a:rPr lang="en-US" altLang="zh-CN" sz="1100" dirty="0">
                <a:latin typeface="Calibri"/>
                <a:ea typeface="Calibri"/>
                <a:cs typeface="Calibri"/>
                <a:sym typeface="Calibri"/>
              </a:rPr>
              <a:t>Street vendors are those who offer goods or services for sale with a temporary static structure or mobile stall.</a:t>
            </a:r>
            <a:r>
              <a:rPr lang="en-US" altLang="zh-CN" dirty="0"/>
              <a:t> Like the figure above shows, a fruit seller adopts both </a:t>
            </a:r>
            <a:r>
              <a:rPr lang="en-US" altLang="zh-CN" dirty="0" err="1"/>
              <a:t>wechat</a:t>
            </a:r>
            <a:r>
              <a:rPr lang="en-US" altLang="zh-CN" dirty="0"/>
              <a:t> and Alipay QR code to collect money. </a:t>
            </a:r>
            <a:r>
              <a:rPr lang="en-US" altLang="zh-CN" sz="1100" dirty="0">
                <a:latin typeface="Calibri"/>
                <a:ea typeface="Calibri"/>
                <a:cs typeface="Calibri"/>
                <a:sym typeface="Calibri"/>
              </a:rPr>
              <a:t>Without the need to pay rent, street vending provides a relatively low barrier for business, especially for the low-income groups. Street vending is also common across many countries in the Global South.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latin typeface="Calibri"/>
                <a:ea typeface="Calibri"/>
                <a:cs typeface="Calibri"/>
                <a:sym typeface="Calibri"/>
              </a:rPr>
              <a:t>(CL) Nonetheless, The street setting brings challenges to mobile payment. First, transactions typically happen under </a:t>
            </a:r>
            <a:r>
              <a:rPr lang="en" altLang="zh-CN" sz="1100" dirty="0">
                <a:latin typeface="Calibri"/>
                <a:ea typeface="Calibri"/>
                <a:cs typeface="Calibri"/>
                <a:sym typeface="Calibri"/>
              </a:rPr>
              <a:t>uncertain and complex surroundings</a:t>
            </a:r>
            <a:r>
              <a:rPr lang="en-US" altLang="zh-CN" sz="1100" dirty="0">
                <a:latin typeface="Calibri"/>
                <a:ea typeface="Calibri"/>
                <a:cs typeface="Calibri"/>
                <a:sym typeface="Calibri"/>
              </a:rPr>
              <a:t>.</a:t>
            </a:r>
            <a:r>
              <a:rPr lang="en-US" altLang="zh-CN" dirty="0"/>
              <a:t> the figure below shows a vendor cleaning the QR code to enable scanning</a:t>
            </a:r>
            <a:r>
              <a:rPr lang="en-US" altLang="zh-CN" sz="1100" dirty="0">
                <a:latin typeface="Calibri"/>
                <a:ea typeface="Calibri"/>
                <a:cs typeface="Calibri"/>
                <a:sym typeface="Calibri"/>
              </a:rPr>
              <a:t>. Besides, the street setting limits the use of </a:t>
            </a:r>
            <a:r>
              <a:rPr lang="en" altLang="zh-CN" sz="1100" dirty="0">
                <a:latin typeface="Calibri"/>
                <a:ea typeface="Calibri"/>
                <a:cs typeface="Calibri"/>
                <a:sym typeface="Calibri"/>
              </a:rPr>
              <a:t>electronic cash registers, through which vendors could collect money by scanning customers’ QR code, which is safer for them.</a:t>
            </a:r>
            <a:endParaRPr lang="en-US" altLang="zh-CN" sz="1100"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latin typeface="Calibri"/>
              <a:ea typeface="Calibri"/>
              <a:cs typeface="Calibri"/>
              <a:sym typeface="Calibri"/>
            </a:endParaRPr>
          </a:p>
        </p:txBody>
      </p:sp>
      <p:sp>
        <p:nvSpPr>
          <p:cNvPr id="153" name="Google Shape;153;g288bab4e926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568b7cb5d6_0_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b="1" dirty="0">
                <a:solidFill>
                  <a:schemeClr val="dk1"/>
                </a:solidFill>
                <a:latin typeface="Calibri"/>
                <a:ea typeface="Calibri"/>
                <a:cs typeface="Calibri"/>
                <a:sym typeface="Calibri"/>
              </a:rPr>
              <a:t>(CL)Seniors above 50</a:t>
            </a:r>
            <a:r>
              <a:rPr lang="en-US" altLang="zh-CN" sz="1100" dirty="0">
                <a:solidFill>
                  <a:schemeClr val="dk1"/>
                </a:solidFill>
                <a:latin typeface="Calibri"/>
                <a:ea typeface="Calibri"/>
                <a:cs typeface="Calibri"/>
                <a:sym typeface="Calibri"/>
              </a:rPr>
              <a:t> account for a large proportion of the traditional profession of street vending.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solidFill>
                  <a:schemeClr val="dk1"/>
                </a:solidFill>
                <a:latin typeface="Calibri"/>
                <a:ea typeface="Calibri"/>
                <a:cs typeface="Calibri"/>
                <a:sym typeface="Calibri"/>
              </a:rPr>
              <a:t>(CL)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solidFill>
                  <a:schemeClr val="dk1"/>
                </a:solidFill>
                <a:latin typeface="Calibri"/>
                <a:ea typeface="Calibri"/>
                <a:cs typeface="Calibri"/>
                <a:sym typeface="Calibri"/>
              </a:rPr>
              <a:t>However, older adults had a much lower adoption rate of mobile payments compared to the general public. Some can not easily adopt it due to limited digital literacy, and some don’t want to use it due to usefulness and safety concerns.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solidFill>
                  <a:schemeClr val="dk1"/>
                </a:solidFill>
                <a:latin typeface="Calibri"/>
                <a:ea typeface="Calibri"/>
                <a:cs typeface="Calibri"/>
                <a:sym typeface="Calibri"/>
              </a:rPr>
              <a:t>(CL)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b="1" dirty="0">
                <a:solidFill>
                  <a:schemeClr val="dk1"/>
                </a:solidFill>
                <a:latin typeface="Calibri"/>
                <a:ea typeface="Calibri"/>
                <a:cs typeface="Calibri"/>
                <a:sym typeface="Calibri"/>
              </a:rPr>
              <a:t>Unfortunately, c</a:t>
            </a:r>
            <a:r>
              <a:rPr lang="en-US" altLang="zh-CN" sz="1100" dirty="0">
                <a:solidFill>
                  <a:schemeClr val="dk1"/>
                </a:solidFill>
                <a:latin typeface="Calibri"/>
                <a:ea typeface="Calibri"/>
                <a:cs typeface="Calibri"/>
                <a:sym typeface="Calibri"/>
              </a:rPr>
              <a:t>ompared to senior customers who can still choose cash in most scenarios and thus have a smoother transition to the cashless society, senior vendors face a sharper change to the ubiquity of mobile payments for everyday business. Also, vendors confront naturally distinct transaction-related challenges compared to customers, such as the change of the payment confirmation process.(CL)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a:solidFill>
                  <a:schemeClr val="dk1"/>
                </a:solidFill>
                <a:latin typeface="Calibri"/>
                <a:ea typeface="Calibri"/>
                <a:cs typeface="Calibri"/>
                <a:sym typeface="Calibri"/>
              </a:rPr>
              <a:t>(CL)There is a tension between the </a:t>
            </a:r>
            <a:r>
              <a:rPr lang="en-US" altLang="zh-CN" sz="1100" b="1" dirty="0">
                <a:solidFill>
                  <a:schemeClr val="dk1"/>
                </a:solidFill>
                <a:latin typeface="Calibri"/>
                <a:ea typeface="Calibri"/>
                <a:cs typeface="Calibri"/>
                <a:sym typeface="Calibri"/>
              </a:rPr>
              <a:t>essential role of mobile payments for their everyday business and potential challenges in adopting and using mobile payment</a:t>
            </a: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latin typeface="Calibri"/>
              <a:ea typeface="Calibri"/>
              <a:cs typeface="Calibri"/>
              <a:sym typeface="Calibri"/>
            </a:endParaRPr>
          </a:p>
          <a:p>
            <a:pPr marL="0" lvl="0" indent="0" algn="l" rtl="0">
              <a:spcBef>
                <a:spcPts val="0"/>
              </a:spcBef>
              <a:spcAft>
                <a:spcPts val="0"/>
              </a:spcAft>
              <a:buNone/>
            </a:pPr>
            <a:endParaRPr dirty="0"/>
          </a:p>
        </p:txBody>
      </p:sp>
      <p:sp>
        <p:nvSpPr>
          <p:cNvPr id="167" name="Google Shape;167;g1568b7cb5d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55e115f513_0_52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have a comprehensive understanding of this problem, we propose two RQs. </a:t>
            </a:r>
            <a:endParaRPr dirty="0"/>
          </a:p>
        </p:txBody>
      </p:sp>
      <p:sp>
        <p:nvSpPr>
          <p:cNvPr id="195" name="Google Shape;195;g155e115f513_0_5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55e115f513_0_55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i="1" dirty="0">
                <a:solidFill>
                  <a:schemeClr val="dk1"/>
                </a:solidFill>
                <a:highlight>
                  <a:schemeClr val="lt1"/>
                </a:highlight>
              </a:rPr>
              <a:t>“physical and social interactions that users make individually and collectively in order to enable transactions”</a:t>
            </a:r>
            <a:endParaRPr lang="en-US" altLang="zh-CN" sz="1100" dirty="0">
              <a:solidFill>
                <a:schemeClr val="dk1"/>
              </a:solidFill>
              <a:highlight>
                <a:schemeClr val="lt1"/>
              </a:high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comprehensively investigate senior street vendors' situational challenges and strategies in mobile payment adoption, we </a:t>
            </a:r>
            <a:r>
              <a:rPr lang="en-US" sz="1100" dirty="0">
                <a:solidFill>
                  <a:schemeClr val="dk1"/>
                </a:solidFill>
                <a:highlight>
                  <a:schemeClr val="lt1"/>
                </a:highlight>
              </a:rPr>
              <a:t>l</a:t>
            </a:r>
            <a:r>
              <a:rPr lang="en-US" altLang="zh-CN" sz="1100" dirty="0">
                <a:solidFill>
                  <a:schemeClr val="dk1"/>
                </a:solidFill>
                <a:highlight>
                  <a:schemeClr val="lt1"/>
                </a:highlight>
              </a:rPr>
              <a:t>everage “</a:t>
            </a:r>
            <a:r>
              <a:rPr lang="en-US" altLang="zh-CN" sz="1100" dirty="0" err="1">
                <a:solidFill>
                  <a:schemeClr val="dk1"/>
                </a:solidFill>
                <a:highlight>
                  <a:schemeClr val="lt1"/>
                </a:highlight>
              </a:rPr>
              <a:t>Moneywork</a:t>
            </a:r>
            <a:r>
              <a:rPr lang="en-US" altLang="zh-CN" sz="1100" dirty="0">
                <a:solidFill>
                  <a:schemeClr val="dk1"/>
                </a:solidFill>
                <a:highlight>
                  <a:schemeClr val="lt1"/>
                </a:highlight>
              </a:rPr>
              <a:t>” framework as an analytical lens when we conducted open coding. In particular, we pay attention to </a:t>
            </a:r>
            <a:r>
              <a:rPr lang="en-US" altLang="zh-CN" sz="1100" b="1" dirty="0">
                <a:solidFill>
                  <a:schemeClr val="dk1"/>
                </a:solidFill>
                <a:highlight>
                  <a:schemeClr val="lt1"/>
                </a:highlight>
              </a:rPr>
              <a:t>physical and social interactions </a:t>
            </a:r>
            <a:r>
              <a:rPr lang="en" altLang="zh-CN" sz="1100" dirty="0">
                <a:highlight>
                  <a:srgbClr val="FFFFFF"/>
                </a:highlight>
              </a:rPr>
              <a:t>pre-, at-, and post-transaction phases</a:t>
            </a:r>
            <a:r>
              <a:rPr lang="en-US" altLang="zh-CN" sz="1100" b="1" dirty="0">
                <a:solidFill>
                  <a:schemeClr val="dk1"/>
                </a:solidFill>
                <a:highlight>
                  <a:schemeClr val="lt1"/>
                </a:highlight>
              </a:rPr>
              <a:t> </a:t>
            </a:r>
            <a:r>
              <a:rPr lang="en-US" altLang="zh-CN" sz="1100" dirty="0">
                <a:solidFill>
                  <a:schemeClr val="dk1"/>
                </a:solidFill>
                <a:highlight>
                  <a:schemeClr val="lt1"/>
                </a:highlight>
              </a:rPr>
              <a:t>in specific contexts, instead of only focusing on the transfer of value.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highlight>
                <a:schemeClr val="lt1"/>
              </a:highlight>
            </a:endParaRPr>
          </a:p>
          <a:p>
            <a:pPr marL="0" lvl="0" indent="0" algn="l" rtl="0">
              <a:spcBef>
                <a:spcPts val="0"/>
              </a:spcBef>
              <a:spcAft>
                <a:spcPts val="0"/>
              </a:spcAft>
              <a:buNone/>
            </a:pPr>
            <a:endParaRPr dirty="0"/>
          </a:p>
        </p:txBody>
      </p:sp>
      <p:sp>
        <p:nvSpPr>
          <p:cNvPr id="204" name="Google Shape;204;g155e115f513_0_5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88bab4e926_0_14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study took place in the field. </a:t>
            </a:r>
            <a:r>
              <a:rPr lang="en-US" altLang="zh-CN" dirty="0"/>
              <a:t>In particular, we </a:t>
            </a:r>
            <a:r>
              <a:rPr lang="en-US" dirty="0"/>
              <a:t>first </a:t>
            </a:r>
            <a:r>
              <a:rPr lang="en-US" dirty="0">
                <a:latin typeface="Calibri"/>
                <a:cs typeface="Calibri"/>
                <a:sym typeface="Calibri"/>
              </a:rPr>
              <a:t>a</a:t>
            </a:r>
            <a:r>
              <a:rPr lang="en-US" altLang="zh-CN" dirty="0">
                <a:latin typeface="Calibri"/>
                <a:ea typeface="Calibri"/>
                <a:cs typeface="Calibri"/>
                <a:sym typeface="Calibri"/>
              </a:rPr>
              <a:t>pproach senior street vendors in business</a:t>
            </a:r>
            <a:r>
              <a:rPr lang="en-US" dirty="0"/>
              <a:t>. After getting vendors’ content, we conducted </a:t>
            </a:r>
            <a:r>
              <a:rPr lang="en-US" altLang="zh-CN" dirty="0">
                <a:latin typeface="Calibri"/>
                <a:ea typeface="Calibri"/>
                <a:cs typeface="Calibri"/>
                <a:sym typeface="Calibri"/>
              </a:rPr>
              <a:t>1-2 hour </a:t>
            </a:r>
            <a:r>
              <a:rPr lang="en" altLang="zh-CN" dirty="0">
                <a:latin typeface="Calibri"/>
                <a:ea typeface="Calibri"/>
                <a:cs typeface="Calibri"/>
                <a:sym typeface="Calibri"/>
              </a:rPr>
              <a:t>non-participatory</a:t>
            </a:r>
            <a:r>
              <a:rPr lang="en-US" altLang="zh-CN" dirty="0">
                <a:latin typeface="Calibri"/>
                <a:ea typeface="Calibri"/>
                <a:cs typeface="Calibri"/>
                <a:sym typeface="Calibri"/>
              </a:rPr>
              <a:t> observations and took detailed notes</a:t>
            </a:r>
            <a:r>
              <a:rPr lang="en-US" dirty="0"/>
              <a:t>. We then had semi-structured interviews with those accepting the </a:t>
            </a:r>
            <a:r>
              <a:rPr lang="en-US" altLang="zh-CN" dirty="0"/>
              <a:t>interviews</a:t>
            </a:r>
            <a:r>
              <a:rPr lang="en-US" dirty="0"/>
              <a:t>. Eligible participants should be </a:t>
            </a:r>
            <a:r>
              <a:rPr lang="en" altLang="zh-CN" sz="1100" dirty="0">
                <a:solidFill>
                  <a:schemeClr val="dk1"/>
                </a:solidFill>
                <a:highlight>
                  <a:schemeClr val="lt1"/>
                </a:highlight>
              </a:rPr>
              <a:t>above 50 years old and </a:t>
            </a:r>
            <a:r>
              <a:rPr lang="en-US" altLang="zh-CN" sz="1100" dirty="0">
                <a:solidFill>
                  <a:schemeClr val="dk1"/>
                </a:solidFill>
                <a:highlight>
                  <a:schemeClr val="lt1"/>
                </a:highlight>
              </a:rPr>
              <a:t>adopt any of the mobile money collection approaches for at least three months. we did not exclude any mobile payment adoption patterns, even in the most elementary way. For example, senior street vendors who had not mobile phones but provided printed QR codes were also included in this study.</a:t>
            </a:r>
            <a:endParaRPr lang="en-US" altLang="zh-CN" dirty="0"/>
          </a:p>
        </p:txBody>
      </p:sp>
      <p:sp>
        <p:nvSpPr>
          <p:cNvPr id="214" name="Google Shape;214;g288bab4e926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88bab4e926_0_15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total, we interviewed </a:t>
            </a:r>
            <a:r>
              <a:rPr lang="en-US" altLang="zh-CN" sz="1100" dirty="0">
                <a:solidFill>
                  <a:schemeClr val="dk1"/>
                </a:solidFill>
                <a:highlight>
                  <a:schemeClr val="lt1"/>
                </a:highlight>
              </a:rPr>
              <a:t>7 female and 8 male senior street vendors </a:t>
            </a:r>
            <a:r>
              <a:rPr lang="en" altLang="zh-CN" sz="1100" dirty="0">
                <a:solidFill>
                  <a:schemeClr val="dk1"/>
                </a:solidFill>
                <a:highlight>
                  <a:schemeClr val="lt1"/>
                </a:highlight>
              </a:rPr>
              <a:t>Aged from 53 to 78. They have </a:t>
            </a:r>
            <a:r>
              <a:rPr lang="en-US" altLang="zh-CN" sz="1100" dirty="0">
                <a:solidFill>
                  <a:schemeClr val="dk1"/>
                </a:solidFill>
                <a:highlight>
                  <a:schemeClr val="lt1"/>
                </a:highlight>
              </a:rPr>
              <a:t>relatively low education level in general. They have 3 - 5 year mobile payment use as of 2021, and mobile payments accounted for at least 50% of transactions for all senior street vendors, according to their own estimation.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ltLang="zh-CN" sz="1100" dirty="0">
              <a:solidFill>
                <a:schemeClr val="dk1"/>
              </a:solidFill>
              <a:highlight>
                <a:schemeClr val="lt1"/>
              </a:highligh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CN" sz="1100" dirty="0">
              <a:solidFill>
                <a:schemeClr val="dk1"/>
              </a:solidFill>
              <a:highlight>
                <a:schemeClr val="lt1"/>
              </a:highlight>
            </a:endParaRPr>
          </a:p>
          <a:p>
            <a:pPr marL="0" lvl="0" indent="0" algn="l" rtl="0">
              <a:spcBef>
                <a:spcPts val="0"/>
              </a:spcBef>
              <a:spcAft>
                <a:spcPts val="0"/>
              </a:spcAft>
              <a:buNone/>
            </a:pPr>
            <a:endParaRPr dirty="0"/>
          </a:p>
        </p:txBody>
      </p:sp>
      <p:sp>
        <p:nvSpPr>
          <p:cNvPr id="239" name="Google Shape;239;g288bab4e926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55e115f513_0_56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First, we found that senior street vendors' mobile payment adoption in China was largely market-driven, when vendors either chose to adopt mobile payment, or got excluded by the increasingly cashless society. Passively adopting mobile payment facing the impact of cashless economy, instead of recognizing its benefits to use, was the common characteristic of senior vendors' motivations of mobile payment </a:t>
            </a:r>
            <a:r>
              <a:rPr lang="en-US" dirty="0" err="1"/>
              <a:t>adoption.Specifically</a:t>
            </a:r>
            <a:r>
              <a:rPr lang="en-US" dirty="0"/>
              <a:t>, vendors </a:t>
            </a:r>
            <a:r>
              <a:rPr lang="en" sz="1100" dirty="0">
                <a:highlight>
                  <a:srgbClr val="FFFFFF"/>
                </a:highlight>
              </a:rPr>
              <a:t>a</a:t>
            </a:r>
            <a:r>
              <a:rPr lang="en" altLang="zh-CN" sz="1100" dirty="0">
                <a:highlight>
                  <a:srgbClr val="FFFFFF"/>
                </a:highlight>
              </a:rPr>
              <a:t>dopt mobile payments mainly due to consumers' requests, peer pressure, or suggestions from family</a:t>
            </a:r>
            <a:r>
              <a:rPr lang="en-US" dirty="0"/>
              <a:t>. For example, V2 reported that ...</a:t>
            </a:r>
            <a:endParaRPr dirty="0"/>
          </a:p>
        </p:txBody>
      </p:sp>
      <p:sp>
        <p:nvSpPr>
          <p:cNvPr id="276" name="Google Shape;276;g155e115f513_0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300" cy="3655200"/>
          </a:xfrm>
          <a:prstGeom prst="rect">
            <a:avLst/>
          </a:prstGeom>
          <a:noFill/>
          <a:ln>
            <a:noFill/>
          </a:ln>
        </p:spPr>
      </p:sp>
      <p:sp>
        <p:nvSpPr>
          <p:cNvPr id="109" name="Google Shape;109;p22"/>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32650" y="1287875"/>
            <a:ext cx="8039400" cy="17937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dk1"/>
              </a:buClr>
              <a:buSzPts val="1100"/>
              <a:buFont typeface="Arial"/>
              <a:buNone/>
            </a:pPr>
            <a:r>
              <a:rPr lang="en" sz="2250" dirty="0">
                <a:highlight>
                  <a:srgbClr val="FFFFFF"/>
                </a:highlight>
                <a:latin typeface="Arial"/>
                <a:ea typeface="Arial"/>
                <a:cs typeface="Arial"/>
                <a:sym typeface="Arial"/>
              </a:rPr>
              <a:t>“I Have to Use My Son's QR Code to Run the Business”: Unpacking </a:t>
            </a:r>
            <a:r>
              <a:rPr lang="en" sz="2250" b="1" dirty="0">
                <a:highlight>
                  <a:srgbClr val="FFFFFF"/>
                </a:highlight>
                <a:latin typeface="Arial"/>
                <a:ea typeface="Arial"/>
                <a:cs typeface="Arial"/>
                <a:sym typeface="Arial"/>
              </a:rPr>
              <a:t>Senior Street Vendors' Challenges</a:t>
            </a:r>
            <a:endParaRPr sz="2250" b="1" dirty="0">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1100"/>
              <a:buFont typeface="Arial"/>
              <a:buNone/>
            </a:pPr>
            <a:r>
              <a:rPr lang="en" sz="2250" b="1" dirty="0">
                <a:highlight>
                  <a:srgbClr val="FFFFFF"/>
                </a:highlight>
                <a:latin typeface="Arial"/>
                <a:ea typeface="Arial"/>
                <a:cs typeface="Arial"/>
                <a:sym typeface="Arial"/>
              </a:rPr>
              <a:t> in Mobile Money Collection</a:t>
            </a:r>
            <a:r>
              <a:rPr lang="en" sz="2250" dirty="0">
                <a:highlight>
                  <a:srgbClr val="FFFFFF"/>
                </a:highlight>
                <a:latin typeface="Arial"/>
                <a:ea typeface="Arial"/>
                <a:cs typeface="Arial"/>
                <a:sym typeface="Arial"/>
              </a:rPr>
              <a:t> in China</a:t>
            </a:r>
            <a:endParaRPr sz="2250" dirty="0">
              <a:highlight>
                <a:srgbClr val="FFFFFF"/>
              </a:highlight>
              <a:latin typeface="Arial"/>
              <a:ea typeface="Arial"/>
              <a:cs typeface="Arial"/>
              <a:sym typeface="Arial"/>
            </a:endParaRPr>
          </a:p>
          <a:p>
            <a:pPr marL="0" lvl="0" indent="0" algn="l" rtl="0">
              <a:lnSpc>
                <a:spcPct val="90000"/>
              </a:lnSpc>
              <a:spcBef>
                <a:spcPts val="0"/>
              </a:spcBef>
              <a:spcAft>
                <a:spcPts val="0"/>
              </a:spcAft>
              <a:buClr>
                <a:schemeClr val="dk1"/>
              </a:buClr>
              <a:buSzPts val="2700"/>
              <a:buFont typeface="Calibri"/>
              <a:buNone/>
            </a:pPr>
            <a:endParaRPr sz="2700" b="1" dirty="0"/>
          </a:p>
        </p:txBody>
      </p:sp>
      <p:sp>
        <p:nvSpPr>
          <p:cNvPr id="130" name="Google Shape;130;p25"/>
          <p:cNvSpPr txBox="1"/>
          <p:nvPr/>
        </p:nvSpPr>
        <p:spPr>
          <a:xfrm>
            <a:off x="66485" y="3081569"/>
            <a:ext cx="9144000" cy="15105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None/>
            </a:pPr>
            <a:r>
              <a:rPr lang="en" sz="2400" b="1" dirty="0" err="1">
                <a:solidFill>
                  <a:srgbClr val="000000"/>
                </a:solidFill>
                <a:latin typeface="Calibri"/>
                <a:ea typeface="Calibri"/>
                <a:cs typeface="Calibri"/>
                <a:sym typeface="Calibri"/>
              </a:rPr>
              <a:t>Changyang</a:t>
            </a:r>
            <a:r>
              <a:rPr lang="en" sz="2400" b="1" dirty="0">
                <a:solidFill>
                  <a:srgbClr val="000000"/>
                </a:solidFill>
                <a:latin typeface="Calibri"/>
                <a:ea typeface="Calibri"/>
                <a:cs typeface="Calibri"/>
                <a:sym typeface="Calibri"/>
              </a:rPr>
              <a:t> He</a:t>
            </a:r>
            <a:r>
              <a:rPr lang="en" sz="2400" baseline="30000" dirty="0">
                <a:solidFill>
                  <a:srgbClr val="000000"/>
                </a:solidFill>
                <a:latin typeface="Calibri"/>
                <a:ea typeface="Calibri"/>
                <a:cs typeface="Calibri"/>
                <a:sym typeface="Calibri"/>
              </a:rPr>
              <a:t>1</a:t>
            </a:r>
            <a:r>
              <a:rPr lang="en" sz="2400" dirty="0">
                <a:solidFill>
                  <a:srgbClr val="000000"/>
                </a:solidFill>
                <a:latin typeface="Calibri"/>
                <a:ea typeface="Calibri"/>
                <a:cs typeface="Calibri"/>
                <a:sym typeface="Calibri"/>
              </a:rPr>
              <a:t>, Lu He</a:t>
            </a:r>
            <a:r>
              <a:rPr lang="en" sz="2400" baseline="30000" dirty="0">
                <a:solidFill>
                  <a:srgbClr val="000000"/>
                </a:solidFill>
                <a:latin typeface="Calibri"/>
                <a:ea typeface="Calibri"/>
                <a:cs typeface="Calibri"/>
                <a:sym typeface="Calibri"/>
              </a:rPr>
              <a:t>2</a:t>
            </a:r>
            <a:r>
              <a:rPr lang="en" sz="2400" dirty="0">
                <a:solidFill>
                  <a:srgbClr val="000000"/>
                </a:solidFill>
                <a:latin typeface="Calibri"/>
                <a:ea typeface="Calibri"/>
                <a:cs typeface="Calibri"/>
                <a:sym typeface="Calibri"/>
              </a:rPr>
              <a:t>, </a:t>
            </a:r>
            <a:r>
              <a:rPr lang="en" sz="2400" dirty="0" err="1">
                <a:latin typeface="Calibri"/>
                <a:ea typeface="Calibri"/>
                <a:cs typeface="Calibri"/>
                <a:sym typeface="Calibri"/>
              </a:rPr>
              <a:t>Zhicong</a:t>
            </a:r>
            <a:r>
              <a:rPr lang="en" sz="2400" dirty="0">
                <a:solidFill>
                  <a:srgbClr val="000000"/>
                </a:solidFill>
                <a:latin typeface="Calibri"/>
                <a:ea typeface="Calibri"/>
                <a:cs typeface="Calibri"/>
                <a:sym typeface="Calibri"/>
              </a:rPr>
              <a:t> Lu</a:t>
            </a:r>
            <a:r>
              <a:rPr lang="en" sz="2400" baseline="30000" dirty="0">
                <a:solidFill>
                  <a:srgbClr val="000000"/>
                </a:solidFill>
                <a:latin typeface="Calibri"/>
                <a:ea typeface="Calibri"/>
                <a:cs typeface="Calibri"/>
                <a:sym typeface="Calibri"/>
              </a:rPr>
              <a:t>3</a:t>
            </a:r>
            <a:r>
              <a:rPr lang="en" sz="2400" dirty="0">
                <a:solidFill>
                  <a:srgbClr val="000000"/>
                </a:solidFill>
                <a:latin typeface="Calibri"/>
                <a:ea typeface="Calibri"/>
                <a:cs typeface="Calibri"/>
                <a:sym typeface="Calibri"/>
              </a:rPr>
              <a:t>, and Bo Li</a:t>
            </a:r>
            <a:r>
              <a:rPr lang="en" sz="2400" baseline="30000" dirty="0">
                <a:solidFill>
                  <a:srgbClr val="000000"/>
                </a:solidFill>
                <a:latin typeface="Calibri"/>
                <a:ea typeface="Calibri"/>
                <a:cs typeface="Calibri"/>
                <a:sym typeface="Calibri"/>
              </a:rPr>
              <a:t>1</a:t>
            </a:r>
            <a:endParaRPr sz="2400" dirty="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1800" baseline="30000" dirty="0">
                <a:solidFill>
                  <a:srgbClr val="000000"/>
                </a:solidFill>
                <a:latin typeface="Calibri"/>
                <a:ea typeface="Calibri"/>
                <a:cs typeface="Calibri"/>
                <a:sym typeface="Calibri"/>
              </a:rPr>
              <a:t>1</a:t>
            </a:r>
            <a:r>
              <a:rPr lang="en" sz="1800" dirty="0">
                <a:solidFill>
                  <a:srgbClr val="000000"/>
                </a:solidFill>
                <a:latin typeface="Calibri"/>
                <a:ea typeface="Calibri"/>
                <a:cs typeface="Calibri"/>
                <a:sym typeface="Calibri"/>
              </a:rPr>
              <a:t>Hong Kong University of Science and Technology</a:t>
            </a:r>
            <a:endParaRPr sz="2400" dirty="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1800" baseline="30000" dirty="0">
                <a:solidFill>
                  <a:srgbClr val="000000"/>
                </a:solidFill>
                <a:latin typeface="Calibri"/>
                <a:ea typeface="Calibri"/>
                <a:cs typeface="Calibri"/>
                <a:sym typeface="Calibri"/>
              </a:rPr>
              <a:t>2</a:t>
            </a:r>
            <a:r>
              <a:rPr lang="en-US" sz="1800" dirty="0">
                <a:solidFill>
                  <a:srgbClr val="000000"/>
                </a:solidFill>
                <a:latin typeface="Calibri"/>
                <a:ea typeface="Calibri"/>
                <a:cs typeface="Calibri"/>
                <a:sym typeface="Calibri"/>
              </a:rPr>
              <a:t>University of California, Irvine</a:t>
            </a:r>
          </a:p>
          <a:p>
            <a:pPr marL="0" lvl="0" indent="0" algn="l" rtl="0">
              <a:lnSpc>
                <a:spcPct val="90000"/>
              </a:lnSpc>
              <a:spcBef>
                <a:spcPts val="1000"/>
              </a:spcBef>
              <a:spcAft>
                <a:spcPts val="0"/>
              </a:spcAft>
              <a:buNone/>
            </a:pPr>
            <a:r>
              <a:rPr lang="en" sz="1800" baseline="30000" dirty="0">
                <a:solidFill>
                  <a:srgbClr val="000000"/>
                </a:solidFill>
                <a:latin typeface="Calibri"/>
                <a:ea typeface="Calibri"/>
                <a:cs typeface="Calibri"/>
                <a:sym typeface="Calibri"/>
              </a:rPr>
              <a:t>3</a:t>
            </a:r>
            <a:r>
              <a:rPr lang="en" sz="1800" dirty="0">
                <a:latin typeface="Calibri"/>
                <a:ea typeface="Calibri"/>
                <a:cs typeface="Calibri"/>
                <a:sym typeface="Calibri"/>
              </a:rPr>
              <a:t>City University of Hong Kong</a:t>
            </a:r>
            <a:endParaRPr sz="2400" dirty="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endParaRPr sz="1800" dirty="0">
              <a:solidFill>
                <a:srgbClr val="000000"/>
              </a:solidFill>
              <a:latin typeface="Calibri"/>
              <a:ea typeface="Calibri"/>
              <a:cs typeface="Calibri"/>
              <a:sym typeface="Calibri"/>
            </a:endParaRPr>
          </a:p>
        </p:txBody>
      </p:sp>
      <p:pic>
        <p:nvPicPr>
          <p:cNvPr id="131" name="Google Shape;131;p25"/>
          <p:cNvPicPr preferRelativeResize="0"/>
          <p:nvPr/>
        </p:nvPicPr>
        <p:blipFill>
          <a:blip r:embed="rId3">
            <a:alphaModFix/>
          </a:blip>
          <a:stretch>
            <a:fillRect/>
          </a:stretch>
        </p:blipFill>
        <p:spPr>
          <a:xfrm>
            <a:off x="0" y="0"/>
            <a:ext cx="1081675" cy="1081675"/>
          </a:xfrm>
          <a:prstGeom prst="rect">
            <a:avLst/>
          </a:prstGeom>
          <a:noFill/>
          <a:ln>
            <a:noFill/>
          </a:ln>
        </p:spPr>
      </p:pic>
      <p:pic>
        <p:nvPicPr>
          <p:cNvPr id="132" name="Google Shape;132;p25" descr="West Island School – ESF Dual Program 2018 at HKUST - West Island School -  ESF"/>
          <p:cNvPicPr preferRelativeResize="0"/>
          <p:nvPr/>
        </p:nvPicPr>
        <p:blipFill rotWithShape="1">
          <a:blip r:embed="rId4">
            <a:alphaModFix/>
          </a:blip>
          <a:srcRect/>
          <a:stretch/>
        </p:blipFill>
        <p:spPr>
          <a:xfrm>
            <a:off x="6628196" y="4337879"/>
            <a:ext cx="1174722" cy="778892"/>
          </a:xfrm>
          <a:prstGeom prst="rect">
            <a:avLst/>
          </a:prstGeom>
          <a:noFill/>
          <a:ln>
            <a:noFill/>
          </a:ln>
        </p:spPr>
      </p:pic>
      <p:pic>
        <p:nvPicPr>
          <p:cNvPr id="133" name="Google Shape;133;p25" descr="University of California, Irvine - Wikipedia"/>
          <p:cNvPicPr preferRelativeResize="0"/>
          <p:nvPr/>
        </p:nvPicPr>
        <p:blipFill rotWithShape="1">
          <a:blip r:embed="rId5">
            <a:alphaModFix/>
          </a:blip>
          <a:srcRect/>
          <a:stretch/>
        </p:blipFill>
        <p:spPr>
          <a:xfrm>
            <a:off x="7621666" y="4405111"/>
            <a:ext cx="644443" cy="644443"/>
          </a:xfrm>
          <a:prstGeom prst="rect">
            <a:avLst/>
          </a:prstGeom>
          <a:noFill/>
          <a:ln>
            <a:noFill/>
          </a:ln>
        </p:spPr>
      </p:pic>
      <p:pic>
        <p:nvPicPr>
          <p:cNvPr id="134" name="Google Shape;134;p25"/>
          <p:cNvPicPr preferRelativeResize="0"/>
          <p:nvPr/>
        </p:nvPicPr>
        <p:blipFill>
          <a:blip r:embed="rId6">
            <a:alphaModFix/>
          </a:blip>
          <a:stretch>
            <a:fillRect/>
          </a:stretch>
        </p:blipFill>
        <p:spPr>
          <a:xfrm>
            <a:off x="8351525" y="4405100"/>
            <a:ext cx="733926" cy="644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290" name="Google Shape;290;p37"/>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91" name="Google Shape;291;p37"/>
          <p:cNvSpPr txBox="1"/>
          <p:nvPr/>
        </p:nvSpPr>
        <p:spPr>
          <a:xfrm>
            <a:off x="246400" y="426450"/>
            <a:ext cx="74619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2400">
                <a:latin typeface="Calibri"/>
                <a:ea typeface="Calibri"/>
                <a:cs typeface="Calibri"/>
                <a:sym typeface="Calibri"/>
              </a:rPr>
              <a:t>The Dilemma in Mobile Payment Adoption</a:t>
            </a:r>
            <a:endParaRPr sz="2400">
              <a:latin typeface="Calibri"/>
              <a:ea typeface="Calibri"/>
              <a:cs typeface="Calibri"/>
              <a:sym typeface="Calibri"/>
            </a:endParaRPr>
          </a:p>
          <a:p>
            <a:pPr marL="457200" lvl="0" indent="-381000" algn="l" rtl="0">
              <a:lnSpc>
                <a:spcPct val="80000"/>
              </a:lnSpc>
              <a:spcBef>
                <a:spcPts val="0"/>
              </a:spcBef>
              <a:spcAft>
                <a:spcPts val="0"/>
              </a:spcAft>
              <a:buSzPts val="2400"/>
              <a:buFont typeface="Calibri"/>
              <a:buChar char="-"/>
            </a:pPr>
            <a:r>
              <a:rPr lang="en" sz="2400" b="1">
                <a:latin typeface="Calibri"/>
                <a:ea typeface="Calibri"/>
                <a:cs typeface="Calibri"/>
                <a:sym typeface="Calibri"/>
              </a:rPr>
              <a:t>Use Mobile Payment or Be Eliminated</a:t>
            </a:r>
            <a:endParaRPr sz="2400" b="1">
              <a:solidFill>
                <a:srgbClr val="000000"/>
              </a:solidFill>
              <a:latin typeface="Calibri"/>
              <a:ea typeface="Calibri"/>
              <a:cs typeface="Calibri"/>
              <a:sym typeface="Calibri"/>
            </a:endParaRPr>
          </a:p>
        </p:txBody>
      </p:sp>
      <p:sp>
        <p:nvSpPr>
          <p:cNvPr id="292" name="Google Shape;292;p37"/>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10</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293" name="Google Shape;293;p37"/>
          <p:cNvSpPr/>
          <p:nvPr/>
        </p:nvSpPr>
        <p:spPr>
          <a:xfrm>
            <a:off x="737725" y="3270700"/>
            <a:ext cx="7461900" cy="12351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txBox="1"/>
          <p:nvPr/>
        </p:nvSpPr>
        <p:spPr>
          <a:xfrm>
            <a:off x="737725" y="3270700"/>
            <a:ext cx="74619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dirty="0"/>
              <a:t>I never got educated and I am illiterate. It is impossible for me to use smartphones, let alone set up mobile payments. I only hold a dumbphone to contact my family, after my eldest son told me how to dial... But no one takes cash now. </a:t>
            </a:r>
            <a:r>
              <a:rPr lang="en" sz="1500" b="1" i="1" dirty="0"/>
              <a:t>The only choice for me is to use my son's QR code.</a:t>
            </a:r>
            <a:r>
              <a:rPr lang="en" sz="1500" i="1" dirty="0"/>
              <a:t> </a:t>
            </a:r>
            <a:r>
              <a:rPr lang="en" sz="1500" dirty="0"/>
              <a:t>- (V4, F, 78, FD)</a:t>
            </a:r>
            <a:endParaRPr dirty="0"/>
          </a:p>
        </p:txBody>
      </p:sp>
      <p:sp>
        <p:nvSpPr>
          <p:cNvPr id="295" name="Google Shape;295;p37"/>
          <p:cNvSpPr txBox="1"/>
          <p:nvPr/>
        </p:nvSpPr>
        <p:spPr>
          <a:xfrm>
            <a:off x="0" y="1024100"/>
            <a:ext cx="8486700" cy="21225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b="1" dirty="0">
                <a:highlight>
                  <a:srgbClr val="FFFFFF"/>
                </a:highlight>
              </a:rPr>
              <a:t>family-dependent use</a:t>
            </a:r>
            <a:r>
              <a:rPr lang="en" sz="1700" dirty="0">
                <a:highlight>
                  <a:srgbClr val="FFFFFF"/>
                </a:highlight>
              </a:rPr>
              <a:t>: rely on family's accounts, devices or QR codes to run their everyday business</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the current family-independent (FI) </a:t>
            </a:r>
            <a:r>
              <a:rPr lang="en" sz="1700" dirty="0">
                <a:solidFill>
                  <a:schemeClr val="dk1"/>
                </a:solidFill>
                <a:highlight>
                  <a:schemeClr val="lt1"/>
                </a:highlight>
              </a:rPr>
              <a:t>vendors</a:t>
            </a:r>
            <a:r>
              <a:rPr lang="en" sz="1700" dirty="0">
                <a:highlight>
                  <a:srgbClr val="FFFFFF"/>
                </a:highlight>
              </a:rPr>
              <a:t>: request the family's short-term help in installation, set-up and onboarding</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solidFill>
                  <a:schemeClr val="dk1"/>
                </a:solidFill>
                <a:highlight>
                  <a:schemeClr val="lt1"/>
                </a:highlight>
              </a:rPr>
              <a:t>family-dependent (FD) vendors: </a:t>
            </a:r>
            <a:r>
              <a:rPr lang="en" sz="1700" dirty="0">
                <a:highlight>
                  <a:srgbClr val="FFFFFF"/>
                </a:highlight>
              </a:rPr>
              <a:t>directly request QR codes from family members for daily business and rely on family's long-term support</a:t>
            </a:r>
            <a:endParaRPr sz="1700" dirty="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Effect transition="in" filter="fade">
                                      <p:cBhvr>
                                        <p:cTn id="7" dur="500"/>
                                        <p:tgtEl>
                                          <p:spTgt spid="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Effect transition="in" filter="fade">
                                      <p:cBhvr>
                                        <p:cTn id="12" dur="500"/>
                                        <p:tgtEl>
                                          <p:spTgt spid="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Effect transition="in" filter="fade">
                                      <p:cBhvr>
                                        <p:cTn id="17" dur="500"/>
                                        <p:tgtEl>
                                          <p:spTgt spid="2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3"/>
                                        </p:tgtEl>
                                        <p:attrNameLst>
                                          <p:attrName>style.visibility</p:attrName>
                                        </p:attrNameLst>
                                      </p:cBhvr>
                                      <p:to>
                                        <p:strVal val="visible"/>
                                      </p:to>
                                    </p:set>
                                    <p:animEffect transition="in" filter="fade">
                                      <p:cBhvr>
                                        <p:cTn id="22" dur="500"/>
                                        <p:tgtEl>
                                          <p:spTgt spid="29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4"/>
                                        </p:tgtEl>
                                        <p:attrNameLst>
                                          <p:attrName>style.visibility</p:attrName>
                                        </p:attrNameLst>
                                      </p:cBhvr>
                                      <p:to>
                                        <p:strVal val="visible"/>
                                      </p:to>
                                    </p:set>
                                    <p:animEffect transition="in" filter="fade">
                                      <p:cBhvr>
                                        <p:cTn id="25" dur="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8"/>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301" name="Google Shape;301;p38"/>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302" name="Google Shape;302;p38"/>
          <p:cNvSpPr txBox="1"/>
          <p:nvPr/>
        </p:nvSpPr>
        <p:spPr>
          <a:xfrm>
            <a:off x="246400" y="426450"/>
            <a:ext cx="82404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None/>
            </a:pPr>
            <a:r>
              <a:rPr lang="en" sz="2400" dirty="0">
                <a:latin typeface="Calibri"/>
                <a:ea typeface="Calibri"/>
                <a:cs typeface="Calibri"/>
                <a:sym typeface="Calibri"/>
              </a:rPr>
              <a:t>Unexpected Difficulties of Different Confirmation Approaches</a:t>
            </a:r>
            <a:endParaRPr sz="2400" b="1" dirty="0">
              <a:solidFill>
                <a:srgbClr val="000000"/>
              </a:solidFill>
              <a:latin typeface="Calibri"/>
              <a:ea typeface="Calibri"/>
              <a:cs typeface="Calibri"/>
              <a:sym typeface="Calibri"/>
            </a:endParaRPr>
          </a:p>
        </p:txBody>
      </p:sp>
      <p:sp>
        <p:nvSpPr>
          <p:cNvPr id="303" name="Google Shape;303;p38"/>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11</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304" name="Google Shape;304;p38"/>
          <p:cNvSpPr/>
          <p:nvPr/>
        </p:nvSpPr>
        <p:spPr>
          <a:xfrm>
            <a:off x="737725" y="3777900"/>
            <a:ext cx="5212800" cy="9738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txBox="1"/>
          <p:nvPr/>
        </p:nvSpPr>
        <p:spPr>
          <a:xfrm>
            <a:off x="780900" y="3728200"/>
            <a:ext cx="5094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dirty="0"/>
              <a:t>I just take a glance (to check the payment proof). </a:t>
            </a:r>
            <a:r>
              <a:rPr lang="en" sz="1500" b="1" i="1" dirty="0"/>
              <a:t>If you spend a long time checking,</a:t>
            </a:r>
            <a:r>
              <a:rPr lang="en" sz="1500" i="1" dirty="0"/>
              <a:t> </a:t>
            </a:r>
            <a:r>
              <a:rPr lang="en" sz="1500" b="1" i="1" dirty="0"/>
              <a:t>it seems that you distrust your customers and that makes your customers embarrassed</a:t>
            </a:r>
            <a:r>
              <a:rPr lang="en" sz="1500" i="1" dirty="0"/>
              <a:t> </a:t>
            </a:r>
            <a:r>
              <a:rPr lang="en" sz="1500" dirty="0"/>
              <a:t>- (V7, F, 53, FI)</a:t>
            </a:r>
            <a:endParaRPr dirty="0"/>
          </a:p>
        </p:txBody>
      </p:sp>
      <p:sp>
        <p:nvSpPr>
          <p:cNvPr id="306" name="Google Shape;306;p38"/>
          <p:cNvSpPr txBox="1"/>
          <p:nvPr/>
        </p:nvSpPr>
        <p:spPr>
          <a:xfrm>
            <a:off x="0" y="1024100"/>
            <a:ext cx="5811300" cy="17691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b="1" dirty="0">
                <a:highlight>
                  <a:srgbClr val="FFFFFF"/>
                </a:highlight>
              </a:rPr>
              <a:t>Visual-based Confirmation</a:t>
            </a:r>
            <a:endParaRPr sz="1700" b="1"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the pop-up notification on their own devices?</a:t>
            </a:r>
            <a:endParaRPr sz="1700" dirty="0">
              <a:highlight>
                <a:srgbClr val="FFFFFF"/>
              </a:highlight>
            </a:endParaRPr>
          </a:p>
          <a:p>
            <a:pPr marL="1371600" lvl="2" indent="-336550" algn="l" rtl="0">
              <a:lnSpc>
                <a:spcPct val="100000"/>
              </a:lnSpc>
              <a:spcBef>
                <a:spcPts val="0"/>
              </a:spcBef>
              <a:spcAft>
                <a:spcPts val="0"/>
              </a:spcAft>
              <a:buSzPts val="1700"/>
              <a:buChar char="■"/>
            </a:pPr>
            <a:r>
              <a:rPr lang="en" sz="1700" dirty="0">
                <a:highlight>
                  <a:srgbClr val="FFFFFF"/>
                </a:highlight>
              </a:rPr>
              <a:t>no time and no available hands;</a:t>
            </a:r>
            <a:r>
              <a:rPr lang="en" altLang="zh-CN" sz="1700" dirty="0">
                <a:highlight>
                  <a:srgbClr val="FFFFFF"/>
                </a:highlight>
              </a:rPr>
              <a:t> no access for FD vendors</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visually checking the payment information from customers</a:t>
            </a:r>
            <a:endParaRPr sz="1700" dirty="0">
              <a:highlight>
                <a:srgbClr val="FFFFFF"/>
              </a:highlight>
            </a:endParaRPr>
          </a:p>
        </p:txBody>
      </p:sp>
      <p:pic>
        <p:nvPicPr>
          <p:cNvPr id="307" name="Google Shape;307;p38"/>
          <p:cNvPicPr preferRelativeResize="0"/>
          <p:nvPr/>
        </p:nvPicPr>
        <p:blipFill>
          <a:blip r:embed="rId3">
            <a:alphaModFix/>
          </a:blip>
          <a:stretch>
            <a:fillRect/>
          </a:stretch>
        </p:blipFill>
        <p:spPr>
          <a:xfrm>
            <a:off x="5559862" y="1454910"/>
            <a:ext cx="781275" cy="781275"/>
          </a:xfrm>
          <a:prstGeom prst="rect">
            <a:avLst/>
          </a:prstGeom>
          <a:noFill/>
          <a:ln>
            <a:noFill/>
          </a:ln>
        </p:spPr>
      </p:pic>
      <p:pic>
        <p:nvPicPr>
          <p:cNvPr id="308" name="Google Shape;308;p38"/>
          <p:cNvPicPr preferRelativeResize="0"/>
          <p:nvPr/>
        </p:nvPicPr>
        <p:blipFill>
          <a:blip r:embed="rId4">
            <a:alphaModFix/>
          </a:blip>
          <a:stretch>
            <a:fillRect/>
          </a:stretch>
        </p:blipFill>
        <p:spPr>
          <a:xfrm>
            <a:off x="6218225" y="1300800"/>
            <a:ext cx="2728225" cy="3204850"/>
          </a:xfrm>
          <a:prstGeom prst="rect">
            <a:avLst/>
          </a:prstGeom>
          <a:noFill/>
          <a:ln>
            <a:noFill/>
          </a:ln>
        </p:spPr>
      </p:pic>
      <p:sp>
        <p:nvSpPr>
          <p:cNvPr id="309" name="Google Shape;309;p38"/>
          <p:cNvSpPr txBox="1"/>
          <p:nvPr/>
        </p:nvSpPr>
        <p:spPr>
          <a:xfrm>
            <a:off x="0" y="2647950"/>
            <a:ext cx="5950500" cy="1075200"/>
          </a:xfrm>
          <a:prstGeom prst="rect">
            <a:avLst/>
          </a:prstGeom>
          <a:noFill/>
          <a:ln>
            <a:noFill/>
          </a:ln>
        </p:spPr>
        <p:txBody>
          <a:bodyPr spcFirstLastPara="1" wrap="square" lIns="91425" tIns="45700" rIns="91425" bIns="45700" anchor="ctr" anchorCtr="0">
            <a:normAutofit lnSpcReduction="10000"/>
          </a:bodyPr>
          <a:lstStyle/>
          <a:p>
            <a:pPr marL="457200" lvl="0" indent="-336550" algn="l" rtl="0">
              <a:lnSpc>
                <a:spcPct val="100000"/>
              </a:lnSpc>
              <a:spcBef>
                <a:spcPts val="0"/>
              </a:spcBef>
              <a:spcAft>
                <a:spcPts val="0"/>
              </a:spcAft>
              <a:buSzPts val="1700"/>
              <a:buChar char="●"/>
            </a:pPr>
            <a:r>
              <a:rPr lang="en" sz="1700" b="1" dirty="0">
                <a:highlight>
                  <a:srgbClr val="FFFFFF"/>
                </a:highlight>
              </a:rPr>
              <a:t>Difficulties</a:t>
            </a:r>
            <a:endParaRPr sz="1700" b="1" dirty="0">
              <a:highlight>
                <a:srgbClr val="FFFFFF"/>
              </a:highlight>
            </a:endParaRPr>
          </a:p>
          <a:p>
            <a:pPr marL="914400" lvl="1" indent="-336550" algn="l" rtl="0">
              <a:spcBef>
                <a:spcPts val="0"/>
              </a:spcBef>
              <a:spcAft>
                <a:spcPts val="0"/>
              </a:spcAft>
              <a:buClr>
                <a:schemeClr val="dk1"/>
              </a:buClr>
              <a:buSzPts val="1700"/>
              <a:buChar char="○"/>
            </a:pPr>
            <a:r>
              <a:rPr lang="en" sz="1700" dirty="0">
                <a:solidFill>
                  <a:schemeClr val="dk1"/>
                </a:solidFill>
                <a:highlight>
                  <a:schemeClr val="lt1"/>
                </a:highlight>
              </a:rPr>
              <a:t>limited time due to social considerations</a:t>
            </a:r>
            <a:endParaRPr sz="1700" dirty="0">
              <a:solidFill>
                <a:schemeClr val="dk1"/>
              </a:solidFill>
              <a:highlight>
                <a:schemeClr val="lt1"/>
              </a:highlight>
            </a:endParaRPr>
          </a:p>
          <a:p>
            <a:pPr marL="914400" lvl="1" indent="-336550" algn="l" rtl="0">
              <a:lnSpc>
                <a:spcPct val="100000"/>
              </a:lnSpc>
              <a:spcBef>
                <a:spcPts val="0"/>
              </a:spcBef>
              <a:spcAft>
                <a:spcPts val="0"/>
              </a:spcAft>
              <a:buSzPts val="1700"/>
              <a:buChar char="○"/>
            </a:pPr>
            <a:r>
              <a:rPr lang="en" sz="1700" dirty="0">
                <a:highlight>
                  <a:srgbClr val="FFFFFF"/>
                </a:highlight>
              </a:rPr>
              <a:t>additional labor for FD vendor: payment information from customers as </a:t>
            </a:r>
            <a:r>
              <a:rPr lang="en" sz="1700" b="1" dirty="0">
                <a:highlight>
                  <a:srgbClr val="FFFFFF"/>
                </a:highlight>
              </a:rPr>
              <a:t>the only proof</a:t>
            </a:r>
            <a:endParaRPr sz="1700" b="1" dirty="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animEffect transition="in" filter="fade">
                                      <p:cBhvr>
                                        <p:cTn id="7" dur="500"/>
                                        <p:tgtEl>
                                          <p:spTgt spid="3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xEl>
                                              <p:pRg st="1" end="1"/>
                                            </p:txEl>
                                          </p:spTgt>
                                        </p:tgtEl>
                                        <p:attrNameLst>
                                          <p:attrName>style.visibility</p:attrName>
                                        </p:attrNameLst>
                                      </p:cBhvr>
                                      <p:to>
                                        <p:strVal val="visible"/>
                                      </p:to>
                                    </p:set>
                                    <p:animEffect transition="in" filter="fade">
                                      <p:cBhvr>
                                        <p:cTn id="12" dur="500"/>
                                        <p:tgtEl>
                                          <p:spTgt spid="3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6">
                                            <p:txEl>
                                              <p:pRg st="2" end="2"/>
                                            </p:txEl>
                                          </p:spTgt>
                                        </p:tgtEl>
                                        <p:attrNameLst>
                                          <p:attrName>style.visibility</p:attrName>
                                        </p:attrNameLst>
                                      </p:cBhvr>
                                      <p:to>
                                        <p:strVal val="visible"/>
                                      </p:to>
                                    </p:set>
                                    <p:animEffect transition="in" filter="fade">
                                      <p:cBhvr>
                                        <p:cTn id="17" dur="500"/>
                                        <p:tgtEl>
                                          <p:spTgt spid="306">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07"/>
                                        </p:tgtEl>
                                        <p:attrNameLst>
                                          <p:attrName>style.visibility</p:attrName>
                                        </p:attrNameLst>
                                      </p:cBhvr>
                                      <p:to>
                                        <p:strVal val="visible"/>
                                      </p:to>
                                    </p:set>
                                    <p:animEffect transition="in" filter="fade">
                                      <p:cBhvr>
                                        <p:cTn id="20" dur="500"/>
                                        <p:tgtEl>
                                          <p:spTgt spid="30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6">
                                            <p:txEl>
                                              <p:pRg st="3" end="3"/>
                                            </p:txEl>
                                          </p:spTgt>
                                        </p:tgtEl>
                                        <p:attrNameLst>
                                          <p:attrName>style.visibility</p:attrName>
                                        </p:attrNameLst>
                                      </p:cBhvr>
                                      <p:to>
                                        <p:strVal val="visible"/>
                                      </p:to>
                                    </p:set>
                                    <p:animEffect transition="in" filter="fade">
                                      <p:cBhvr>
                                        <p:cTn id="25" dur="500"/>
                                        <p:tgtEl>
                                          <p:spTgt spid="30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9">
                                            <p:txEl>
                                              <p:pRg st="0" end="0"/>
                                            </p:txEl>
                                          </p:spTgt>
                                        </p:tgtEl>
                                        <p:attrNameLst>
                                          <p:attrName>style.visibility</p:attrName>
                                        </p:attrNameLst>
                                      </p:cBhvr>
                                      <p:to>
                                        <p:strVal val="visible"/>
                                      </p:to>
                                    </p:set>
                                    <p:animEffect transition="in" filter="fade">
                                      <p:cBhvr>
                                        <p:cTn id="30" dur="500"/>
                                        <p:tgtEl>
                                          <p:spTgt spid="309">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09">
                                            <p:txEl>
                                              <p:pRg st="1" end="1"/>
                                            </p:txEl>
                                          </p:spTgt>
                                        </p:tgtEl>
                                        <p:attrNameLst>
                                          <p:attrName>style.visibility</p:attrName>
                                        </p:attrNameLst>
                                      </p:cBhvr>
                                      <p:to>
                                        <p:strVal val="visible"/>
                                      </p:to>
                                    </p:set>
                                    <p:animEffect transition="in" filter="fade">
                                      <p:cBhvr>
                                        <p:cTn id="33" dur="500"/>
                                        <p:tgtEl>
                                          <p:spTgt spid="309">
                                            <p:txEl>
                                              <p:pRg st="1" end="1"/>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04"/>
                                        </p:tgtEl>
                                        <p:attrNameLst>
                                          <p:attrName>style.visibility</p:attrName>
                                        </p:attrNameLst>
                                      </p:cBhvr>
                                      <p:to>
                                        <p:strVal val="visible"/>
                                      </p:to>
                                    </p:set>
                                    <p:animEffect transition="in" filter="fade">
                                      <p:cBhvr>
                                        <p:cTn id="36" dur="500"/>
                                        <p:tgtEl>
                                          <p:spTgt spid="30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animEffect transition="in" filter="fade">
                                      <p:cBhvr>
                                        <p:cTn id="39" dur="500"/>
                                        <p:tgtEl>
                                          <p:spTgt spid="30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9">
                                            <p:txEl>
                                              <p:pRg st="2" end="2"/>
                                            </p:txEl>
                                          </p:spTgt>
                                        </p:tgtEl>
                                        <p:attrNameLst>
                                          <p:attrName>style.visibility</p:attrName>
                                        </p:attrNameLst>
                                      </p:cBhvr>
                                      <p:to>
                                        <p:strVal val="visible"/>
                                      </p:to>
                                    </p:set>
                                    <p:animEffect transition="in" filter="fade">
                                      <p:cBhvr>
                                        <p:cTn id="44" dur="500"/>
                                        <p:tgtEl>
                                          <p:spTgt spid="309">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08"/>
                                        </p:tgtEl>
                                        <p:attrNameLst>
                                          <p:attrName>style.visibility</p:attrName>
                                        </p:attrNameLst>
                                      </p:cBhvr>
                                      <p:to>
                                        <p:strVal val="visible"/>
                                      </p:to>
                                    </p:set>
                                    <p:animEffect transition="in" filter="fade">
                                      <p:cBhvr>
                                        <p:cTn id="47"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 grpId="0" animBg="1"/>
      <p:bldP spid="30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315" name="Google Shape;315;p39"/>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316" name="Google Shape;316;p39"/>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12</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317" name="Google Shape;317;p39"/>
          <p:cNvSpPr/>
          <p:nvPr/>
        </p:nvSpPr>
        <p:spPr>
          <a:xfrm>
            <a:off x="737725" y="3499300"/>
            <a:ext cx="7461900" cy="6978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txBox="1"/>
          <p:nvPr/>
        </p:nvSpPr>
        <p:spPr>
          <a:xfrm>
            <a:off x="737725" y="3499300"/>
            <a:ext cx="7461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a:t>the traffic was very noisy and my hearing was not so good, so I could not always hear the sound (of payment proof) clearly </a:t>
            </a:r>
            <a:r>
              <a:rPr lang="en" sz="1500"/>
              <a:t>- (V1, M, 56, FI)</a:t>
            </a:r>
            <a:endParaRPr/>
          </a:p>
        </p:txBody>
      </p:sp>
      <p:sp>
        <p:nvSpPr>
          <p:cNvPr id="319" name="Google Shape;319;p39"/>
          <p:cNvSpPr txBox="1"/>
          <p:nvPr/>
        </p:nvSpPr>
        <p:spPr>
          <a:xfrm>
            <a:off x="0" y="1024100"/>
            <a:ext cx="8486700" cy="12351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b="1" dirty="0">
                <a:highlight>
                  <a:srgbClr val="FFFFFF"/>
                </a:highlight>
              </a:rPr>
              <a:t>Audio-based Confirmation</a:t>
            </a:r>
            <a:r>
              <a:rPr lang="en" sz="1700" dirty="0">
                <a:highlight>
                  <a:srgbClr val="FFFFFF"/>
                </a:highlight>
              </a:rPr>
              <a:t>: sound signal confirmation from the device (“</a:t>
            </a:r>
            <a:r>
              <a:rPr lang="en" sz="1700" i="1" dirty="0">
                <a:highlight>
                  <a:srgbClr val="FFFFFF"/>
                </a:highlight>
              </a:rPr>
              <a:t>WeChat Pay/Alipay receiving xx yuan”</a:t>
            </a:r>
            <a:r>
              <a:rPr lang="en" sz="1700" dirty="0">
                <a:highlight>
                  <a:srgbClr val="FFFFFF"/>
                </a:highlight>
              </a:rPr>
              <a:t>)</a:t>
            </a:r>
            <a:endParaRPr sz="1700" dirty="0">
              <a:highlight>
                <a:srgbClr val="FFFFFF"/>
              </a:highlight>
            </a:endParaRPr>
          </a:p>
          <a:p>
            <a:pPr marL="914400" lvl="1" indent="-336550" algn="l" rtl="0">
              <a:lnSpc>
                <a:spcPct val="100000"/>
              </a:lnSpc>
              <a:spcBef>
                <a:spcPts val="0"/>
              </a:spcBef>
              <a:spcAft>
                <a:spcPts val="0"/>
              </a:spcAft>
              <a:buSzPts val="1700"/>
              <a:buChar char="○"/>
            </a:pPr>
            <a:r>
              <a:rPr lang="en-US" sz="1700" dirty="0">
                <a:highlight>
                  <a:srgbClr val="FFFFFF"/>
                </a:highlight>
              </a:rPr>
              <a:t>relied on more</a:t>
            </a:r>
            <a:r>
              <a:rPr lang="en" sz="1700" dirty="0">
                <a:highlight>
                  <a:srgbClr val="FFFFFF"/>
                </a:highlight>
              </a:rPr>
              <a:t> in street vending (“</a:t>
            </a:r>
            <a:r>
              <a:rPr lang="en" sz="1700" i="1" dirty="0">
                <a:highlight>
                  <a:srgbClr val="FFFFFF"/>
                </a:highlight>
              </a:rPr>
              <a:t>could free my hands and eyes</a:t>
            </a:r>
            <a:r>
              <a:rPr lang="en" sz="1700" dirty="0">
                <a:highlight>
                  <a:srgbClr val="FFFFFF"/>
                </a:highlight>
              </a:rPr>
              <a:t>”)</a:t>
            </a:r>
            <a:endParaRPr sz="1700" dirty="0">
              <a:highlight>
                <a:srgbClr val="FFFFFF"/>
              </a:highlight>
            </a:endParaRPr>
          </a:p>
        </p:txBody>
      </p:sp>
      <p:sp>
        <p:nvSpPr>
          <p:cNvPr id="320" name="Google Shape;320;p39"/>
          <p:cNvSpPr txBox="1"/>
          <p:nvPr/>
        </p:nvSpPr>
        <p:spPr>
          <a:xfrm>
            <a:off x="0" y="2036525"/>
            <a:ext cx="8486700" cy="12351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b="1" dirty="0">
                <a:highlight>
                  <a:srgbClr val="FFFFFF"/>
                </a:highlight>
              </a:rPr>
              <a:t>Difficulties</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noisy circumstances in the street (especially for those with degraded hearing)</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use external loudspeakers as a remedial strategy</a:t>
            </a:r>
            <a:endParaRPr sz="1700" dirty="0">
              <a:highlight>
                <a:srgbClr val="FFFFFF"/>
              </a:highlight>
            </a:endParaRPr>
          </a:p>
        </p:txBody>
      </p:sp>
      <p:sp>
        <p:nvSpPr>
          <p:cNvPr id="321" name="Google Shape;321;p39"/>
          <p:cNvSpPr txBox="1"/>
          <p:nvPr/>
        </p:nvSpPr>
        <p:spPr>
          <a:xfrm>
            <a:off x="246400" y="426450"/>
            <a:ext cx="82404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None/>
            </a:pPr>
            <a:r>
              <a:rPr lang="en" sz="2400">
                <a:latin typeface="Calibri"/>
                <a:ea typeface="Calibri"/>
                <a:cs typeface="Calibri"/>
                <a:sym typeface="Calibri"/>
              </a:rPr>
              <a:t>Unexpected Difficulties of Different Confirmation Approaches</a:t>
            </a:r>
            <a:endParaRPr sz="2400" b="1">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500"/>
                                        <p:tgtEl>
                                          <p:spTgt spid="3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
                                        </p:tgtEl>
                                        <p:attrNameLst>
                                          <p:attrName>style.visibility</p:attrName>
                                        </p:attrNameLst>
                                      </p:cBhvr>
                                      <p:to>
                                        <p:strVal val="visible"/>
                                      </p:to>
                                    </p:set>
                                    <p:animEffect transition="in" filter="fade">
                                      <p:cBhvr>
                                        <p:cTn id="12" dur="500"/>
                                        <p:tgtEl>
                                          <p:spTgt spid="3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8"/>
                                        </p:tgtEl>
                                        <p:attrNameLst>
                                          <p:attrName>style.visibility</p:attrName>
                                        </p:attrNameLst>
                                      </p:cBhvr>
                                      <p:to>
                                        <p:strVal val="visible"/>
                                      </p:to>
                                    </p:set>
                                    <p:animEffect transition="in" filter="fade">
                                      <p:cBhvr>
                                        <p:cTn id="15" dur="500"/>
                                        <p:tgtEl>
                                          <p:spTgt spid="3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0"/>
                                        </p:tgtEl>
                                        <p:attrNameLst>
                                          <p:attrName>style.visibility</p:attrName>
                                        </p:attrNameLst>
                                      </p:cBhvr>
                                      <p:to>
                                        <p:strVal val="visible"/>
                                      </p:to>
                                    </p:set>
                                    <p:animEffect transition="in" filter="fade">
                                      <p:cBhvr>
                                        <p:cTn id="18" dur="5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animBg="1"/>
      <p:bldP spid="318" grpId="0"/>
      <p:bldP spid="319" grpId="0"/>
      <p:bldP spid="3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0"/>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327" name="Google Shape;327;p40"/>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328" name="Google Shape;328;p40"/>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13</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329" name="Google Shape;329;p40"/>
          <p:cNvSpPr txBox="1"/>
          <p:nvPr/>
        </p:nvSpPr>
        <p:spPr>
          <a:xfrm>
            <a:off x="0" y="1100300"/>
            <a:ext cx="8486700" cy="14589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 sz="1800" b="1" dirty="0">
                <a:highlight>
                  <a:srgbClr val="FFFFFF"/>
                </a:highlight>
              </a:rPr>
              <a:t>Signal-based Fraud</a:t>
            </a:r>
            <a:endParaRPr sz="18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Fake </a:t>
            </a:r>
            <a:r>
              <a:rPr lang="en" sz="1700" b="1" dirty="0">
                <a:highlight>
                  <a:srgbClr val="FFFFFF"/>
                </a:highlight>
              </a:rPr>
              <a:t>screenshots</a:t>
            </a:r>
            <a:r>
              <a:rPr lang="en" sz="1700" dirty="0">
                <a:highlight>
                  <a:srgbClr val="FFFFFF"/>
                </a:highlight>
              </a:rPr>
              <a:t> of payment proof</a:t>
            </a:r>
            <a:endParaRPr lang="en-US" altLang="zh-CN" sz="1700" dirty="0">
              <a:highlight>
                <a:srgbClr val="FFFFFF"/>
              </a:highlight>
            </a:endParaRPr>
          </a:p>
          <a:p>
            <a:pPr marL="1371600" lvl="2" indent="-336550" algn="l" rtl="0">
              <a:lnSpc>
                <a:spcPct val="100000"/>
              </a:lnSpc>
              <a:spcBef>
                <a:spcPts val="0"/>
              </a:spcBef>
              <a:spcAft>
                <a:spcPts val="0"/>
              </a:spcAft>
              <a:buSzPts val="1700"/>
              <a:buChar char="■"/>
            </a:pPr>
            <a:r>
              <a:rPr lang="en-US" altLang="zh-CN" sz="1700" dirty="0">
                <a:highlight>
                  <a:srgbClr val="FFFFFF"/>
                </a:highlight>
              </a:rPr>
              <a:t>e.g., proof</a:t>
            </a:r>
            <a:r>
              <a:rPr lang="en-US" altLang="zh-CN" sz="1800" dirty="0">
                <a:highlight>
                  <a:srgbClr val="FFFFFF"/>
                </a:highlight>
              </a:rPr>
              <a:t> of another payment that was appropriated</a:t>
            </a:r>
            <a:endParaRPr lang="en-US" altLang="zh-CN" sz="1700" dirty="0">
              <a:highlight>
                <a:srgbClr val="FFFFFF"/>
              </a:highlight>
            </a:endParaRPr>
          </a:p>
          <a:p>
            <a:pPr marL="914400" lvl="1" indent="-336550" algn="l" rtl="0">
              <a:lnSpc>
                <a:spcPct val="100000"/>
              </a:lnSpc>
              <a:spcBef>
                <a:spcPts val="0"/>
              </a:spcBef>
              <a:spcAft>
                <a:spcPts val="0"/>
              </a:spcAft>
              <a:buSzPts val="1700"/>
              <a:buChar char="○"/>
            </a:pPr>
            <a:r>
              <a:rPr lang="en-US" sz="1700" dirty="0">
                <a:highlight>
                  <a:srgbClr val="FFFFFF"/>
                </a:highlight>
              </a:rPr>
              <a:t>Fake </a:t>
            </a:r>
            <a:r>
              <a:rPr lang="en-US" sz="1700" b="1" dirty="0">
                <a:highlight>
                  <a:srgbClr val="FFFFFF"/>
                </a:highlight>
              </a:rPr>
              <a:t>sounds</a:t>
            </a:r>
            <a:r>
              <a:rPr lang="en-US" sz="1700" dirty="0">
                <a:highlight>
                  <a:srgbClr val="FFFFFF"/>
                </a:highlight>
              </a:rPr>
              <a:t> of payment proof</a:t>
            </a:r>
          </a:p>
          <a:p>
            <a:pPr marL="1371600" lvl="2" indent="-336550" algn="l" rtl="0">
              <a:lnSpc>
                <a:spcPct val="100000"/>
              </a:lnSpc>
              <a:spcBef>
                <a:spcPts val="0"/>
              </a:spcBef>
              <a:spcAft>
                <a:spcPts val="0"/>
              </a:spcAft>
              <a:buSzPts val="1700"/>
              <a:buChar char="■"/>
            </a:pPr>
            <a:r>
              <a:rPr lang="en" sz="1700" dirty="0">
                <a:highlight>
                  <a:srgbClr val="FFFFFF"/>
                </a:highlight>
              </a:rPr>
              <a:t>e.g., creating the sound signal using customers’ own devices</a:t>
            </a:r>
            <a:endParaRPr sz="1700" dirty="0">
              <a:highlight>
                <a:srgbClr val="FFFFFF"/>
              </a:highlight>
            </a:endParaRPr>
          </a:p>
        </p:txBody>
      </p:sp>
      <p:sp>
        <p:nvSpPr>
          <p:cNvPr id="330" name="Google Shape;330;p40"/>
          <p:cNvSpPr txBox="1"/>
          <p:nvPr/>
        </p:nvSpPr>
        <p:spPr>
          <a:xfrm>
            <a:off x="246400" y="426450"/>
            <a:ext cx="82404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None/>
            </a:pPr>
            <a:r>
              <a:rPr lang="en" sz="2400">
                <a:latin typeface="Calibri"/>
                <a:ea typeface="Calibri"/>
                <a:cs typeface="Calibri"/>
                <a:sym typeface="Calibri"/>
              </a:rPr>
              <a:t>Payment Fraud</a:t>
            </a:r>
            <a:endParaRPr sz="2400" b="1">
              <a:solidFill>
                <a:srgbClr val="000000"/>
              </a:solidFill>
              <a:latin typeface="Calibri"/>
              <a:ea typeface="Calibri"/>
              <a:cs typeface="Calibri"/>
              <a:sym typeface="Calibri"/>
            </a:endParaRPr>
          </a:p>
        </p:txBody>
      </p:sp>
      <p:sp>
        <p:nvSpPr>
          <p:cNvPr id="331" name="Google Shape;331;p40"/>
          <p:cNvSpPr txBox="1"/>
          <p:nvPr/>
        </p:nvSpPr>
        <p:spPr>
          <a:xfrm>
            <a:off x="0" y="2753090"/>
            <a:ext cx="8486700" cy="14589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 sz="1800" b="1" dirty="0">
                <a:highlight>
                  <a:srgbClr val="FFFFFF"/>
                </a:highlight>
              </a:rPr>
              <a:t>Interaction-based Fraud</a:t>
            </a:r>
            <a:endParaRPr sz="1800" dirty="0">
              <a:highlight>
                <a:srgbClr val="FFFFFF"/>
              </a:highlight>
            </a:endParaRPr>
          </a:p>
          <a:p>
            <a:pPr marL="914400" lvl="1" indent="-336550" algn="l" rtl="0">
              <a:lnSpc>
                <a:spcPct val="100000"/>
              </a:lnSpc>
              <a:spcBef>
                <a:spcPts val="0"/>
              </a:spcBef>
              <a:spcAft>
                <a:spcPts val="0"/>
              </a:spcAft>
              <a:buSzPts val="1700"/>
              <a:buChar char="○"/>
            </a:pPr>
            <a:r>
              <a:rPr lang="en-US" sz="1700" dirty="0">
                <a:highlight>
                  <a:srgbClr val="FFFFFF"/>
                </a:highlight>
              </a:rPr>
              <a:t>Invalid </a:t>
            </a:r>
            <a:r>
              <a:rPr lang="en-US" sz="1700" b="1" dirty="0">
                <a:highlight>
                  <a:srgbClr val="FFFFFF"/>
                </a:highlight>
              </a:rPr>
              <a:t>half-done proof</a:t>
            </a:r>
            <a:r>
              <a:rPr lang="en-US" sz="1700" dirty="0">
                <a:highlight>
                  <a:srgbClr val="FFFFFF"/>
                </a:highlight>
              </a:rPr>
              <a:t> before entering the password</a:t>
            </a:r>
          </a:p>
          <a:p>
            <a:pPr marL="914400" lvl="1" indent="-336550" algn="l" rtl="0">
              <a:lnSpc>
                <a:spcPct val="100000"/>
              </a:lnSpc>
              <a:spcBef>
                <a:spcPts val="0"/>
              </a:spcBef>
              <a:spcAft>
                <a:spcPts val="0"/>
              </a:spcAft>
              <a:buSzPts val="1700"/>
              <a:buChar char="○"/>
            </a:pPr>
            <a:r>
              <a:rPr lang="en" sz="1700" b="1" dirty="0">
                <a:highlight>
                  <a:srgbClr val="FFFFFF"/>
                </a:highlight>
              </a:rPr>
              <a:t>Excuses for leaving to pay</a:t>
            </a:r>
            <a:r>
              <a:rPr lang="en" sz="1700" dirty="0">
                <a:highlight>
                  <a:srgbClr val="FFFFFF"/>
                </a:highlight>
              </a:rPr>
              <a:t> </a:t>
            </a:r>
            <a:r>
              <a:rPr lang="en-US" sz="1700" dirty="0">
                <a:highlight>
                  <a:srgbClr val="FFFFFF"/>
                </a:highlight>
              </a:rPr>
              <a:t>(e.g., poor network)</a:t>
            </a:r>
            <a:endParaRPr sz="1700" dirty="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1"/>
                                        </p:tgtEl>
                                        <p:attrNameLst>
                                          <p:attrName>style.visibility</p:attrName>
                                        </p:attrNameLst>
                                      </p:cBhvr>
                                      <p:to>
                                        <p:strVal val="visible"/>
                                      </p:to>
                                    </p:set>
                                    <p:animEffect transition="in" filter="fade">
                                      <p:cBhvr>
                                        <p:cTn id="12" dur="5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 grpId="0"/>
      <p:bldP spid="3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1"/>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338" name="Google Shape;338;p41"/>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339" name="Google Shape;339;p41"/>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14</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340" name="Google Shape;340;p41"/>
          <p:cNvSpPr txBox="1"/>
          <p:nvPr/>
        </p:nvSpPr>
        <p:spPr>
          <a:xfrm>
            <a:off x="0" y="963200"/>
            <a:ext cx="8486700" cy="1146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 sz="1800" dirty="0">
                <a:highlight>
                  <a:srgbClr val="FFFFFF"/>
                </a:highlight>
              </a:rPr>
              <a:t>inability or inconveniences to freely collect, withdraw or spend the money they earned</a:t>
            </a:r>
            <a:endParaRPr sz="1700" dirty="0">
              <a:highlight>
                <a:srgbClr val="FFFFFF"/>
              </a:highlight>
            </a:endParaRPr>
          </a:p>
        </p:txBody>
      </p:sp>
      <p:sp>
        <p:nvSpPr>
          <p:cNvPr id="341" name="Google Shape;341;p41"/>
          <p:cNvSpPr txBox="1"/>
          <p:nvPr/>
        </p:nvSpPr>
        <p:spPr>
          <a:xfrm>
            <a:off x="246400" y="426450"/>
            <a:ext cx="86472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None/>
            </a:pPr>
            <a:r>
              <a:rPr lang="en" sz="2400">
                <a:latin typeface="Calibri"/>
                <a:ea typeface="Calibri"/>
                <a:cs typeface="Calibri"/>
                <a:sym typeface="Calibri"/>
              </a:rPr>
              <a:t>The Lost Money Freedom: When income flows into family's wallet</a:t>
            </a:r>
            <a:endParaRPr sz="2400" b="1">
              <a:solidFill>
                <a:srgbClr val="000000"/>
              </a:solidFill>
              <a:latin typeface="Calibri"/>
              <a:ea typeface="Calibri"/>
              <a:cs typeface="Calibri"/>
              <a:sym typeface="Calibri"/>
            </a:endParaRPr>
          </a:p>
        </p:txBody>
      </p:sp>
      <p:sp>
        <p:nvSpPr>
          <p:cNvPr id="342" name="Google Shape;342;p41"/>
          <p:cNvSpPr/>
          <p:nvPr/>
        </p:nvSpPr>
        <p:spPr>
          <a:xfrm>
            <a:off x="246400" y="2074100"/>
            <a:ext cx="3262800" cy="48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a:ea typeface="Calibri"/>
                <a:cs typeface="Calibri"/>
                <a:sym typeface="Calibri"/>
              </a:rPr>
              <a:t>digital money in the family's wallet</a:t>
            </a:r>
            <a:endParaRPr dirty="0">
              <a:latin typeface="Calibri"/>
              <a:ea typeface="Calibri"/>
              <a:cs typeface="Calibri"/>
              <a:sym typeface="Calibri"/>
            </a:endParaRPr>
          </a:p>
        </p:txBody>
      </p:sp>
      <p:sp>
        <p:nvSpPr>
          <p:cNvPr id="343" name="Google Shape;343;p41"/>
          <p:cNvSpPr/>
          <p:nvPr/>
        </p:nvSpPr>
        <p:spPr>
          <a:xfrm>
            <a:off x="5578350" y="2074100"/>
            <a:ext cx="2480400" cy="480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a:ea typeface="Calibri"/>
                <a:cs typeface="Calibri"/>
                <a:sym typeface="Calibri"/>
              </a:rPr>
              <a:t>disposable cash</a:t>
            </a:r>
            <a:endParaRPr dirty="0">
              <a:latin typeface="Calibri"/>
              <a:ea typeface="Calibri"/>
              <a:cs typeface="Calibri"/>
              <a:sym typeface="Calibri"/>
            </a:endParaRPr>
          </a:p>
        </p:txBody>
      </p:sp>
      <p:sp>
        <p:nvSpPr>
          <p:cNvPr id="344" name="Google Shape;344;p41"/>
          <p:cNvSpPr/>
          <p:nvPr/>
        </p:nvSpPr>
        <p:spPr>
          <a:xfrm>
            <a:off x="3789275" y="2177600"/>
            <a:ext cx="15090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45" name="Google Shape;345;p41"/>
          <p:cNvSpPr txBox="1"/>
          <p:nvPr/>
        </p:nvSpPr>
        <p:spPr>
          <a:xfrm>
            <a:off x="3789275" y="1895125"/>
            <a:ext cx="136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Additional labor</a:t>
            </a:r>
            <a:endParaRPr>
              <a:latin typeface="Calibri"/>
              <a:ea typeface="Calibri"/>
              <a:cs typeface="Calibri"/>
              <a:sym typeface="Calibri"/>
            </a:endParaRPr>
          </a:p>
        </p:txBody>
      </p:sp>
      <p:sp>
        <p:nvSpPr>
          <p:cNvPr id="346" name="Google Shape;346;p41"/>
          <p:cNvSpPr txBox="1"/>
          <p:nvPr/>
        </p:nvSpPr>
        <p:spPr>
          <a:xfrm>
            <a:off x="2951325" y="2484425"/>
            <a:ext cx="3516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comparing and verifying each transaction, summing up income, communicating with family, withdrawing money from the bank…</a:t>
            </a:r>
            <a:endParaRPr>
              <a:latin typeface="Calibri"/>
              <a:ea typeface="Calibri"/>
              <a:cs typeface="Calibri"/>
              <a:sym typeface="Calibri"/>
            </a:endParaRPr>
          </a:p>
        </p:txBody>
      </p:sp>
      <p:sp>
        <p:nvSpPr>
          <p:cNvPr id="347" name="Google Shape;347;p41"/>
          <p:cNvSpPr/>
          <p:nvPr/>
        </p:nvSpPr>
        <p:spPr>
          <a:xfrm>
            <a:off x="673050" y="3354395"/>
            <a:ext cx="7461900" cy="12477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1"/>
          <p:cNvSpPr txBox="1"/>
          <p:nvPr/>
        </p:nvSpPr>
        <p:spPr>
          <a:xfrm>
            <a:off x="673050" y="3348650"/>
            <a:ext cx="7461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dirty="0"/>
              <a:t>My son runs a business, too. This QR code is used for both his and my business. It is hard to distinguish between his income and mine... </a:t>
            </a:r>
            <a:r>
              <a:rPr lang="en" sz="1500" b="1" i="1" dirty="0"/>
              <a:t>I record transactions in this notebook. In the beginning, we checked my income on his smartphone every day</a:t>
            </a:r>
            <a:r>
              <a:rPr lang="en" sz="1500" i="1" dirty="0"/>
              <a:t>, but that was too troublesome. Now I only tell him how much I earn every month, and he gives me the money in cash when he visits me.</a:t>
            </a:r>
            <a:r>
              <a:rPr lang="en" sz="1500" dirty="0"/>
              <a:t>- (V14, F, 72, FD)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500"/>
                                        <p:tgtEl>
                                          <p:spTgt spid="3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2"/>
                                        </p:tgtEl>
                                        <p:attrNameLst>
                                          <p:attrName>style.visibility</p:attrName>
                                        </p:attrNameLst>
                                      </p:cBhvr>
                                      <p:to>
                                        <p:strVal val="visible"/>
                                      </p:to>
                                    </p:set>
                                    <p:animEffect transition="in" filter="fade">
                                      <p:cBhvr>
                                        <p:cTn id="12" dur="500"/>
                                        <p:tgtEl>
                                          <p:spTgt spid="34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3"/>
                                        </p:tgtEl>
                                        <p:attrNameLst>
                                          <p:attrName>style.visibility</p:attrName>
                                        </p:attrNameLst>
                                      </p:cBhvr>
                                      <p:to>
                                        <p:strVal val="visible"/>
                                      </p:to>
                                    </p:set>
                                    <p:animEffect transition="in" filter="fade">
                                      <p:cBhvr>
                                        <p:cTn id="15" dur="500"/>
                                        <p:tgtEl>
                                          <p:spTgt spid="3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4"/>
                                        </p:tgtEl>
                                        <p:attrNameLst>
                                          <p:attrName>style.visibility</p:attrName>
                                        </p:attrNameLst>
                                      </p:cBhvr>
                                      <p:to>
                                        <p:strVal val="visible"/>
                                      </p:to>
                                    </p:set>
                                    <p:animEffect transition="in" filter="fade">
                                      <p:cBhvr>
                                        <p:cTn id="18" dur="500"/>
                                        <p:tgtEl>
                                          <p:spTgt spid="3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5"/>
                                        </p:tgtEl>
                                        <p:attrNameLst>
                                          <p:attrName>style.visibility</p:attrName>
                                        </p:attrNameLst>
                                      </p:cBhvr>
                                      <p:to>
                                        <p:strVal val="visible"/>
                                      </p:to>
                                    </p:set>
                                    <p:animEffect transition="in" filter="fade">
                                      <p:cBhvr>
                                        <p:cTn id="21" dur="500"/>
                                        <p:tgtEl>
                                          <p:spTgt spid="3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6"/>
                                        </p:tgtEl>
                                        <p:attrNameLst>
                                          <p:attrName>style.visibility</p:attrName>
                                        </p:attrNameLst>
                                      </p:cBhvr>
                                      <p:to>
                                        <p:strVal val="visible"/>
                                      </p:to>
                                    </p:set>
                                    <p:animEffect transition="in" filter="fade">
                                      <p:cBhvr>
                                        <p:cTn id="24" dur="500"/>
                                        <p:tgtEl>
                                          <p:spTgt spid="34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47"/>
                                        </p:tgtEl>
                                        <p:attrNameLst>
                                          <p:attrName>style.visibility</p:attrName>
                                        </p:attrNameLst>
                                      </p:cBhvr>
                                      <p:to>
                                        <p:strVal val="visible"/>
                                      </p:to>
                                    </p:set>
                                    <p:animEffect transition="in" filter="fade">
                                      <p:cBhvr>
                                        <p:cTn id="29" dur="500"/>
                                        <p:tgtEl>
                                          <p:spTgt spid="34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8"/>
                                        </p:tgtEl>
                                        <p:attrNameLst>
                                          <p:attrName>style.visibility</p:attrName>
                                        </p:attrNameLst>
                                      </p:cBhvr>
                                      <p:to>
                                        <p:strVal val="visible"/>
                                      </p:to>
                                    </p:set>
                                    <p:animEffect transition="in" filter="fade">
                                      <p:cBhvr>
                                        <p:cTn id="32"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0"/>
      <p:bldP spid="342" grpId="0" animBg="1"/>
      <p:bldP spid="343" grpId="0" animBg="1"/>
      <p:bldP spid="344" grpId="0" animBg="1"/>
      <p:bldP spid="345" grpId="0"/>
      <p:bldP spid="346" grpId="0"/>
      <p:bldP spid="347" grpId="0" animBg="1"/>
      <p:bldP spid="3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2"/>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354" name="Google Shape;354;p42"/>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355" name="Google Shape;355;p42"/>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15</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356" name="Google Shape;356;p42"/>
          <p:cNvSpPr txBox="1"/>
          <p:nvPr/>
        </p:nvSpPr>
        <p:spPr>
          <a:xfrm>
            <a:off x="0" y="627575"/>
            <a:ext cx="8486700" cy="11466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US" sz="1800" dirty="0">
                <a:highlight>
                  <a:srgbClr val="FFFFFF"/>
                </a:highlight>
              </a:rPr>
              <a:t>disadvantaged</a:t>
            </a:r>
            <a:r>
              <a:rPr lang="en" sz="1800" dirty="0">
                <a:highlight>
                  <a:srgbClr val="FFFFFF"/>
                </a:highlight>
              </a:rPr>
              <a:t> economic status caused by lost money freedom</a:t>
            </a:r>
            <a:endParaRPr sz="1700" dirty="0">
              <a:highlight>
                <a:srgbClr val="FFFFFF"/>
              </a:highlight>
            </a:endParaRPr>
          </a:p>
        </p:txBody>
      </p:sp>
      <p:sp>
        <p:nvSpPr>
          <p:cNvPr id="357" name="Google Shape;357;p42"/>
          <p:cNvSpPr txBox="1"/>
          <p:nvPr/>
        </p:nvSpPr>
        <p:spPr>
          <a:xfrm>
            <a:off x="246400" y="426450"/>
            <a:ext cx="86472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None/>
            </a:pPr>
            <a:r>
              <a:rPr lang="en" sz="2400">
                <a:latin typeface="Calibri"/>
                <a:ea typeface="Calibri"/>
                <a:cs typeface="Calibri"/>
                <a:sym typeface="Calibri"/>
              </a:rPr>
              <a:t>The Lost Money Freedom: When income flows into family's wallet</a:t>
            </a:r>
            <a:endParaRPr sz="2400" b="1">
              <a:solidFill>
                <a:srgbClr val="000000"/>
              </a:solidFill>
              <a:latin typeface="Calibri"/>
              <a:ea typeface="Calibri"/>
              <a:cs typeface="Calibri"/>
              <a:sym typeface="Calibri"/>
            </a:endParaRPr>
          </a:p>
        </p:txBody>
      </p:sp>
      <p:sp>
        <p:nvSpPr>
          <p:cNvPr id="358" name="Google Shape;358;p42"/>
          <p:cNvSpPr/>
          <p:nvPr/>
        </p:nvSpPr>
        <p:spPr>
          <a:xfrm>
            <a:off x="694425" y="1531170"/>
            <a:ext cx="7461900" cy="12477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2"/>
          <p:cNvSpPr txBox="1"/>
          <p:nvPr/>
        </p:nvSpPr>
        <p:spPr>
          <a:xfrm>
            <a:off x="694425" y="1525425"/>
            <a:ext cx="74619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dirty="0"/>
              <a:t>I only request the cash for daily cost, which is definitely much lower than my earnings in his wallet. The remaining income is left to support his small family. However, I think he regards it as a matter of course gradually and sometimes he is reluctant to give me the money... </a:t>
            </a:r>
            <a:r>
              <a:rPr lang="en" sz="1500" b="1" i="1" dirty="0"/>
              <a:t>I feel really upset when the fact is that I support him, but it seems that he gives me the money. </a:t>
            </a:r>
            <a:r>
              <a:rPr lang="en" sz="1500" dirty="0"/>
              <a:t>- (V3, F, 64, FD)</a:t>
            </a:r>
            <a:endParaRPr dirty="0"/>
          </a:p>
        </p:txBody>
      </p:sp>
      <p:sp>
        <p:nvSpPr>
          <p:cNvPr id="360" name="Google Shape;360;p42"/>
          <p:cNvSpPr txBox="1"/>
          <p:nvPr/>
        </p:nvSpPr>
        <p:spPr>
          <a:xfrm>
            <a:off x="0" y="2778883"/>
            <a:ext cx="8486700" cy="7548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 sz="1800">
                <a:highlight>
                  <a:srgbClr val="FFFFFF"/>
                </a:highlight>
              </a:rPr>
              <a:t>transparency of business</a:t>
            </a:r>
            <a:endParaRPr sz="1700">
              <a:highlight>
                <a:srgbClr val="FFFFFF"/>
              </a:highlight>
            </a:endParaRPr>
          </a:p>
        </p:txBody>
      </p:sp>
      <p:sp>
        <p:nvSpPr>
          <p:cNvPr id="361" name="Google Shape;361;p42"/>
          <p:cNvSpPr/>
          <p:nvPr/>
        </p:nvSpPr>
        <p:spPr>
          <a:xfrm>
            <a:off x="694425" y="3357623"/>
            <a:ext cx="7461900" cy="6465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2"/>
          <p:cNvSpPr txBox="1"/>
          <p:nvPr/>
        </p:nvSpPr>
        <p:spPr>
          <a:xfrm>
            <a:off x="694425" y="3351875"/>
            <a:ext cx="7461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dirty="0"/>
              <a:t>When my wife checks the phone, she knows how much I earn and when I do the business. Just kidding, sometimes I feel I am under surveillance...</a:t>
            </a:r>
            <a:r>
              <a:rPr lang="en" sz="1500" dirty="0"/>
              <a:t>- (V11, M, 63, FD)</a:t>
            </a:r>
            <a:endParaRPr dirty="0"/>
          </a:p>
        </p:txBody>
      </p:sp>
      <p:sp>
        <p:nvSpPr>
          <p:cNvPr id="363" name="Google Shape;363;p42"/>
          <p:cNvSpPr txBox="1"/>
          <p:nvPr/>
        </p:nvSpPr>
        <p:spPr>
          <a:xfrm>
            <a:off x="0" y="4080325"/>
            <a:ext cx="9144000" cy="754800"/>
          </a:xfrm>
          <a:prstGeom prst="rect">
            <a:avLst/>
          </a:prstGeom>
          <a:noFill/>
          <a:ln>
            <a:noFill/>
          </a:ln>
        </p:spPr>
        <p:txBody>
          <a:bodyPr spcFirstLastPara="1" wrap="square" lIns="91425" tIns="45700" rIns="91425" bIns="45700" anchor="ctr" anchorCtr="0">
            <a:normAutofit/>
          </a:bodyPr>
          <a:lstStyle/>
          <a:p>
            <a:pPr marL="457200" lvl="0" indent="-342900" algn="l" rtl="0">
              <a:lnSpc>
                <a:spcPct val="100000"/>
              </a:lnSpc>
              <a:spcBef>
                <a:spcPts val="0"/>
              </a:spcBef>
              <a:spcAft>
                <a:spcPts val="0"/>
              </a:spcAft>
              <a:buSzPts val="1800"/>
              <a:buChar char="●"/>
            </a:pPr>
            <a:r>
              <a:rPr lang="en" sz="1800" dirty="0">
                <a:highlight>
                  <a:srgbClr val="FFFFFF"/>
                </a:highlight>
              </a:rPr>
              <a:t>Solution: requesting cash when possible, and not advertising mobile payments</a:t>
            </a:r>
            <a:endParaRPr sz="1700" dirty="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fade">
                                      <p:cBhvr>
                                        <p:cTn id="7" dur="500"/>
                                        <p:tgtEl>
                                          <p:spTgt spid="35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9"/>
                                        </p:tgtEl>
                                        <p:attrNameLst>
                                          <p:attrName>style.visibility</p:attrName>
                                        </p:attrNameLst>
                                      </p:cBhvr>
                                      <p:to>
                                        <p:strVal val="visible"/>
                                      </p:to>
                                    </p:set>
                                    <p:animEffect transition="in" filter="fade">
                                      <p:cBhvr>
                                        <p:cTn id="10" dur="500"/>
                                        <p:tgtEl>
                                          <p:spTgt spid="3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6"/>
                                        </p:tgtEl>
                                        <p:attrNameLst>
                                          <p:attrName>style.visibility</p:attrName>
                                        </p:attrNameLst>
                                      </p:cBhvr>
                                      <p:to>
                                        <p:strVal val="visible"/>
                                      </p:to>
                                    </p:set>
                                    <p:animEffect transition="in" filter="fade">
                                      <p:cBhvr>
                                        <p:cTn id="13" dur="500"/>
                                        <p:tgtEl>
                                          <p:spTgt spid="35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0"/>
                                        </p:tgtEl>
                                        <p:attrNameLst>
                                          <p:attrName>style.visibility</p:attrName>
                                        </p:attrNameLst>
                                      </p:cBhvr>
                                      <p:to>
                                        <p:strVal val="visible"/>
                                      </p:to>
                                    </p:set>
                                    <p:animEffect transition="in" filter="fade">
                                      <p:cBhvr>
                                        <p:cTn id="18" dur="500"/>
                                        <p:tgtEl>
                                          <p:spTgt spid="3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1"/>
                                        </p:tgtEl>
                                        <p:attrNameLst>
                                          <p:attrName>style.visibility</p:attrName>
                                        </p:attrNameLst>
                                      </p:cBhvr>
                                      <p:to>
                                        <p:strVal val="visible"/>
                                      </p:to>
                                    </p:set>
                                    <p:animEffect transition="in" filter="fade">
                                      <p:cBhvr>
                                        <p:cTn id="21" dur="500"/>
                                        <p:tgtEl>
                                          <p:spTgt spid="3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62"/>
                                        </p:tgtEl>
                                        <p:attrNameLst>
                                          <p:attrName>style.visibility</p:attrName>
                                        </p:attrNameLst>
                                      </p:cBhvr>
                                      <p:to>
                                        <p:strVal val="visible"/>
                                      </p:to>
                                    </p:set>
                                    <p:animEffect transition="in" filter="fade">
                                      <p:cBhvr>
                                        <p:cTn id="24" dur="500"/>
                                        <p:tgtEl>
                                          <p:spTgt spid="36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63"/>
                                        </p:tgtEl>
                                        <p:attrNameLst>
                                          <p:attrName>style.visibility</p:attrName>
                                        </p:attrNameLst>
                                      </p:cBhvr>
                                      <p:to>
                                        <p:strVal val="visible"/>
                                      </p:to>
                                    </p:set>
                                    <p:animEffect transition="in" filter="fade">
                                      <p:cBhvr>
                                        <p:cTn id="29" dur="500"/>
                                        <p:tgtEl>
                                          <p:spTgt spid="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p:bldP spid="358" grpId="0" animBg="1"/>
      <p:bldP spid="359" grpId="0"/>
      <p:bldP spid="360" grpId="0"/>
      <p:bldP spid="361" grpId="0" animBg="1"/>
      <p:bldP spid="362" grpId="0"/>
      <p:bldP spid="3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3"/>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Result</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Discussion</a:t>
            </a:r>
            <a:endParaRPr sz="1100">
              <a:solidFill>
                <a:schemeClr val="dk1"/>
              </a:solidFill>
            </a:endParaRPr>
          </a:p>
        </p:txBody>
      </p:sp>
      <p:sp>
        <p:nvSpPr>
          <p:cNvPr id="369" name="Google Shape;369;p43"/>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Yue Deng  · ydengbi@cse.ust.hk</a:t>
            </a:r>
            <a:endParaRPr sz="1100"/>
          </a:p>
        </p:txBody>
      </p:sp>
      <p:sp>
        <p:nvSpPr>
          <p:cNvPr id="370" name="Google Shape;370;p43"/>
          <p:cNvSpPr txBox="1"/>
          <p:nvPr/>
        </p:nvSpPr>
        <p:spPr>
          <a:xfrm>
            <a:off x="246400" y="426450"/>
            <a:ext cx="42270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a:latin typeface="Calibri"/>
                <a:ea typeface="Calibri"/>
                <a:cs typeface="Calibri"/>
                <a:sym typeface="Calibri"/>
              </a:rPr>
              <a:t>Discussion</a:t>
            </a:r>
            <a:endParaRPr sz="3240">
              <a:solidFill>
                <a:srgbClr val="000000"/>
              </a:solidFill>
              <a:latin typeface="Calibri"/>
              <a:ea typeface="Calibri"/>
              <a:cs typeface="Calibri"/>
              <a:sym typeface="Calibri"/>
            </a:endParaRPr>
          </a:p>
        </p:txBody>
      </p:sp>
      <p:sp>
        <p:nvSpPr>
          <p:cNvPr id="371" name="Google Shape;371;p43"/>
          <p:cNvSpPr txBox="1"/>
          <p:nvPr/>
        </p:nvSpPr>
        <p:spPr>
          <a:xfrm>
            <a:off x="219450" y="1050400"/>
            <a:ext cx="8503310" cy="1723518"/>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Calibri"/>
              <a:buChar char="❖"/>
            </a:pPr>
            <a:r>
              <a:rPr lang="en" sz="1800" b="1" dirty="0">
                <a:solidFill>
                  <a:schemeClr val="dk1"/>
                </a:solidFill>
              </a:rPr>
              <a:t>Contextual Vulnerabilities</a:t>
            </a:r>
            <a:r>
              <a:rPr lang="en" sz="1800" dirty="0">
                <a:solidFill>
                  <a:schemeClr val="dk1"/>
                </a:solidFill>
              </a:rPr>
              <a:t> for Senior Street Vendors in a Cashless Economy</a:t>
            </a:r>
            <a:endParaRPr sz="1800" dirty="0">
              <a:solidFill>
                <a:schemeClr val="dk1"/>
              </a:solidFill>
            </a:endParaRPr>
          </a:p>
          <a:p>
            <a:pPr marL="914400" lvl="1" indent="-317500" algn="l" rtl="0">
              <a:spcBef>
                <a:spcPts val="0"/>
              </a:spcBef>
              <a:spcAft>
                <a:spcPts val="0"/>
              </a:spcAft>
              <a:buClr>
                <a:schemeClr val="dk1"/>
              </a:buClr>
              <a:buSzPts val="1400"/>
              <a:buChar char="➢"/>
            </a:pPr>
            <a:r>
              <a:rPr lang="en" sz="1600" i="1" dirty="0">
                <a:solidFill>
                  <a:schemeClr val="dk1"/>
                </a:solidFill>
              </a:rPr>
              <a:t>sociotechnical context</a:t>
            </a:r>
            <a:r>
              <a:rPr lang="en" sz="1600" dirty="0">
                <a:solidFill>
                  <a:schemeClr val="dk1"/>
                </a:solidFill>
              </a:rPr>
              <a:t>: lagging behind the cashless society</a:t>
            </a:r>
            <a:endParaRPr sz="1600" dirty="0">
              <a:solidFill>
                <a:schemeClr val="dk1"/>
              </a:solidFill>
            </a:endParaRPr>
          </a:p>
          <a:p>
            <a:pPr marL="914400" lvl="1" indent="-317500" algn="l" rtl="0">
              <a:spcBef>
                <a:spcPts val="0"/>
              </a:spcBef>
              <a:spcAft>
                <a:spcPts val="0"/>
              </a:spcAft>
              <a:buClr>
                <a:schemeClr val="dk1"/>
              </a:buClr>
              <a:buSzPts val="1400"/>
              <a:buChar char="➢"/>
            </a:pPr>
            <a:r>
              <a:rPr lang="en" sz="1600" i="1" dirty="0">
                <a:solidFill>
                  <a:schemeClr val="dk1"/>
                </a:solidFill>
              </a:rPr>
              <a:t>situational context</a:t>
            </a:r>
            <a:r>
              <a:rPr lang="en" sz="1600" dirty="0">
                <a:solidFill>
                  <a:schemeClr val="dk1"/>
                </a:solidFill>
              </a:rPr>
              <a:t>: situational impairments under complex physical configurations</a:t>
            </a:r>
            <a:endParaRPr sz="1600" dirty="0">
              <a:solidFill>
                <a:schemeClr val="dk1"/>
              </a:solidFill>
            </a:endParaRPr>
          </a:p>
          <a:p>
            <a:pPr marL="914400" lvl="1" indent="-317500" algn="l" rtl="0">
              <a:spcBef>
                <a:spcPts val="0"/>
              </a:spcBef>
              <a:spcAft>
                <a:spcPts val="0"/>
              </a:spcAft>
              <a:buClr>
                <a:schemeClr val="dk1"/>
              </a:buClr>
              <a:buSzPts val="1400"/>
              <a:buChar char="➢"/>
            </a:pPr>
            <a:r>
              <a:rPr lang="en" sz="1600" i="1" dirty="0">
                <a:solidFill>
                  <a:schemeClr val="dk1"/>
                </a:solidFill>
              </a:rPr>
              <a:t>interpersonal context</a:t>
            </a:r>
            <a:r>
              <a:rPr lang="en" sz="1600" dirty="0">
                <a:solidFill>
                  <a:schemeClr val="dk1"/>
                </a:solidFill>
              </a:rPr>
              <a:t>: vendor-customer and vendor-family interactional asymmetry</a:t>
            </a:r>
            <a:endParaRPr sz="1600" dirty="0">
              <a:solidFill>
                <a:schemeClr val="dk1"/>
              </a:solidFill>
            </a:endParaRPr>
          </a:p>
          <a:p>
            <a:pPr marL="457200" lvl="0" indent="0" algn="l" rtl="0">
              <a:spcBef>
                <a:spcPts val="0"/>
              </a:spcBef>
              <a:spcAft>
                <a:spcPts val="0"/>
              </a:spcAft>
              <a:buNone/>
            </a:pPr>
            <a:endParaRPr sz="1600" dirty="0">
              <a:solidFill>
                <a:schemeClr val="dk1"/>
              </a:solidFill>
            </a:endParaRPr>
          </a:p>
        </p:txBody>
      </p:sp>
      <p:sp>
        <p:nvSpPr>
          <p:cNvPr id="372" name="Google Shape;372;p43"/>
          <p:cNvSpPr txBox="1"/>
          <p:nvPr/>
        </p:nvSpPr>
        <p:spPr>
          <a:xfrm>
            <a:off x="219450" y="2576669"/>
            <a:ext cx="83295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dirty="0">
              <a:solidFill>
                <a:schemeClr val="dk1"/>
              </a:solidFill>
            </a:endParaRPr>
          </a:p>
          <a:p>
            <a:pPr marL="457200" lvl="0" indent="-330200" algn="l" rtl="0">
              <a:spcBef>
                <a:spcPts val="0"/>
              </a:spcBef>
              <a:spcAft>
                <a:spcPts val="0"/>
              </a:spcAft>
              <a:buClr>
                <a:schemeClr val="dk1"/>
              </a:buClr>
              <a:buSzPts val="1600"/>
              <a:buChar char="❖"/>
            </a:pPr>
            <a:r>
              <a:rPr lang="en" sz="1800" b="1" dirty="0">
                <a:solidFill>
                  <a:schemeClr val="dk1"/>
                </a:solidFill>
              </a:rPr>
              <a:t>Family as a Cushion against Technology Impact</a:t>
            </a:r>
            <a:endParaRPr sz="1800" dirty="0">
              <a:solidFill>
                <a:schemeClr val="dk1"/>
              </a:solidFill>
            </a:endParaRPr>
          </a:p>
          <a:p>
            <a:pPr marL="914400" lvl="1" indent="-317500" algn="l" rtl="0">
              <a:spcBef>
                <a:spcPts val="0"/>
              </a:spcBef>
              <a:spcAft>
                <a:spcPts val="0"/>
              </a:spcAft>
              <a:buClr>
                <a:schemeClr val="dk1"/>
              </a:buClr>
              <a:buSzPts val="1400"/>
              <a:buChar char="➢"/>
            </a:pPr>
            <a:r>
              <a:rPr lang="en" sz="1600" dirty="0">
                <a:solidFill>
                  <a:schemeClr val="dk1"/>
                </a:solidFill>
              </a:rPr>
              <a:t>family's support provides a dynamic and lasting cushion to prevent senior adults from being eliminated in technological innovations of payment methods</a:t>
            </a:r>
            <a:endParaRPr sz="1600" dirty="0">
              <a:solidFill>
                <a:schemeClr val="dk1"/>
              </a:solidFill>
            </a:endParaRPr>
          </a:p>
          <a:p>
            <a:pPr marL="914400" lvl="1" indent="-317500" algn="l" rtl="0">
              <a:spcBef>
                <a:spcPts val="0"/>
              </a:spcBef>
              <a:spcAft>
                <a:spcPts val="0"/>
              </a:spcAft>
              <a:buClr>
                <a:schemeClr val="dk1"/>
              </a:buClr>
              <a:buSzPts val="1400"/>
              <a:buChar char="➢"/>
            </a:pPr>
            <a:r>
              <a:rPr lang="en" sz="1600" dirty="0">
                <a:solidFill>
                  <a:schemeClr val="dk1"/>
                </a:solidFill>
              </a:rPr>
              <a:t>the tension between </a:t>
            </a:r>
            <a:r>
              <a:rPr lang="en" sz="1600" i="1" dirty="0">
                <a:solidFill>
                  <a:schemeClr val="dk1"/>
                </a:solidFill>
              </a:rPr>
              <a:t>intermediated mobile payment use</a:t>
            </a:r>
            <a:r>
              <a:rPr lang="en" sz="1600" dirty="0">
                <a:solidFill>
                  <a:schemeClr val="dk1"/>
                </a:solidFill>
              </a:rPr>
              <a:t> and </a:t>
            </a:r>
            <a:r>
              <a:rPr lang="en" sz="1600" i="1" dirty="0">
                <a:solidFill>
                  <a:schemeClr val="dk1"/>
                </a:solidFill>
              </a:rPr>
              <a:t>financial autonomy</a:t>
            </a:r>
            <a:endParaRPr sz="1600" i="1" dirty="0">
              <a:solidFill>
                <a:schemeClr val="dk1"/>
              </a:solidFill>
            </a:endParaRPr>
          </a:p>
          <a:p>
            <a:pPr marL="457200" lvl="0" indent="0" algn="l" rtl="0">
              <a:spcBef>
                <a:spcPts val="0"/>
              </a:spcBef>
              <a:spcAft>
                <a:spcPts val="0"/>
              </a:spcAft>
              <a:buNone/>
            </a:pPr>
            <a:endParaRPr sz="1600" dirty="0">
              <a:solidFill>
                <a:schemeClr val="dk1"/>
              </a:solidFill>
            </a:endParaRPr>
          </a:p>
        </p:txBody>
      </p:sp>
      <p:sp>
        <p:nvSpPr>
          <p:cNvPr id="373" name="Google Shape;373;p43"/>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16</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1000"/>
                                        <p:tgtEl>
                                          <p:spTgt spid="3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Effect transition="in" filter="fade">
                                      <p:cBhvr>
                                        <p:cTn id="12" dur="10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4"/>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Result</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Discussion</a:t>
            </a:r>
            <a:endParaRPr sz="1100">
              <a:solidFill>
                <a:schemeClr val="dk1"/>
              </a:solidFill>
            </a:endParaRPr>
          </a:p>
        </p:txBody>
      </p:sp>
      <p:sp>
        <p:nvSpPr>
          <p:cNvPr id="379" name="Google Shape;379;p44"/>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Yue Deng  · ydengbi@cse.ust.hk</a:t>
            </a:r>
            <a:endParaRPr sz="1100"/>
          </a:p>
        </p:txBody>
      </p:sp>
      <p:sp>
        <p:nvSpPr>
          <p:cNvPr id="380" name="Google Shape;380;p44"/>
          <p:cNvSpPr txBox="1"/>
          <p:nvPr/>
        </p:nvSpPr>
        <p:spPr>
          <a:xfrm>
            <a:off x="246400" y="426450"/>
            <a:ext cx="42270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a:latin typeface="Calibri"/>
                <a:ea typeface="Calibri"/>
                <a:cs typeface="Calibri"/>
                <a:sym typeface="Calibri"/>
              </a:rPr>
              <a:t>Design Implications</a:t>
            </a:r>
            <a:endParaRPr sz="3240">
              <a:solidFill>
                <a:srgbClr val="000000"/>
              </a:solidFill>
              <a:latin typeface="Calibri"/>
              <a:ea typeface="Calibri"/>
              <a:cs typeface="Calibri"/>
              <a:sym typeface="Calibri"/>
            </a:endParaRPr>
          </a:p>
        </p:txBody>
      </p:sp>
      <p:sp>
        <p:nvSpPr>
          <p:cNvPr id="381" name="Google Shape;381;p44"/>
          <p:cNvSpPr txBox="1"/>
          <p:nvPr/>
        </p:nvSpPr>
        <p:spPr>
          <a:xfrm>
            <a:off x="219450" y="1050400"/>
            <a:ext cx="8329500" cy="1754296"/>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 sz="1800" b="1" dirty="0">
                <a:solidFill>
                  <a:schemeClr val="dk1"/>
                </a:solidFill>
              </a:rPr>
              <a:t>Family-friendly Design</a:t>
            </a:r>
            <a:r>
              <a:rPr lang="en" sz="1800" dirty="0">
                <a:solidFill>
                  <a:schemeClr val="dk1"/>
                </a:solidFill>
              </a:rPr>
              <a:t>: Balancing Intermediated Mobile Payment Use and Financial Autonomy</a:t>
            </a:r>
            <a:endParaRPr sz="1800" dirty="0">
              <a:solidFill>
                <a:schemeClr val="dk1"/>
              </a:solidFill>
            </a:endParaRPr>
          </a:p>
          <a:p>
            <a:pPr marL="914400" lvl="1" indent="-330200">
              <a:buClr>
                <a:schemeClr val="dk1"/>
              </a:buClr>
              <a:buSzPts val="1600"/>
              <a:buFont typeface="Arial"/>
              <a:buChar char="➢"/>
            </a:pPr>
            <a:r>
              <a:rPr lang="en-US" altLang="zh-CN" sz="1600" dirty="0">
                <a:solidFill>
                  <a:schemeClr val="dk1"/>
                </a:solidFill>
              </a:rPr>
              <a:t>“sub-account” system to support </a:t>
            </a:r>
            <a:r>
              <a:rPr lang="en-US" altLang="zh-CN" sz="1600" dirty="0" err="1">
                <a:solidFill>
                  <a:schemeClr val="dk1"/>
                </a:solidFill>
              </a:rPr>
              <a:t>dependants'</a:t>
            </a:r>
            <a:r>
              <a:rPr lang="en-US" altLang="zh-CN" sz="1600" dirty="0">
                <a:solidFill>
                  <a:schemeClr val="dk1"/>
                </a:solidFill>
              </a:rPr>
              <a:t> financial management</a:t>
            </a:r>
            <a:endParaRPr lang="en" sz="1600" dirty="0">
              <a:solidFill>
                <a:schemeClr val="bg1">
                  <a:lumMod val="65000"/>
                </a:schemeClr>
              </a:solidFill>
            </a:endParaRPr>
          </a:p>
          <a:p>
            <a:pPr marL="914400" lvl="1" indent="-330200" algn="l" rtl="0">
              <a:spcBef>
                <a:spcPts val="0"/>
              </a:spcBef>
              <a:spcAft>
                <a:spcPts val="0"/>
              </a:spcAft>
              <a:buClr>
                <a:schemeClr val="dk1"/>
              </a:buClr>
              <a:buSzPts val="1600"/>
              <a:buChar char="➢"/>
            </a:pPr>
            <a:r>
              <a:rPr lang="en" sz="1600" dirty="0">
                <a:solidFill>
                  <a:schemeClr val="bg1">
                    <a:lumMod val="65000"/>
                  </a:schemeClr>
                </a:solidFill>
              </a:rPr>
              <a:t>remote connections for dumbphones to enable vendors to receive payment signals</a:t>
            </a:r>
            <a:endParaRPr sz="1600" dirty="0">
              <a:solidFill>
                <a:schemeClr val="bg1">
                  <a:lumMod val="65000"/>
                </a:schemeClr>
              </a:solidFill>
            </a:endParaRPr>
          </a:p>
          <a:p>
            <a:pPr marL="457200" lvl="0" indent="0" algn="l" rtl="0">
              <a:spcBef>
                <a:spcPts val="0"/>
              </a:spcBef>
              <a:spcAft>
                <a:spcPts val="0"/>
              </a:spcAft>
              <a:buNone/>
            </a:pPr>
            <a:endParaRPr sz="1800" dirty="0">
              <a:solidFill>
                <a:schemeClr val="dk1"/>
              </a:solidFill>
            </a:endParaRPr>
          </a:p>
        </p:txBody>
      </p:sp>
      <p:sp>
        <p:nvSpPr>
          <p:cNvPr id="382" name="Google Shape;382;p44"/>
          <p:cNvSpPr txBox="1"/>
          <p:nvPr/>
        </p:nvSpPr>
        <p:spPr>
          <a:xfrm>
            <a:off x="219450" y="2664850"/>
            <a:ext cx="83295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chemeClr val="dk1"/>
              </a:solidFill>
            </a:endParaRPr>
          </a:p>
          <a:p>
            <a:pPr marL="457200" lvl="0" indent="-342900" algn="l" rtl="0">
              <a:spcBef>
                <a:spcPts val="0"/>
              </a:spcBef>
              <a:spcAft>
                <a:spcPts val="0"/>
              </a:spcAft>
              <a:buClr>
                <a:schemeClr val="dk1"/>
              </a:buClr>
              <a:buSzPts val="1800"/>
              <a:buChar char="❖"/>
            </a:pPr>
            <a:r>
              <a:rPr lang="en" sz="1800" b="1" dirty="0">
                <a:solidFill>
                  <a:schemeClr val="dk1"/>
                </a:solidFill>
              </a:rPr>
              <a:t>Supporting Hybrid Confirmation</a:t>
            </a:r>
            <a:endParaRPr sz="1800" b="1" dirty="0">
              <a:solidFill>
                <a:schemeClr val="dk1"/>
              </a:solidFill>
            </a:endParaRPr>
          </a:p>
          <a:p>
            <a:pPr marL="914400" lvl="1" indent="-330200" algn="l" rtl="0">
              <a:spcBef>
                <a:spcPts val="0"/>
              </a:spcBef>
              <a:spcAft>
                <a:spcPts val="0"/>
              </a:spcAft>
              <a:buClr>
                <a:schemeClr val="dk1"/>
              </a:buClr>
              <a:buSzPts val="1600"/>
              <a:buChar char="➢"/>
            </a:pPr>
            <a:r>
              <a:rPr lang="en" sz="1600" dirty="0">
                <a:solidFill>
                  <a:schemeClr val="tx1"/>
                </a:solidFill>
              </a:rPr>
              <a:t>auxiliary device incorporating visible screens and loudspeakers</a:t>
            </a:r>
          </a:p>
          <a:p>
            <a:pPr marL="914400" lvl="1" indent="-330200" algn="l" rtl="0">
              <a:spcBef>
                <a:spcPts val="0"/>
              </a:spcBef>
              <a:spcAft>
                <a:spcPts val="0"/>
              </a:spcAft>
              <a:buClr>
                <a:schemeClr val="dk1"/>
              </a:buClr>
              <a:buSzPts val="1600"/>
              <a:buChar char="➢"/>
            </a:pPr>
            <a:r>
              <a:rPr lang="en" sz="1600" dirty="0">
                <a:solidFill>
                  <a:schemeClr val="bg1">
                    <a:lumMod val="65000"/>
                  </a:schemeClr>
                </a:solidFill>
              </a:rPr>
              <a:t>failed payment warning in addition to successful payment notification</a:t>
            </a:r>
            <a:endParaRPr sz="1800" dirty="0">
              <a:solidFill>
                <a:schemeClr val="bg1">
                  <a:lumMod val="65000"/>
                </a:schemeClr>
              </a:solidFill>
            </a:endParaRPr>
          </a:p>
        </p:txBody>
      </p:sp>
      <p:sp>
        <p:nvSpPr>
          <p:cNvPr id="383" name="Google Shape;383;p44"/>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17</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animEffect transition="in" filter="fade">
                                      <p:cBhvr>
                                        <p:cTn id="7" dur="1000"/>
                                        <p:tgtEl>
                                          <p:spTgt spid="3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2"/>
                                        </p:tgtEl>
                                        <p:attrNameLst>
                                          <p:attrName>style.visibility</p:attrName>
                                        </p:attrNameLst>
                                      </p:cBhvr>
                                      <p:to>
                                        <p:strVal val="visible"/>
                                      </p:to>
                                    </p:set>
                                    <p:animEffect transition="in" filter="fade">
                                      <p:cBhvr>
                                        <p:cTn id="12" dur="1000"/>
                                        <p:tgtEl>
                                          <p:spTgt spid="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Google Shape;389;p45"/>
          <p:cNvSpPr txBox="1"/>
          <p:nvPr/>
        </p:nvSpPr>
        <p:spPr>
          <a:xfrm>
            <a:off x="66475" y="4067599"/>
            <a:ext cx="9144000" cy="1165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None/>
            </a:pPr>
            <a:r>
              <a:rPr lang="en" sz="2047" b="1" dirty="0" err="1">
                <a:solidFill>
                  <a:srgbClr val="000000"/>
                </a:solidFill>
                <a:latin typeface="Calibri"/>
                <a:ea typeface="Calibri"/>
                <a:cs typeface="Calibri"/>
                <a:sym typeface="Calibri"/>
              </a:rPr>
              <a:t>Changyang</a:t>
            </a:r>
            <a:r>
              <a:rPr lang="en" sz="2047" b="1" dirty="0">
                <a:solidFill>
                  <a:srgbClr val="000000"/>
                </a:solidFill>
                <a:latin typeface="Calibri"/>
                <a:ea typeface="Calibri"/>
                <a:cs typeface="Calibri"/>
                <a:sym typeface="Calibri"/>
              </a:rPr>
              <a:t> He</a:t>
            </a:r>
            <a:r>
              <a:rPr lang="en" sz="2047" baseline="30000" dirty="0">
                <a:solidFill>
                  <a:srgbClr val="000000"/>
                </a:solidFill>
                <a:latin typeface="Calibri"/>
                <a:ea typeface="Calibri"/>
                <a:cs typeface="Calibri"/>
                <a:sym typeface="Calibri"/>
              </a:rPr>
              <a:t>1</a:t>
            </a:r>
            <a:r>
              <a:rPr lang="en" sz="2047" dirty="0">
                <a:solidFill>
                  <a:srgbClr val="000000"/>
                </a:solidFill>
                <a:latin typeface="Calibri"/>
                <a:ea typeface="Calibri"/>
                <a:cs typeface="Calibri"/>
                <a:sym typeface="Calibri"/>
              </a:rPr>
              <a:t> (</a:t>
            </a:r>
            <a:r>
              <a:rPr lang="en" sz="2047" dirty="0">
                <a:solidFill>
                  <a:schemeClr val="accent2"/>
                </a:solidFill>
                <a:latin typeface="Calibri"/>
                <a:ea typeface="Calibri"/>
                <a:cs typeface="Calibri"/>
                <a:sym typeface="Calibri"/>
              </a:rPr>
              <a:t>On the job market!</a:t>
            </a:r>
            <a:r>
              <a:rPr lang="en" sz="2047" dirty="0">
                <a:solidFill>
                  <a:srgbClr val="000000"/>
                </a:solidFill>
                <a:latin typeface="Calibri"/>
                <a:ea typeface="Calibri"/>
                <a:cs typeface="Calibri"/>
                <a:sym typeface="Calibri"/>
              </a:rPr>
              <a:t>), Lu He</a:t>
            </a:r>
            <a:r>
              <a:rPr lang="en" sz="2047" baseline="30000" dirty="0">
                <a:solidFill>
                  <a:srgbClr val="000000"/>
                </a:solidFill>
                <a:latin typeface="Calibri"/>
                <a:ea typeface="Calibri"/>
                <a:cs typeface="Calibri"/>
                <a:sym typeface="Calibri"/>
              </a:rPr>
              <a:t>2</a:t>
            </a:r>
            <a:r>
              <a:rPr lang="en" sz="2047" dirty="0">
                <a:solidFill>
                  <a:srgbClr val="000000"/>
                </a:solidFill>
                <a:latin typeface="Calibri"/>
                <a:ea typeface="Calibri"/>
                <a:cs typeface="Calibri"/>
                <a:sym typeface="Calibri"/>
              </a:rPr>
              <a:t>, </a:t>
            </a:r>
            <a:r>
              <a:rPr lang="en" sz="2047" dirty="0" err="1">
                <a:latin typeface="Calibri"/>
                <a:ea typeface="Calibri"/>
                <a:cs typeface="Calibri"/>
                <a:sym typeface="Calibri"/>
              </a:rPr>
              <a:t>Zhicong</a:t>
            </a:r>
            <a:r>
              <a:rPr lang="en" sz="2047" dirty="0">
                <a:solidFill>
                  <a:srgbClr val="000000"/>
                </a:solidFill>
                <a:latin typeface="Calibri"/>
                <a:ea typeface="Calibri"/>
                <a:cs typeface="Calibri"/>
                <a:sym typeface="Calibri"/>
              </a:rPr>
              <a:t> Lu</a:t>
            </a:r>
            <a:r>
              <a:rPr lang="en" sz="2047" baseline="30000" dirty="0">
                <a:solidFill>
                  <a:srgbClr val="000000"/>
                </a:solidFill>
                <a:latin typeface="Calibri"/>
                <a:ea typeface="Calibri"/>
                <a:cs typeface="Calibri"/>
                <a:sym typeface="Calibri"/>
              </a:rPr>
              <a:t>3</a:t>
            </a:r>
            <a:r>
              <a:rPr lang="en" sz="2047" dirty="0">
                <a:solidFill>
                  <a:srgbClr val="000000"/>
                </a:solidFill>
                <a:latin typeface="Calibri"/>
                <a:ea typeface="Calibri"/>
                <a:cs typeface="Calibri"/>
                <a:sym typeface="Calibri"/>
              </a:rPr>
              <a:t>, and Bo Li</a:t>
            </a:r>
            <a:r>
              <a:rPr lang="en" sz="2047" baseline="30000" dirty="0">
                <a:solidFill>
                  <a:srgbClr val="000000"/>
                </a:solidFill>
                <a:latin typeface="Calibri"/>
                <a:ea typeface="Calibri"/>
                <a:cs typeface="Calibri"/>
                <a:sym typeface="Calibri"/>
              </a:rPr>
              <a:t>1</a:t>
            </a:r>
            <a:endParaRPr sz="2047" dirty="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1447" baseline="30000" dirty="0">
                <a:solidFill>
                  <a:srgbClr val="000000"/>
                </a:solidFill>
                <a:latin typeface="Calibri"/>
                <a:ea typeface="Calibri"/>
                <a:cs typeface="Calibri"/>
                <a:sym typeface="Calibri"/>
              </a:rPr>
              <a:t>1</a:t>
            </a:r>
            <a:r>
              <a:rPr lang="en" sz="1447" dirty="0">
                <a:solidFill>
                  <a:srgbClr val="000000"/>
                </a:solidFill>
                <a:latin typeface="Calibri"/>
                <a:ea typeface="Calibri"/>
                <a:cs typeface="Calibri"/>
                <a:sym typeface="Calibri"/>
              </a:rPr>
              <a:t>Hong Kong University of Science and Technology</a:t>
            </a:r>
            <a:endParaRPr sz="2047" dirty="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1447" baseline="30000" dirty="0">
                <a:solidFill>
                  <a:srgbClr val="000000"/>
                </a:solidFill>
                <a:latin typeface="Calibri"/>
                <a:ea typeface="Calibri"/>
                <a:cs typeface="Calibri"/>
                <a:sym typeface="Calibri"/>
              </a:rPr>
              <a:t>2</a:t>
            </a:r>
            <a:r>
              <a:rPr lang="en" sz="1447" dirty="0">
                <a:solidFill>
                  <a:srgbClr val="000000"/>
                </a:solidFill>
                <a:latin typeface="Calibri"/>
                <a:ea typeface="Calibri"/>
                <a:cs typeface="Calibri"/>
                <a:sym typeface="Calibri"/>
              </a:rPr>
              <a:t>University of California, Irvine</a:t>
            </a:r>
            <a:endParaRPr sz="2047" dirty="0">
              <a:solidFill>
                <a:srgbClr val="000000"/>
              </a:solidFill>
              <a:latin typeface="Calibri"/>
              <a:ea typeface="Calibri"/>
              <a:cs typeface="Calibri"/>
              <a:sym typeface="Calibri"/>
            </a:endParaRPr>
          </a:p>
          <a:p>
            <a:pPr marL="0" lvl="0" indent="0" algn="l" rtl="0">
              <a:lnSpc>
                <a:spcPct val="90000"/>
              </a:lnSpc>
              <a:spcBef>
                <a:spcPts val="1000"/>
              </a:spcBef>
              <a:spcAft>
                <a:spcPts val="0"/>
              </a:spcAft>
              <a:buNone/>
            </a:pPr>
            <a:r>
              <a:rPr lang="en" sz="1447" baseline="30000" dirty="0">
                <a:solidFill>
                  <a:srgbClr val="000000"/>
                </a:solidFill>
                <a:latin typeface="Calibri"/>
                <a:ea typeface="Calibri"/>
                <a:cs typeface="Calibri"/>
                <a:sym typeface="Calibri"/>
              </a:rPr>
              <a:t>3</a:t>
            </a:r>
            <a:r>
              <a:rPr lang="en" sz="1447" dirty="0">
                <a:latin typeface="Calibri"/>
                <a:ea typeface="Calibri"/>
                <a:cs typeface="Calibri"/>
                <a:sym typeface="Calibri"/>
              </a:rPr>
              <a:t>City University of Hong Kong</a:t>
            </a:r>
            <a:endParaRPr sz="1800" dirty="0">
              <a:solidFill>
                <a:srgbClr val="000000"/>
              </a:solidFill>
              <a:latin typeface="Calibri"/>
              <a:ea typeface="Calibri"/>
              <a:cs typeface="Calibri"/>
              <a:sym typeface="Calibri"/>
            </a:endParaRPr>
          </a:p>
        </p:txBody>
      </p:sp>
      <p:pic>
        <p:nvPicPr>
          <p:cNvPr id="390" name="Google Shape;390;p45"/>
          <p:cNvPicPr preferRelativeResize="0"/>
          <p:nvPr/>
        </p:nvPicPr>
        <p:blipFill>
          <a:blip r:embed="rId3">
            <a:alphaModFix/>
          </a:blip>
          <a:stretch>
            <a:fillRect/>
          </a:stretch>
        </p:blipFill>
        <p:spPr>
          <a:xfrm>
            <a:off x="0" y="0"/>
            <a:ext cx="1081675" cy="1081675"/>
          </a:xfrm>
          <a:prstGeom prst="rect">
            <a:avLst/>
          </a:prstGeom>
          <a:noFill/>
          <a:ln>
            <a:noFill/>
          </a:ln>
        </p:spPr>
      </p:pic>
      <p:pic>
        <p:nvPicPr>
          <p:cNvPr id="391" name="Google Shape;391;p45" descr="West Island School – ESF Dual Program 2018 at HKUST - West Island School -  ESF"/>
          <p:cNvPicPr preferRelativeResize="0"/>
          <p:nvPr/>
        </p:nvPicPr>
        <p:blipFill rotWithShape="1">
          <a:blip r:embed="rId4">
            <a:alphaModFix/>
          </a:blip>
          <a:srcRect/>
          <a:stretch/>
        </p:blipFill>
        <p:spPr>
          <a:xfrm>
            <a:off x="6628196" y="4337879"/>
            <a:ext cx="1174722" cy="778892"/>
          </a:xfrm>
          <a:prstGeom prst="rect">
            <a:avLst/>
          </a:prstGeom>
          <a:noFill/>
          <a:ln>
            <a:noFill/>
          </a:ln>
        </p:spPr>
      </p:pic>
      <p:pic>
        <p:nvPicPr>
          <p:cNvPr id="392" name="Google Shape;392;p45" descr="University of California, Irvine - Wikipedia"/>
          <p:cNvPicPr preferRelativeResize="0"/>
          <p:nvPr/>
        </p:nvPicPr>
        <p:blipFill rotWithShape="1">
          <a:blip r:embed="rId5">
            <a:alphaModFix/>
          </a:blip>
          <a:srcRect/>
          <a:stretch/>
        </p:blipFill>
        <p:spPr>
          <a:xfrm>
            <a:off x="7621666" y="4405111"/>
            <a:ext cx="644443" cy="644443"/>
          </a:xfrm>
          <a:prstGeom prst="rect">
            <a:avLst/>
          </a:prstGeom>
          <a:noFill/>
          <a:ln>
            <a:noFill/>
          </a:ln>
        </p:spPr>
      </p:pic>
      <p:pic>
        <p:nvPicPr>
          <p:cNvPr id="393" name="Google Shape;393;p45"/>
          <p:cNvPicPr preferRelativeResize="0"/>
          <p:nvPr/>
        </p:nvPicPr>
        <p:blipFill>
          <a:blip r:embed="rId6">
            <a:alphaModFix/>
          </a:blip>
          <a:stretch>
            <a:fillRect/>
          </a:stretch>
        </p:blipFill>
        <p:spPr>
          <a:xfrm>
            <a:off x="8351525" y="4405100"/>
            <a:ext cx="733926" cy="644450"/>
          </a:xfrm>
          <a:prstGeom prst="rect">
            <a:avLst/>
          </a:prstGeom>
          <a:noFill/>
          <a:ln>
            <a:noFill/>
          </a:ln>
        </p:spPr>
      </p:pic>
      <p:sp>
        <p:nvSpPr>
          <p:cNvPr id="394" name="Google Shape;394;p45"/>
          <p:cNvSpPr txBox="1"/>
          <p:nvPr/>
        </p:nvSpPr>
        <p:spPr>
          <a:xfrm>
            <a:off x="66469" y="737466"/>
            <a:ext cx="6780300" cy="1079700"/>
          </a:xfrm>
          <a:prstGeom prst="rect">
            <a:avLst/>
          </a:prstGeom>
          <a:noFill/>
          <a:ln>
            <a:noFill/>
          </a:ln>
        </p:spPr>
        <p:txBody>
          <a:bodyPr spcFirstLastPara="1" wrap="square" lIns="68575" tIns="34275" rIns="68575" bIns="34275" anchor="b" anchorCtr="0">
            <a:noAutofit/>
          </a:bodyPr>
          <a:lstStyle/>
          <a:p>
            <a:pPr marL="0" marR="0" lvl="0" indent="0" algn="l" rtl="0">
              <a:lnSpc>
                <a:spcPct val="90000"/>
              </a:lnSpc>
              <a:spcBef>
                <a:spcPts val="0"/>
              </a:spcBef>
              <a:spcAft>
                <a:spcPts val="0"/>
              </a:spcAft>
              <a:buClr>
                <a:schemeClr val="dk1"/>
              </a:buClr>
              <a:buSzPts val="3600"/>
              <a:buFont typeface="Calibri"/>
              <a:buNone/>
            </a:pPr>
            <a:r>
              <a:rPr lang="en" sz="3600" b="1" dirty="0">
                <a:solidFill>
                  <a:schemeClr val="dk1"/>
                </a:solidFill>
                <a:latin typeface="Calibri"/>
                <a:ea typeface="Calibri"/>
                <a:cs typeface="Calibri"/>
                <a:sym typeface="Calibri"/>
              </a:rPr>
              <a:t>Thanks for listening!</a:t>
            </a:r>
            <a:endParaRPr sz="3600" dirty="0">
              <a:solidFill>
                <a:schemeClr val="dk1"/>
              </a:solidFill>
              <a:latin typeface="Calibri"/>
              <a:ea typeface="Calibri"/>
              <a:cs typeface="Calibri"/>
              <a:sym typeface="Calibri"/>
            </a:endParaRPr>
          </a:p>
        </p:txBody>
      </p:sp>
      <p:sp>
        <p:nvSpPr>
          <p:cNvPr id="395" name="Google Shape;395;p45"/>
          <p:cNvSpPr txBox="1">
            <a:spLocks noGrp="1"/>
          </p:cNvSpPr>
          <p:nvPr>
            <p:ph type="subTitle" idx="1"/>
          </p:nvPr>
        </p:nvSpPr>
        <p:spPr>
          <a:xfrm>
            <a:off x="165725" y="1817166"/>
            <a:ext cx="7993800" cy="2183216"/>
          </a:xfrm>
          <a:prstGeom prst="rect">
            <a:avLst/>
          </a:prstGeom>
          <a:noFill/>
          <a:ln>
            <a:noFill/>
          </a:ln>
        </p:spPr>
        <p:txBody>
          <a:bodyPr spcFirstLastPara="1" wrap="square" lIns="68575" tIns="34275" rIns="68575" bIns="34275" anchor="t" anchorCtr="0">
            <a:noAutofit/>
          </a:bodyPr>
          <a:lstStyle/>
          <a:p>
            <a:pPr marL="0" lvl="0" indent="0" algn="l" rtl="0">
              <a:spcBef>
                <a:spcPts val="800"/>
              </a:spcBef>
              <a:spcAft>
                <a:spcPts val="0"/>
              </a:spcAft>
              <a:buNone/>
            </a:pPr>
            <a:r>
              <a:rPr lang="en" sz="1400" dirty="0"/>
              <a:t>Summary: </a:t>
            </a:r>
            <a:endParaRPr sz="1400" dirty="0"/>
          </a:p>
          <a:p>
            <a:pPr marL="457200" lvl="0" indent="-314960" algn="l" rtl="0">
              <a:lnSpc>
                <a:spcPct val="100000"/>
              </a:lnSpc>
              <a:spcBef>
                <a:spcPts val="800"/>
              </a:spcBef>
              <a:spcAft>
                <a:spcPts val="0"/>
              </a:spcAft>
              <a:buSzPct val="100000"/>
              <a:buChar char="●"/>
            </a:pPr>
            <a:r>
              <a:rPr lang="en" sz="1400" dirty="0"/>
              <a:t>We unpack the challenges of senior street vendors facing the ubiquity of mobile payment, and emphasize the significance to understand contextual vulnerabilities of underrepresented groups in different transactional stages.</a:t>
            </a:r>
            <a:endParaRPr sz="1400" dirty="0"/>
          </a:p>
          <a:p>
            <a:pPr marL="457200" lvl="0" indent="-314960" algn="l" rtl="0">
              <a:lnSpc>
                <a:spcPct val="100000"/>
              </a:lnSpc>
              <a:spcBef>
                <a:spcPts val="0"/>
              </a:spcBef>
              <a:spcAft>
                <a:spcPts val="0"/>
              </a:spcAft>
              <a:buSzPct val="100000"/>
              <a:buChar char="●"/>
            </a:pPr>
            <a:r>
              <a:rPr lang="en-US" sz="1400" dirty="0"/>
              <a:t>W</a:t>
            </a:r>
            <a:r>
              <a:rPr lang="en" sz="1400" dirty="0"/>
              <a:t>e reveal the varied strategies of senior street vendors to conduct mobile money collection, which necessitate considerations for heterogeneity in HCI4D and support for non-users.</a:t>
            </a:r>
            <a:endParaRPr sz="1400" dirty="0"/>
          </a:p>
          <a:p>
            <a:pPr marL="457200" lvl="0" indent="-314960" algn="l" rtl="0">
              <a:lnSpc>
                <a:spcPct val="100000"/>
              </a:lnSpc>
              <a:spcBef>
                <a:spcPts val="0"/>
              </a:spcBef>
              <a:spcAft>
                <a:spcPts val="0"/>
              </a:spcAft>
              <a:buSzPct val="100000"/>
              <a:buChar char="●"/>
            </a:pPr>
            <a:r>
              <a:rPr lang="en" sz="1400" dirty="0"/>
              <a:t>We discover how family serves as a cushion for older adults against the rapid shift to a cashless society in China, and raise implications for family-friendly design in response to the technology impact.</a:t>
            </a: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Google Shape;187;p29"/>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Motivation</a:t>
            </a:r>
            <a:r>
              <a:rPr lang="en" sz="1300">
                <a:solidFill>
                  <a:srgbClr val="F2F2F2"/>
                </a:solidFill>
                <a:latin typeface="Calibri"/>
                <a:ea typeface="Calibri"/>
                <a:cs typeface="Calibri"/>
                <a:sym typeface="Calibri"/>
              </a:rPr>
              <a:t> &gt; Research Question &gt; Method &gt; Result &gt; Discussion</a:t>
            </a:r>
            <a:endParaRPr sz="1100"/>
          </a:p>
        </p:txBody>
      </p:sp>
      <p:sp>
        <p:nvSpPr>
          <p:cNvPr id="188" name="Google Shape;188;p29"/>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rgbClr val="000000"/>
              </a:buClr>
              <a:buFont typeface="Arial"/>
              <a:buNone/>
            </a:pPr>
            <a:r>
              <a:rPr lang="en" sz="1300">
                <a:solidFill>
                  <a:schemeClr val="dk1"/>
                </a:solidFill>
                <a:latin typeface="Calibri"/>
                <a:ea typeface="Calibri"/>
                <a:cs typeface="Calibri"/>
                <a:sym typeface="Calibri"/>
              </a:rPr>
              <a:t>Changyang He  · cheai@cse.ust.hk</a:t>
            </a:r>
            <a:endParaRPr sz="1100"/>
          </a:p>
        </p:txBody>
      </p:sp>
      <p:sp>
        <p:nvSpPr>
          <p:cNvPr id="189" name="Google Shape;189;p29"/>
          <p:cNvSpPr txBox="1"/>
          <p:nvPr/>
        </p:nvSpPr>
        <p:spPr>
          <a:xfrm>
            <a:off x="246400" y="426450"/>
            <a:ext cx="5970900" cy="5919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80000"/>
              </a:lnSpc>
              <a:spcBef>
                <a:spcPts val="0"/>
              </a:spcBef>
              <a:spcAft>
                <a:spcPts val="0"/>
              </a:spcAft>
              <a:buSzPct val="28858"/>
              <a:buNone/>
            </a:pPr>
            <a:r>
              <a:rPr lang="en" sz="3240">
                <a:latin typeface="Calibri"/>
                <a:ea typeface="Calibri"/>
                <a:cs typeface="Calibri"/>
                <a:sym typeface="Calibri"/>
              </a:rPr>
              <a:t>Challenges to Senior Street Vendors</a:t>
            </a:r>
            <a:endParaRPr sz="3240">
              <a:solidFill>
                <a:srgbClr val="000000"/>
              </a:solidFill>
              <a:latin typeface="Calibri"/>
              <a:ea typeface="Calibri"/>
              <a:cs typeface="Calibri"/>
              <a:sym typeface="Calibri"/>
            </a:endParaRPr>
          </a:p>
        </p:txBody>
      </p:sp>
      <p:sp>
        <p:nvSpPr>
          <p:cNvPr id="190" name="Google Shape;190;p29"/>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a:solidFill>
                  <a:schemeClr val="dk1"/>
                </a:solidFill>
              </a:rPr>
              <a:t>19</a:t>
            </a:fld>
            <a:r>
              <a:rPr lang="en" sz="1200">
                <a:solidFill>
                  <a:schemeClr val="dk1"/>
                </a:solidFill>
              </a:rPr>
              <a:t>/11</a:t>
            </a:r>
            <a:endParaRPr sz="1200">
              <a:solidFill>
                <a:schemeClr val="dk1"/>
              </a:solidFill>
            </a:endParaRPr>
          </a:p>
        </p:txBody>
      </p:sp>
      <p:sp>
        <p:nvSpPr>
          <p:cNvPr id="191" name="Google Shape;191;p29"/>
          <p:cNvSpPr txBox="1"/>
          <p:nvPr/>
        </p:nvSpPr>
        <p:spPr>
          <a:xfrm>
            <a:off x="369550" y="1395033"/>
            <a:ext cx="8635200" cy="25398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b="1" dirty="0">
                <a:solidFill>
                  <a:schemeClr val="dk1"/>
                </a:solidFill>
                <a:latin typeface="Calibri"/>
                <a:ea typeface="Calibri"/>
                <a:cs typeface="Calibri"/>
                <a:sym typeface="Calibri"/>
              </a:rPr>
              <a:t>A shaper change</a:t>
            </a:r>
            <a:endParaRPr sz="1700" b="1" dirty="0">
              <a:solidFill>
                <a:schemeClr val="dk1"/>
              </a:solidFill>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b="1" dirty="0">
                <a:solidFill>
                  <a:schemeClr val="dk1"/>
                </a:solidFill>
                <a:latin typeface="Calibri"/>
                <a:ea typeface="Calibri"/>
                <a:cs typeface="Calibri"/>
                <a:sym typeface="Calibri"/>
              </a:rPr>
              <a:t> </a:t>
            </a:r>
            <a:r>
              <a:rPr lang="en" sz="1700" dirty="0">
                <a:solidFill>
                  <a:schemeClr val="dk1"/>
                </a:solidFill>
                <a:latin typeface="Calibri"/>
                <a:ea typeface="Calibri"/>
                <a:cs typeface="Calibri"/>
                <a:sym typeface="Calibri"/>
              </a:rPr>
              <a:t>Compared to senior customers who can still choose cash in most scenarios and thus have a smoother transition to the cashless society, senior vendors face a sharper change to the ubiquity of mobile payments for everyday business</a:t>
            </a:r>
            <a:endParaRPr sz="1700" dirty="0">
              <a:solidFill>
                <a:schemeClr val="dk1"/>
              </a:solidFill>
              <a:latin typeface="Calibri"/>
              <a:ea typeface="Calibri"/>
              <a:cs typeface="Calibri"/>
              <a:sym typeface="Calibri"/>
            </a:endParaRPr>
          </a:p>
          <a:p>
            <a:pPr marL="914400" lvl="0" indent="0" algn="l" rtl="0">
              <a:spcBef>
                <a:spcPts val="0"/>
              </a:spcBef>
              <a:spcAft>
                <a:spcPts val="0"/>
              </a:spcAft>
              <a:buNone/>
            </a:pPr>
            <a:endParaRPr sz="1700" dirty="0">
              <a:solidFill>
                <a:schemeClr val="dk1"/>
              </a:solidFill>
              <a:latin typeface="Calibri"/>
              <a:ea typeface="Calibri"/>
              <a:cs typeface="Calibri"/>
              <a:sym typeface="Calibri"/>
            </a:endParaRPr>
          </a:p>
          <a:p>
            <a:pPr marL="457200" lvl="0" indent="-336550" algn="l" rtl="0">
              <a:spcBef>
                <a:spcPts val="0"/>
              </a:spcBef>
              <a:spcAft>
                <a:spcPts val="0"/>
              </a:spcAft>
              <a:buClr>
                <a:schemeClr val="dk1"/>
              </a:buClr>
              <a:buSzPts val="1700"/>
              <a:buFont typeface="Calibri"/>
              <a:buChar char="●"/>
            </a:pPr>
            <a:r>
              <a:rPr lang="en" sz="1700" b="1" dirty="0">
                <a:solidFill>
                  <a:schemeClr val="dk1"/>
                </a:solidFill>
                <a:latin typeface="Calibri"/>
                <a:ea typeface="Calibri"/>
                <a:cs typeface="Calibri"/>
                <a:sym typeface="Calibri"/>
              </a:rPr>
              <a:t>Distinct challenges</a:t>
            </a:r>
            <a:endParaRPr sz="1700" b="1" dirty="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dirty="0">
                <a:solidFill>
                  <a:schemeClr val="dk1"/>
                </a:solidFill>
                <a:latin typeface="Calibri"/>
                <a:ea typeface="Calibri"/>
                <a:cs typeface="Calibri"/>
                <a:sym typeface="Calibri"/>
              </a:rPr>
              <a:t>vendors confront naturally distinct transaction-related challenges compared to customers, such as novel mobile payment-based frauds and alteration of the payment confirmation process</a:t>
            </a:r>
            <a:endParaRPr sz="1700" dirty="0">
              <a:solidFill>
                <a:schemeClr val="dk1"/>
              </a:solidFill>
              <a:latin typeface="Calibri"/>
              <a:ea typeface="Calibri"/>
              <a:cs typeface="Calibri"/>
              <a:sym typeface="Calibri"/>
            </a:endParaRPr>
          </a:p>
        </p:txBody>
      </p:sp>
      <p:sp>
        <p:nvSpPr>
          <p:cNvPr id="192" name="Google Shape;192;p29"/>
          <p:cNvSpPr txBox="1"/>
          <p:nvPr/>
        </p:nvSpPr>
        <p:spPr>
          <a:xfrm>
            <a:off x="0" y="999650"/>
            <a:ext cx="86352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dirty="0">
                <a:solidFill>
                  <a:schemeClr val="dk1"/>
                </a:solidFill>
                <a:latin typeface="Calibri"/>
                <a:ea typeface="Calibri"/>
                <a:cs typeface="Calibri"/>
                <a:sym typeface="Calibri"/>
              </a:rPr>
              <a:t>Senior Street Vendors vs. Senior Customers</a:t>
            </a:r>
            <a:endParaRPr sz="17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Motivation</a:t>
            </a:r>
            <a:r>
              <a:rPr lang="en" sz="1300">
                <a:solidFill>
                  <a:srgbClr val="F2F2F2"/>
                </a:solidFill>
                <a:latin typeface="Calibri"/>
                <a:ea typeface="Calibri"/>
                <a:cs typeface="Calibri"/>
                <a:sym typeface="Calibri"/>
              </a:rPr>
              <a:t> &gt; Research Question &gt; Method &gt; Result &gt; Discussion</a:t>
            </a:r>
            <a:endParaRPr sz="1100"/>
          </a:p>
        </p:txBody>
      </p:sp>
      <p:sp>
        <p:nvSpPr>
          <p:cNvPr id="140" name="Google Shape;140;p26"/>
          <p:cNvSpPr/>
          <p:nvPr/>
        </p:nvSpPr>
        <p:spPr>
          <a:xfrm>
            <a:off x="0" y="4917490"/>
            <a:ext cx="9144000" cy="249975"/>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rgbClr val="000000"/>
              </a:buClr>
              <a:buFont typeface="Arial"/>
              <a:buNone/>
            </a:pPr>
            <a:r>
              <a:rPr lang="en" sz="1300">
                <a:solidFill>
                  <a:schemeClr val="dk1"/>
                </a:solidFill>
                <a:latin typeface="Calibri"/>
                <a:ea typeface="Calibri"/>
                <a:cs typeface="Calibri"/>
                <a:sym typeface="Calibri"/>
              </a:rPr>
              <a:t>Changyang He  · cheai@cse.ust.hk</a:t>
            </a:r>
            <a:endParaRPr sz="1100"/>
          </a:p>
        </p:txBody>
      </p:sp>
      <p:sp>
        <p:nvSpPr>
          <p:cNvPr id="141" name="Google Shape;141;p26"/>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sz="1200" smtClean="0">
                <a:solidFill>
                  <a:schemeClr val="dk1"/>
                </a:solidFill>
              </a:rPr>
              <a:t>2</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pic>
        <p:nvPicPr>
          <p:cNvPr id="142" name="Google Shape;142;p26"/>
          <p:cNvPicPr preferRelativeResize="0"/>
          <p:nvPr/>
        </p:nvPicPr>
        <p:blipFill>
          <a:blip r:embed="rId3">
            <a:alphaModFix/>
          </a:blip>
          <a:stretch>
            <a:fillRect/>
          </a:stretch>
        </p:blipFill>
        <p:spPr>
          <a:xfrm>
            <a:off x="5540525" y="312252"/>
            <a:ext cx="3030712" cy="2020475"/>
          </a:xfrm>
          <a:prstGeom prst="rect">
            <a:avLst/>
          </a:prstGeom>
          <a:noFill/>
          <a:ln>
            <a:noFill/>
          </a:ln>
        </p:spPr>
      </p:pic>
      <p:pic>
        <p:nvPicPr>
          <p:cNvPr id="144" name="Google Shape;144;p26"/>
          <p:cNvPicPr preferRelativeResize="0"/>
          <p:nvPr/>
        </p:nvPicPr>
        <p:blipFill>
          <a:blip r:embed="rId4">
            <a:alphaModFix/>
          </a:blip>
          <a:stretch>
            <a:fillRect/>
          </a:stretch>
        </p:blipFill>
        <p:spPr>
          <a:xfrm>
            <a:off x="4452381" y="2680338"/>
            <a:ext cx="4609670" cy="1911888"/>
          </a:xfrm>
          <a:prstGeom prst="rect">
            <a:avLst/>
          </a:prstGeom>
          <a:noFill/>
          <a:ln>
            <a:noFill/>
          </a:ln>
        </p:spPr>
      </p:pic>
      <p:pic>
        <p:nvPicPr>
          <p:cNvPr id="145" name="Google Shape;145;p26"/>
          <p:cNvPicPr preferRelativeResize="0"/>
          <p:nvPr/>
        </p:nvPicPr>
        <p:blipFill>
          <a:blip r:embed="rId5">
            <a:alphaModFix/>
          </a:blip>
          <a:stretch>
            <a:fillRect/>
          </a:stretch>
        </p:blipFill>
        <p:spPr>
          <a:xfrm>
            <a:off x="6698899" y="4134475"/>
            <a:ext cx="1109226" cy="457750"/>
          </a:xfrm>
          <a:prstGeom prst="rect">
            <a:avLst/>
          </a:prstGeom>
          <a:noFill/>
          <a:ln>
            <a:noFill/>
          </a:ln>
        </p:spPr>
      </p:pic>
      <p:pic>
        <p:nvPicPr>
          <p:cNvPr id="146" name="Google Shape;146;p26"/>
          <p:cNvPicPr preferRelativeResize="0"/>
          <p:nvPr/>
        </p:nvPicPr>
        <p:blipFill>
          <a:blip r:embed="rId6">
            <a:alphaModFix/>
          </a:blip>
          <a:stretch>
            <a:fillRect/>
          </a:stretch>
        </p:blipFill>
        <p:spPr>
          <a:xfrm>
            <a:off x="7909308" y="4177246"/>
            <a:ext cx="1001166" cy="372228"/>
          </a:xfrm>
          <a:prstGeom prst="rect">
            <a:avLst/>
          </a:prstGeom>
          <a:noFill/>
          <a:ln>
            <a:noFill/>
          </a:ln>
        </p:spPr>
      </p:pic>
      <p:sp>
        <p:nvSpPr>
          <p:cNvPr id="148" name="Google Shape;148;p26"/>
          <p:cNvSpPr txBox="1"/>
          <p:nvPr/>
        </p:nvSpPr>
        <p:spPr>
          <a:xfrm>
            <a:off x="307200" y="366913"/>
            <a:ext cx="42648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2940" dirty="0">
                <a:latin typeface="Calibri"/>
                <a:ea typeface="Calibri"/>
                <a:cs typeface="Calibri"/>
                <a:sym typeface="Calibri"/>
              </a:rPr>
              <a:t>Mobile Payment in China</a:t>
            </a:r>
            <a:endParaRPr sz="2940" dirty="0">
              <a:solidFill>
                <a:srgbClr val="000000"/>
              </a:solidFill>
              <a:latin typeface="Calibri"/>
              <a:ea typeface="Calibri"/>
              <a:cs typeface="Calibri"/>
              <a:sym typeface="Calibri"/>
            </a:endParaRPr>
          </a:p>
        </p:txBody>
      </p:sp>
      <p:sp>
        <p:nvSpPr>
          <p:cNvPr id="149" name="Google Shape;149;p26"/>
          <p:cNvSpPr txBox="1"/>
          <p:nvPr/>
        </p:nvSpPr>
        <p:spPr>
          <a:xfrm>
            <a:off x="0" y="1075850"/>
            <a:ext cx="4668300" cy="969466"/>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b="1" dirty="0">
                <a:latin typeface="Calibri"/>
                <a:ea typeface="Calibri"/>
                <a:cs typeface="Calibri"/>
                <a:sym typeface="Calibri"/>
              </a:rPr>
              <a:t>Ubiquity</a:t>
            </a:r>
            <a:r>
              <a:rPr lang="en" sz="1700" dirty="0">
                <a:latin typeface="Calibri"/>
                <a:ea typeface="Calibri"/>
                <a:cs typeface="Calibri"/>
                <a:sym typeface="Calibri"/>
              </a:rPr>
              <a:t> of mobile payments in China</a:t>
            </a:r>
            <a:endParaRPr sz="1700" dirty="0">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dirty="0">
                <a:latin typeface="Calibri"/>
                <a:ea typeface="Calibri"/>
                <a:cs typeface="Calibri"/>
                <a:sym typeface="Calibri"/>
              </a:rPr>
              <a:t>more than 800 million users </a:t>
            </a:r>
            <a:endParaRPr sz="1700" dirty="0">
              <a:latin typeface="Calibri"/>
              <a:ea typeface="Calibri"/>
              <a:cs typeface="Calibri"/>
              <a:sym typeface="Calibri"/>
            </a:endParaRPr>
          </a:p>
          <a:p>
            <a:pPr marL="914400" lvl="1" indent="-336550" algn="l" rtl="0">
              <a:spcBef>
                <a:spcPts val="0"/>
              </a:spcBef>
              <a:spcAft>
                <a:spcPts val="0"/>
              </a:spcAft>
              <a:buSzPts val="1700"/>
              <a:buFont typeface="Calibri"/>
              <a:buChar char="○"/>
            </a:pPr>
            <a:r>
              <a:rPr lang="en-US" sz="1700" dirty="0">
                <a:latin typeface="Calibri"/>
                <a:ea typeface="Calibri"/>
                <a:cs typeface="Calibri"/>
                <a:sym typeface="Calibri"/>
              </a:rPr>
              <a:t>market &gt; 50 trillion dollars</a:t>
            </a:r>
            <a:endParaRPr sz="1700" dirty="0">
              <a:latin typeface="Calibri"/>
              <a:ea typeface="Calibri"/>
              <a:cs typeface="Calibri"/>
              <a:sym typeface="Calibri"/>
            </a:endParaRPr>
          </a:p>
        </p:txBody>
      </p:sp>
      <p:sp>
        <p:nvSpPr>
          <p:cNvPr id="150" name="Google Shape;150;p26"/>
          <p:cNvSpPr txBox="1"/>
          <p:nvPr/>
        </p:nvSpPr>
        <p:spPr>
          <a:xfrm>
            <a:off x="29250" y="2735500"/>
            <a:ext cx="4668300" cy="1493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b="1" dirty="0">
                <a:latin typeface="Calibri"/>
                <a:ea typeface="Calibri"/>
                <a:cs typeface="Calibri"/>
                <a:sym typeface="Calibri"/>
              </a:rPr>
              <a:t>Homogeneity</a:t>
            </a:r>
            <a:r>
              <a:rPr lang="en" sz="1700" dirty="0">
                <a:latin typeface="Calibri"/>
                <a:ea typeface="Calibri"/>
                <a:cs typeface="Calibri"/>
                <a:sym typeface="Calibri"/>
              </a:rPr>
              <a:t> of mobile payments in China </a:t>
            </a:r>
            <a:endParaRPr sz="1700" dirty="0">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dirty="0">
                <a:solidFill>
                  <a:schemeClr val="dk1"/>
                </a:solidFill>
                <a:latin typeface="Calibri"/>
                <a:ea typeface="Calibri"/>
                <a:cs typeface="Calibri"/>
                <a:sym typeface="Calibri"/>
              </a:rPr>
              <a:t>scanning the QR code used by &gt; 95% mobile payment users</a:t>
            </a:r>
            <a:endParaRPr sz="1700" dirty="0">
              <a:solidFill>
                <a:schemeClr val="dk1"/>
              </a:solidFill>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dirty="0">
                <a:latin typeface="Calibri"/>
                <a:ea typeface="Calibri"/>
                <a:cs typeface="Calibri"/>
                <a:sym typeface="Calibri"/>
              </a:rPr>
              <a:t>WeChat Pay and Alipay used by &gt; 85% mobile payment users</a:t>
            </a:r>
            <a:endParaRPr sz="1700" dirty="0">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xEl>
                                              <p:pRg st="0" end="0"/>
                                            </p:txEl>
                                          </p:spTgt>
                                        </p:tgtEl>
                                        <p:attrNameLst>
                                          <p:attrName>style.visibility</p:attrName>
                                        </p:attrNameLst>
                                      </p:cBhvr>
                                      <p:to>
                                        <p:strVal val="visible"/>
                                      </p:to>
                                    </p:set>
                                    <p:animEffect transition="in" filter="fade">
                                      <p:cBhvr>
                                        <p:cTn id="12" dur="500"/>
                                        <p:tgtEl>
                                          <p:spTgt spid="15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50">
                                            <p:txEl>
                                              <p:pRg st="1" end="1"/>
                                            </p:txEl>
                                          </p:spTgt>
                                        </p:tgtEl>
                                        <p:attrNameLst>
                                          <p:attrName>style.visibility</p:attrName>
                                        </p:attrNameLst>
                                      </p:cBhvr>
                                      <p:to>
                                        <p:strVal val="visible"/>
                                      </p:to>
                                    </p:set>
                                    <p:animEffect transition="in" filter="fade">
                                      <p:cBhvr>
                                        <p:cTn id="15" dur="500"/>
                                        <p:tgtEl>
                                          <p:spTgt spid="150">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fade">
                                      <p:cBhvr>
                                        <p:cTn id="18" dur="5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0">
                                            <p:txEl>
                                              <p:pRg st="2" end="2"/>
                                            </p:txEl>
                                          </p:spTgt>
                                        </p:tgtEl>
                                        <p:attrNameLst>
                                          <p:attrName>style.visibility</p:attrName>
                                        </p:attrNameLst>
                                      </p:cBhvr>
                                      <p:to>
                                        <p:strVal val="visible"/>
                                      </p:to>
                                    </p:set>
                                    <p:animEffect transition="in" filter="fade">
                                      <p:cBhvr>
                                        <p:cTn id="23" dur="500"/>
                                        <p:tgtEl>
                                          <p:spTgt spid="150">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4"/>
                                        </p:tgtEl>
                                        <p:attrNameLst>
                                          <p:attrName>style.visibility</p:attrName>
                                        </p:attrNameLst>
                                      </p:cBhvr>
                                      <p:to>
                                        <p:strVal val="visible"/>
                                      </p:to>
                                    </p:set>
                                    <p:animEffect transition="in" filter="fade">
                                      <p:cBhvr>
                                        <p:cTn id="26" dur="500"/>
                                        <p:tgtEl>
                                          <p:spTgt spid="144"/>
                                        </p:tgtEl>
                                      </p:cBhvr>
                                    </p:animEffect>
                                  </p:childTnLst>
                                </p:cTn>
                              </p:par>
                              <p:par>
                                <p:cTn id="27" presetID="10" presetClass="entr" presetSubtype="0" fill="hold" nodeType="with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fade">
                                      <p:cBhvr>
                                        <p:cTn id="29" dur="500"/>
                                        <p:tgtEl>
                                          <p:spTgt spid="145"/>
                                        </p:tgtEl>
                                      </p:cBhvr>
                                    </p:animEffect>
                                  </p:childTnLst>
                                </p:cTn>
                              </p:par>
                              <p:par>
                                <p:cTn id="30" presetID="10" presetClass="entr" presetSubtype="0" fill="hold" nodeType="with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fade">
                                      <p:cBhvr>
                                        <p:cTn id="32"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50"/>
        <p:cNvGrpSpPr/>
        <p:nvPr/>
      </p:nvGrpSpPr>
      <p:grpSpPr>
        <a:xfrm>
          <a:off x="0" y="0"/>
          <a:ext cx="0" cy="0"/>
          <a:chOff x="0" y="0"/>
          <a:chExt cx="0" cy="0"/>
        </a:xfrm>
      </p:grpSpPr>
      <p:sp>
        <p:nvSpPr>
          <p:cNvPr id="251" name="Google Shape;251;p34"/>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Method</a:t>
            </a:r>
            <a:r>
              <a:rPr lang="en" sz="1300">
                <a:solidFill>
                  <a:srgbClr val="F2F2F2"/>
                </a:solidFill>
                <a:latin typeface="Calibri"/>
                <a:ea typeface="Calibri"/>
                <a:cs typeface="Calibri"/>
                <a:sym typeface="Calibri"/>
              </a:rPr>
              <a:t> &gt; Result &gt; Discussion</a:t>
            </a:r>
            <a:endParaRPr sz="1100"/>
          </a:p>
        </p:txBody>
      </p:sp>
      <p:sp>
        <p:nvSpPr>
          <p:cNvPr id="252" name="Google Shape;252;p34"/>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53" name="Google Shape;253;p34"/>
          <p:cNvSpPr txBox="1"/>
          <p:nvPr/>
        </p:nvSpPr>
        <p:spPr>
          <a:xfrm>
            <a:off x="246400" y="426450"/>
            <a:ext cx="74364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2940">
                <a:latin typeface="Calibri"/>
                <a:ea typeface="Calibri"/>
                <a:cs typeface="Calibri"/>
                <a:sym typeface="Calibri"/>
              </a:rPr>
              <a:t>Data Collection</a:t>
            </a:r>
            <a:endParaRPr sz="2940">
              <a:solidFill>
                <a:srgbClr val="000000"/>
              </a:solidFill>
              <a:latin typeface="Calibri"/>
              <a:ea typeface="Calibri"/>
              <a:cs typeface="Calibri"/>
              <a:sym typeface="Calibri"/>
            </a:endParaRPr>
          </a:p>
        </p:txBody>
      </p:sp>
      <p:sp>
        <p:nvSpPr>
          <p:cNvPr id="254" name="Google Shape;254;p34"/>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a:solidFill>
                  <a:schemeClr val="dk1"/>
                </a:solidFill>
              </a:rPr>
              <a:t>20</a:t>
            </a:fld>
            <a:r>
              <a:rPr lang="en" sz="1200">
                <a:solidFill>
                  <a:schemeClr val="dk1"/>
                </a:solidFill>
              </a:rPr>
              <a:t>/11</a:t>
            </a:r>
            <a:endParaRPr sz="1200">
              <a:solidFill>
                <a:schemeClr val="dk1"/>
              </a:solidFill>
            </a:endParaRPr>
          </a:p>
        </p:txBody>
      </p:sp>
      <p:sp>
        <p:nvSpPr>
          <p:cNvPr id="255" name="Google Shape;255;p34"/>
          <p:cNvSpPr txBox="1"/>
          <p:nvPr/>
        </p:nvSpPr>
        <p:spPr>
          <a:xfrm>
            <a:off x="35050" y="969650"/>
            <a:ext cx="8631900" cy="7293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a:highlight>
                  <a:srgbClr val="FFFFFF"/>
                </a:highlight>
              </a:rPr>
              <a:t>Observation</a:t>
            </a:r>
            <a:endParaRPr sz="1700">
              <a:highlight>
                <a:srgbClr val="FFFFFF"/>
              </a:highlight>
            </a:endParaRPr>
          </a:p>
          <a:p>
            <a:pPr marL="0" lvl="0" indent="0" algn="l" rtl="0">
              <a:lnSpc>
                <a:spcPct val="80000"/>
              </a:lnSpc>
              <a:spcBef>
                <a:spcPts val="0"/>
              </a:spcBef>
              <a:spcAft>
                <a:spcPts val="0"/>
              </a:spcAft>
              <a:buNone/>
            </a:pPr>
            <a:endParaRPr sz="1600">
              <a:solidFill>
                <a:srgbClr val="000000"/>
              </a:solidFill>
              <a:highlight>
                <a:srgbClr val="FFFFFF"/>
              </a:highlight>
            </a:endParaRPr>
          </a:p>
        </p:txBody>
      </p:sp>
      <p:sp>
        <p:nvSpPr>
          <p:cNvPr id="256" name="Google Shape;256;p34"/>
          <p:cNvSpPr/>
          <p:nvPr/>
        </p:nvSpPr>
        <p:spPr>
          <a:xfrm>
            <a:off x="1868089" y="2179138"/>
            <a:ext cx="12177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detailed notes </a:t>
            </a:r>
            <a:endParaRPr>
              <a:latin typeface="Calibri"/>
              <a:ea typeface="Calibri"/>
              <a:cs typeface="Calibri"/>
              <a:sym typeface="Calibri"/>
            </a:endParaRPr>
          </a:p>
        </p:txBody>
      </p:sp>
      <p:sp>
        <p:nvSpPr>
          <p:cNvPr id="257" name="Google Shape;257;p34"/>
          <p:cNvSpPr/>
          <p:nvPr/>
        </p:nvSpPr>
        <p:spPr>
          <a:xfrm>
            <a:off x="4697412" y="1591250"/>
            <a:ext cx="21843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a:ea typeface="Calibri"/>
                <a:cs typeface="Calibri"/>
                <a:sym typeface="Calibri"/>
              </a:rPr>
              <a:t>pay attention to confirmation period</a:t>
            </a:r>
            <a:endParaRPr dirty="0">
              <a:latin typeface="Calibri"/>
              <a:ea typeface="Calibri"/>
              <a:cs typeface="Calibri"/>
              <a:sym typeface="Calibri"/>
            </a:endParaRPr>
          </a:p>
        </p:txBody>
      </p:sp>
      <p:sp>
        <p:nvSpPr>
          <p:cNvPr id="258" name="Google Shape;258;p34"/>
          <p:cNvSpPr/>
          <p:nvPr/>
        </p:nvSpPr>
        <p:spPr>
          <a:xfrm>
            <a:off x="1318326" y="1591250"/>
            <a:ext cx="23172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a:ea typeface="Calibri"/>
                <a:cs typeface="Calibri"/>
                <a:sym typeface="Calibri"/>
              </a:rPr>
              <a:t>non-participatory observation</a:t>
            </a:r>
            <a:endParaRPr dirty="0">
              <a:latin typeface="Calibri"/>
              <a:ea typeface="Calibri"/>
              <a:cs typeface="Calibri"/>
              <a:sym typeface="Calibri"/>
            </a:endParaRPr>
          </a:p>
        </p:txBody>
      </p:sp>
      <p:sp>
        <p:nvSpPr>
          <p:cNvPr id="259" name="Google Shape;259;p34"/>
          <p:cNvSpPr/>
          <p:nvPr/>
        </p:nvSpPr>
        <p:spPr>
          <a:xfrm>
            <a:off x="4697413" y="2179138"/>
            <a:ext cx="21843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guide some impromptu interview questions</a:t>
            </a:r>
            <a:endParaRPr>
              <a:latin typeface="Calibri"/>
              <a:ea typeface="Calibri"/>
              <a:cs typeface="Calibri"/>
              <a:sym typeface="Calibri"/>
            </a:endParaRPr>
          </a:p>
        </p:txBody>
      </p:sp>
      <p:sp>
        <p:nvSpPr>
          <p:cNvPr id="260" name="Google Shape;260;p34"/>
          <p:cNvSpPr txBox="1"/>
          <p:nvPr/>
        </p:nvSpPr>
        <p:spPr>
          <a:xfrm>
            <a:off x="0" y="2775625"/>
            <a:ext cx="8631900" cy="8178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a:highlight>
                  <a:srgbClr val="FFFFFF"/>
                </a:highlight>
              </a:rPr>
              <a:t>Semi-Structured Interviews</a:t>
            </a:r>
            <a:endParaRPr sz="1600">
              <a:solidFill>
                <a:srgbClr val="000000"/>
              </a:solidFill>
              <a:highlight>
                <a:srgbClr val="FFFFFF"/>
              </a:highlight>
            </a:endParaRPr>
          </a:p>
        </p:txBody>
      </p:sp>
      <p:sp>
        <p:nvSpPr>
          <p:cNvPr id="261" name="Google Shape;261;p34"/>
          <p:cNvSpPr/>
          <p:nvPr/>
        </p:nvSpPr>
        <p:spPr>
          <a:xfrm>
            <a:off x="1158450" y="4157275"/>
            <a:ext cx="23517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fraud and countermeasures </a:t>
            </a:r>
            <a:endParaRPr>
              <a:latin typeface="Calibri"/>
              <a:ea typeface="Calibri"/>
              <a:cs typeface="Calibri"/>
              <a:sym typeface="Calibri"/>
            </a:endParaRPr>
          </a:p>
        </p:txBody>
      </p:sp>
      <p:sp>
        <p:nvSpPr>
          <p:cNvPr id="262" name="Google Shape;262;p34"/>
          <p:cNvSpPr/>
          <p:nvPr/>
        </p:nvSpPr>
        <p:spPr>
          <a:xfrm>
            <a:off x="4572000" y="3509300"/>
            <a:ext cx="25845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interaction with customers</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(pre-, at-, and post-transaction)</a:t>
            </a:r>
            <a:endParaRPr>
              <a:latin typeface="Calibri"/>
              <a:ea typeface="Calibri"/>
              <a:cs typeface="Calibri"/>
              <a:sym typeface="Calibri"/>
            </a:endParaRPr>
          </a:p>
        </p:txBody>
      </p:sp>
      <p:sp>
        <p:nvSpPr>
          <p:cNvPr id="263" name="Google Shape;263;p34"/>
          <p:cNvSpPr/>
          <p:nvPr/>
        </p:nvSpPr>
        <p:spPr>
          <a:xfrm>
            <a:off x="1192913" y="3509300"/>
            <a:ext cx="23172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adoption of mobile payment</a:t>
            </a:r>
            <a:endParaRPr>
              <a:latin typeface="Calibri"/>
              <a:ea typeface="Calibri"/>
              <a:cs typeface="Calibri"/>
              <a:sym typeface="Calibri"/>
            </a:endParaRPr>
          </a:p>
        </p:txBody>
      </p:sp>
      <p:sp>
        <p:nvSpPr>
          <p:cNvPr id="264" name="Google Shape;264;p34"/>
          <p:cNvSpPr/>
          <p:nvPr/>
        </p:nvSpPr>
        <p:spPr>
          <a:xfrm>
            <a:off x="4572000" y="4157275"/>
            <a:ext cx="2584500" cy="44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positive and negative experiences</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sp>
        <p:nvSpPr>
          <p:cNvPr id="269" name="Google Shape;269;p35"/>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Method</a:t>
            </a:r>
            <a:r>
              <a:rPr lang="en" sz="1300">
                <a:solidFill>
                  <a:srgbClr val="F2F2F2"/>
                </a:solidFill>
                <a:latin typeface="Calibri"/>
                <a:ea typeface="Calibri"/>
                <a:cs typeface="Calibri"/>
                <a:sym typeface="Calibri"/>
              </a:rPr>
              <a:t> &gt; Result &gt; Discussion</a:t>
            </a:r>
            <a:endParaRPr sz="1100"/>
          </a:p>
        </p:txBody>
      </p:sp>
      <p:sp>
        <p:nvSpPr>
          <p:cNvPr id="270" name="Google Shape;270;p35"/>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71" name="Google Shape;271;p35"/>
          <p:cNvSpPr txBox="1"/>
          <p:nvPr/>
        </p:nvSpPr>
        <p:spPr>
          <a:xfrm>
            <a:off x="246400" y="426450"/>
            <a:ext cx="74364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2940">
                <a:latin typeface="Calibri"/>
                <a:ea typeface="Calibri"/>
                <a:cs typeface="Calibri"/>
                <a:sym typeface="Calibri"/>
              </a:rPr>
              <a:t>Data Analysis</a:t>
            </a:r>
            <a:endParaRPr sz="2940">
              <a:solidFill>
                <a:srgbClr val="000000"/>
              </a:solidFill>
              <a:latin typeface="Calibri"/>
              <a:ea typeface="Calibri"/>
              <a:cs typeface="Calibri"/>
              <a:sym typeface="Calibri"/>
            </a:endParaRPr>
          </a:p>
        </p:txBody>
      </p:sp>
      <p:sp>
        <p:nvSpPr>
          <p:cNvPr id="272" name="Google Shape;272;p35"/>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a:solidFill>
                  <a:schemeClr val="dk1"/>
                </a:solidFill>
              </a:rPr>
              <a:t>21</a:t>
            </a:fld>
            <a:r>
              <a:rPr lang="en" sz="1200">
                <a:solidFill>
                  <a:schemeClr val="dk1"/>
                </a:solidFill>
              </a:rPr>
              <a:t>/11</a:t>
            </a:r>
            <a:endParaRPr sz="1200">
              <a:solidFill>
                <a:schemeClr val="dk1"/>
              </a:solidFill>
            </a:endParaRPr>
          </a:p>
        </p:txBody>
      </p:sp>
      <p:sp>
        <p:nvSpPr>
          <p:cNvPr id="273" name="Google Shape;273;p35"/>
          <p:cNvSpPr txBox="1"/>
          <p:nvPr/>
        </p:nvSpPr>
        <p:spPr>
          <a:xfrm>
            <a:off x="35050" y="969650"/>
            <a:ext cx="8631900" cy="31578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dirty="0">
                <a:highlight>
                  <a:srgbClr val="FFFFFF"/>
                </a:highlight>
              </a:rPr>
              <a:t>generating initial codes =&gt; open coding</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cover transactional interactions across different stages of </a:t>
            </a:r>
            <a:r>
              <a:rPr lang="en" sz="1700" dirty="0" err="1">
                <a:highlight>
                  <a:srgbClr val="FFFFFF"/>
                </a:highlight>
              </a:rPr>
              <a:t>Moneywork</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examples: “</a:t>
            </a:r>
            <a:r>
              <a:rPr lang="en" sz="1700" i="1" dirty="0">
                <a:highlight>
                  <a:srgbClr val="FFFFFF"/>
                </a:highlight>
              </a:rPr>
              <a:t>fake screenshot of payment proof</a:t>
            </a:r>
            <a:r>
              <a:rPr lang="en" sz="1700" dirty="0">
                <a:highlight>
                  <a:srgbClr val="FFFFFF"/>
                </a:highlight>
              </a:rPr>
              <a:t>”, “</a:t>
            </a:r>
            <a:r>
              <a:rPr lang="en" sz="1700" i="1" dirty="0">
                <a:highlight>
                  <a:srgbClr val="FFFFFF"/>
                </a:highlight>
              </a:rPr>
              <a:t>concerns on business privacy</a:t>
            </a:r>
            <a:r>
              <a:rPr lang="en" sz="1700" dirty="0">
                <a:highlight>
                  <a:srgbClr val="FFFFFF"/>
                </a:highlight>
              </a:rPr>
              <a:t>”</a:t>
            </a:r>
            <a:endParaRPr sz="1700" dirty="0">
              <a:highlight>
                <a:srgbClr val="FFFFFF"/>
              </a:highlight>
            </a:endParaRPr>
          </a:p>
          <a:p>
            <a:pPr marL="0" lvl="0" indent="0" algn="l" rtl="0">
              <a:lnSpc>
                <a:spcPct val="100000"/>
              </a:lnSpc>
              <a:spcBef>
                <a:spcPts val="0"/>
              </a:spcBef>
              <a:spcAft>
                <a:spcPts val="0"/>
              </a:spcAft>
              <a:buNone/>
            </a:pPr>
            <a:endParaRPr sz="1700" dirty="0">
              <a:highlight>
                <a:srgbClr val="FFFFFF"/>
              </a:highlight>
            </a:endParaRPr>
          </a:p>
          <a:p>
            <a:pPr marL="457200" lvl="0" indent="-336550" algn="l" rtl="0">
              <a:lnSpc>
                <a:spcPct val="100000"/>
              </a:lnSpc>
              <a:spcBef>
                <a:spcPts val="0"/>
              </a:spcBef>
              <a:spcAft>
                <a:spcPts val="0"/>
              </a:spcAft>
              <a:buSzPts val="1700"/>
              <a:buChar char="●"/>
            </a:pPr>
            <a:r>
              <a:rPr lang="en" sz="1700" dirty="0">
                <a:highlight>
                  <a:srgbClr val="FFFFFF"/>
                </a:highlight>
              </a:rPr>
              <a:t>validating credibility =&gt; meetings, comparisons and discussions</a:t>
            </a:r>
            <a:endParaRPr sz="1700" dirty="0">
              <a:highlight>
                <a:srgbClr val="FFFFFF"/>
              </a:highlight>
            </a:endParaRPr>
          </a:p>
          <a:p>
            <a:pPr marL="0" lvl="0" indent="0" algn="l" rtl="0">
              <a:lnSpc>
                <a:spcPct val="100000"/>
              </a:lnSpc>
              <a:spcBef>
                <a:spcPts val="0"/>
              </a:spcBef>
              <a:spcAft>
                <a:spcPts val="0"/>
              </a:spcAft>
              <a:buNone/>
            </a:pPr>
            <a:endParaRPr sz="1700" dirty="0">
              <a:highlight>
                <a:srgbClr val="FFFFFF"/>
              </a:highlight>
            </a:endParaRPr>
          </a:p>
          <a:p>
            <a:pPr marL="457200" lvl="0" indent="-336550" algn="l" rtl="0">
              <a:lnSpc>
                <a:spcPct val="100000"/>
              </a:lnSpc>
              <a:spcBef>
                <a:spcPts val="0"/>
              </a:spcBef>
              <a:spcAft>
                <a:spcPts val="0"/>
              </a:spcAft>
              <a:buSzPts val="1700"/>
              <a:buChar char="●"/>
            </a:pPr>
            <a:r>
              <a:rPr lang="en" sz="1700" dirty="0">
                <a:highlight>
                  <a:srgbClr val="FFFFFF"/>
                </a:highlight>
              </a:rPr>
              <a:t>Developing high-level themes =&gt; affinity diagramming</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Examples: “</a:t>
            </a:r>
            <a:r>
              <a:rPr lang="en" sz="1700" i="1" dirty="0">
                <a:highlight>
                  <a:srgbClr val="FFFFFF"/>
                </a:highlight>
              </a:rPr>
              <a:t>the lost money freedom</a:t>
            </a:r>
            <a:r>
              <a:rPr lang="en" sz="1700" dirty="0">
                <a:highlight>
                  <a:srgbClr val="FFFFFF"/>
                </a:highlight>
              </a:rPr>
              <a:t>”</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organize the high-level themes into pre-, at-, and post-transaction phases</a:t>
            </a:r>
            <a:endParaRPr sz="1700" dirty="0">
              <a:highlight>
                <a:srgbClr val="FFFFFF"/>
              </a:highlight>
            </a:endParaRPr>
          </a:p>
          <a:p>
            <a:pPr marL="0" lvl="0" indent="0" algn="l" rtl="0">
              <a:lnSpc>
                <a:spcPct val="80000"/>
              </a:lnSpc>
              <a:spcBef>
                <a:spcPts val="0"/>
              </a:spcBef>
              <a:spcAft>
                <a:spcPts val="0"/>
              </a:spcAft>
              <a:buNone/>
            </a:pPr>
            <a:endParaRPr sz="1600" dirty="0">
              <a:solidFill>
                <a:srgbClr val="000000"/>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Motivation</a:t>
            </a:r>
            <a:r>
              <a:rPr lang="en" sz="1300">
                <a:solidFill>
                  <a:srgbClr val="F2F2F2"/>
                </a:solidFill>
                <a:latin typeface="Calibri"/>
                <a:ea typeface="Calibri"/>
                <a:cs typeface="Calibri"/>
                <a:sym typeface="Calibri"/>
              </a:rPr>
              <a:t> &gt; Research Question &gt; Method &gt; Result &gt; Discussion</a:t>
            </a:r>
            <a:endParaRPr sz="1100"/>
          </a:p>
        </p:txBody>
      </p:sp>
      <p:sp>
        <p:nvSpPr>
          <p:cNvPr id="156" name="Google Shape;156;p27"/>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rgbClr val="000000"/>
              </a:buClr>
              <a:buFont typeface="Arial"/>
              <a:buNone/>
            </a:pPr>
            <a:r>
              <a:rPr lang="en" sz="1300">
                <a:solidFill>
                  <a:schemeClr val="dk1"/>
                </a:solidFill>
                <a:latin typeface="Calibri"/>
                <a:ea typeface="Calibri"/>
                <a:cs typeface="Calibri"/>
                <a:sym typeface="Calibri"/>
              </a:rPr>
              <a:t>Changyang He  · cheai@cse.ust.hk</a:t>
            </a:r>
            <a:endParaRPr sz="1100"/>
          </a:p>
        </p:txBody>
      </p:sp>
      <p:sp>
        <p:nvSpPr>
          <p:cNvPr id="157" name="Google Shape;157;p27"/>
          <p:cNvSpPr txBox="1"/>
          <p:nvPr/>
        </p:nvSpPr>
        <p:spPr>
          <a:xfrm>
            <a:off x="246400" y="426450"/>
            <a:ext cx="58257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a:latin typeface="Calibri"/>
                <a:ea typeface="Calibri"/>
                <a:cs typeface="Calibri"/>
                <a:sym typeface="Calibri"/>
              </a:rPr>
              <a:t>Street Vending in China</a:t>
            </a:r>
            <a:endParaRPr sz="3240">
              <a:solidFill>
                <a:srgbClr val="000000"/>
              </a:solidFill>
              <a:latin typeface="Calibri"/>
              <a:ea typeface="Calibri"/>
              <a:cs typeface="Calibri"/>
              <a:sym typeface="Calibri"/>
            </a:endParaRPr>
          </a:p>
        </p:txBody>
      </p:sp>
      <p:sp>
        <p:nvSpPr>
          <p:cNvPr id="158" name="Google Shape;158;p27"/>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3</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pic>
        <p:nvPicPr>
          <p:cNvPr id="159" name="Google Shape;159;p27"/>
          <p:cNvPicPr preferRelativeResize="0"/>
          <p:nvPr/>
        </p:nvPicPr>
        <p:blipFill>
          <a:blip r:embed="rId3">
            <a:alphaModFix/>
          </a:blip>
          <a:stretch>
            <a:fillRect/>
          </a:stretch>
        </p:blipFill>
        <p:spPr>
          <a:xfrm>
            <a:off x="5894175" y="531838"/>
            <a:ext cx="3009199" cy="2016763"/>
          </a:xfrm>
          <a:prstGeom prst="rect">
            <a:avLst/>
          </a:prstGeom>
          <a:noFill/>
          <a:ln>
            <a:noFill/>
          </a:ln>
        </p:spPr>
      </p:pic>
      <p:sp>
        <p:nvSpPr>
          <p:cNvPr id="161" name="Google Shape;161;p27"/>
          <p:cNvSpPr txBox="1"/>
          <p:nvPr/>
        </p:nvSpPr>
        <p:spPr>
          <a:xfrm>
            <a:off x="0" y="1075850"/>
            <a:ext cx="5066100" cy="17547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Street vendors: people who offer goods or services for sale with a temporary static structure or mobile stall</a:t>
            </a:r>
            <a:endParaRPr sz="1700" dirty="0">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dirty="0">
                <a:latin typeface="Calibri"/>
                <a:ea typeface="Calibri"/>
                <a:cs typeface="Calibri"/>
                <a:sym typeface="Calibri"/>
              </a:rPr>
              <a:t>a relatively low barrier for business</a:t>
            </a:r>
            <a:endParaRPr sz="1700" dirty="0">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dirty="0">
                <a:latin typeface="Calibri"/>
                <a:ea typeface="Calibri"/>
                <a:cs typeface="Calibri"/>
                <a:sym typeface="Calibri"/>
              </a:rPr>
              <a:t>a popular type of informal economy across the Global South</a:t>
            </a:r>
            <a:endParaRPr sz="1700" dirty="0">
              <a:latin typeface="Calibri"/>
              <a:ea typeface="Calibri"/>
              <a:cs typeface="Calibri"/>
              <a:sym typeface="Calibri"/>
            </a:endParaRPr>
          </a:p>
        </p:txBody>
      </p:sp>
      <p:sp>
        <p:nvSpPr>
          <p:cNvPr id="162" name="Google Shape;162;p27"/>
          <p:cNvSpPr txBox="1"/>
          <p:nvPr/>
        </p:nvSpPr>
        <p:spPr>
          <a:xfrm>
            <a:off x="0" y="2973325"/>
            <a:ext cx="5474400" cy="14931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dirty="0">
                <a:latin typeface="Calibri"/>
                <a:ea typeface="Calibri"/>
                <a:cs typeface="Calibri"/>
                <a:sym typeface="Calibri"/>
              </a:rPr>
              <a:t>The street setting brings challenges to mobile payment</a:t>
            </a:r>
            <a:endParaRPr sz="1700" dirty="0">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dirty="0">
                <a:latin typeface="Calibri"/>
                <a:ea typeface="Calibri"/>
                <a:cs typeface="Calibri"/>
                <a:sym typeface="Calibri"/>
              </a:rPr>
              <a:t>uncertain and complex surroundings (e.g., poor network and light)</a:t>
            </a:r>
            <a:endParaRPr sz="1700" dirty="0">
              <a:latin typeface="Calibri"/>
              <a:ea typeface="Calibri"/>
              <a:cs typeface="Calibri"/>
              <a:sym typeface="Calibri"/>
            </a:endParaRPr>
          </a:p>
          <a:p>
            <a:pPr marL="914400" lvl="1" indent="-336550" algn="l" rtl="0">
              <a:spcBef>
                <a:spcPts val="0"/>
              </a:spcBef>
              <a:spcAft>
                <a:spcPts val="0"/>
              </a:spcAft>
              <a:buSzPts val="1700"/>
              <a:buFont typeface="Calibri"/>
              <a:buChar char="○"/>
            </a:pPr>
            <a:r>
              <a:rPr lang="en" sz="1700" dirty="0">
                <a:latin typeface="Calibri"/>
                <a:ea typeface="Calibri"/>
                <a:cs typeface="Calibri"/>
                <a:sym typeface="Calibri"/>
              </a:rPr>
              <a:t>limit vendor-initiated money collection with electronic cash registers</a:t>
            </a:r>
            <a:endParaRPr sz="1700" dirty="0">
              <a:latin typeface="Calibri"/>
              <a:ea typeface="Calibri"/>
              <a:cs typeface="Calibri"/>
              <a:sym typeface="Calibri"/>
            </a:endParaRPr>
          </a:p>
        </p:txBody>
      </p:sp>
      <p:pic>
        <p:nvPicPr>
          <p:cNvPr id="163" name="Google Shape;163;p27"/>
          <p:cNvPicPr preferRelativeResize="0"/>
          <p:nvPr/>
        </p:nvPicPr>
        <p:blipFill>
          <a:blip r:embed="rId4">
            <a:alphaModFix/>
          </a:blip>
          <a:stretch>
            <a:fillRect/>
          </a:stretch>
        </p:blipFill>
        <p:spPr>
          <a:xfrm>
            <a:off x="6072100" y="2820925"/>
            <a:ext cx="2761575" cy="18914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500"/>
                                        <p:tgtEl>
                                          <p:spTgt spid="161"/>
                                        </p:tgtEl>
                                      </p:cBhvr>
                                    </p:animEffect>
                                  </p:childTnLst>
                                </p:cTn>
                              </p:par>
                              <p:par>
                                <p:cTn id="8" presetID="10" presetClass="entr" presetSubtype="0" fill="hold" nodeType="withEffect">
                                  <p:stCondLst>
                                    <p:cond delay="0"/>
                                  </p:stCondLst>
                                  <p:childTnLst>
                                    <p:set>
                                      <p:cBhvr>
                                        <p:cTn id="9" dur="1" fill="hold">
                                          <p:stCondLst>
                                            <p:cond delay="0"/>
                                          </p:stCondLst>
                                        </p:cTn>
                                        <p:tgtEl>
                                          <p:spTgt spid="159"/>
                                        </p:tgtEl>
                                        <p:attrNameLst>
                                          <p:attrName>style.visibility</p:attrName>
                                        </p:attrNameLst>
                                      </p:cBhvr>
                                      <p:to>
                                        <p:strVal val="visible"/>
                                      </p:to>
                                    </p:set>
                                    <p:animEffect transition="in" filter="fade">
                                      <p:cBhvr>
                                        <p:cTn id="10" dur="500"/>
                                        <p:tgtEl>
                                          <p:spTgt spid="1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2"/>
                                        </p:tgtEl>
                                        <p:attrNameLst>
                                          <p:attrName>style.visibility</p:attrName>
                                        </p:attrNameLst>
                                      </p:cBhvr>
                                      <p:to>
                                        <p:strVal val="visible"/>
                                      </p:to>
                                    </p:set>
                                    <p:animEffect transition="in" filter="fade">
                                      <p:cBhvr>
                                        <p:cTn id="15" dur="500"/>
                                        <p:tgtEl>
                                          <p:spTgt spid="162"/>
                                        </p:tgtEl>
                                      </p:cBhvr>
                                    </p:animEffect>
                                  </p:childTnLst>
                                </p:cTn>
                              </p:par>
                              <p:par>
                                <p:cTn id="16" presetID="10" presetClass="entr" presetSubtype="0" fill="hold" nodeType="withEffect">
                                  <p:stCondLst>
                                    <p:cond delay="0"/>
                                  </p:stCondLst>
                                  <p:childTnLst>
                                    <p:set>
                                      <p:cBhvr>
                                        <p:cTn id="17" dur="1" fill="hold">
                                          <p:stCondLst>
                                            <p:cond delay="0"/>
                                          </p:stCondLst>
                                        </p:cTn>
                                        <p:tgtEl>
                                          <p:spTgt spid="163"/>
                                        </p:tgtEl>
                                        <p:attrNameLst>
                                          <p:attrName>style.visibility</p:attrName>
                                        </p:attrNameLst>
                                      </p:cBhvr>
                                      <p:to>
                                        <p:strVal val="visible"/>
                                      </p:to>
                                    </p:set>
                                    <p:animEffect transition="in" filter="fade">
                                      <p:cBhvr>
                                        <p:cTn id="18"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p:bldP spid="16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Motivation</a:t>
            </a:r>
            <a:r>
              <a:rPr lang="en" sz="1300">
                <a:solidFill>
                  <a:srgbClr val="F2F2F2"/>
                </a:solidFill>
                <a:latin typeface="Calibri"/>
                <a:ea typeface="Calibri"/>
                <a:cs typeface="Calibri"/>
                <a:sym typeface="Calibri"/>
              </a:rPr>
              <a:t> &gt; Research Question &gt; Method &gt; Result &gt; Discussion</a:t>
            </a:r>
            <a:endParaRPr sz="1100"/>
          </a:p>
        </p:txBody>
      </p:sp>
      <p:sp>
        <p:nvSpPr>
          <p:cNvPr id="170" name="Google Shape;170;p28"/>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Clr>
                <a:srgbClr val="000000"/>
              </a:buClr>
              <a:buFont typeface="Arial"/>
              <a:buNone/>
            </a:pPr>
            <a:r>
              <a:rPr lang="en" sz="1300">
                <a:solidFill>
                  <a:schemeClr val="dk1"/>
                </a:solidFill>
                <a:latin typeface="Calibri"/>
                <a:ea typeface="Calibri"/>
                <a:cs typeface="Calibri"/>
                <a:sym typeface="Calibri"/>
              </a:rPr>
              <a:t>Changyang He  · cheai@cse.ust.hk</a:t>
            </a:r>
            <a:endParaRPr sz="1100"/>
          </a:p>
        </p:txBody>
      </p:sp>
      <p:sp>
        <p:nvSpPr>
          <p:cNvPr id="171" name="Google Shape;171;p28"/>
          <p:cNvSpPr txBox="1"/>
          <p:nvPr/>
        </p:nvSpPr>
        <p:spPr>
          <a:xfrm>
            <a:off x="246400" y="426450"/>
            <a:ext cx="5970900" cy="591900"/>
          </a:xfrm>
          <a:prstGeom prst="rect">
            <a:avLst/>
          </a:prstGeom>
          <a:noFill/>
          <a:ln>
            <a:noFill/>
          </a:ln>
        </p:spPr>
        <p:txBody>
          <a:bodyPr spcFirstLastPara="1" wrap="square" lIns="91425" tIns="45700" rIns="91425" bIns="45700" anchor="ctr" anchorCtr="0">
            <a:normAutofit fontScale="92500"/>
          </a:bodyPr>
          <a:lstStyle/>
          <a:p>
            <a:pPr marL="0" lvl="0" indent="0" algn="l" rtl="0">
              <a:lnSpc>
                <a:spcPct val="80000"/>
              </a:lnSpc>
              <a:spcBef>
                <a:spcPts val="0"/>
              </a:spcBef>
              <a:spcAft>
                <a:spcPts val="0"/>
              </a:spcAft>
              <a:buSzPct val="28858"/>
              <a:buNone/>
            </a:pPr>
            <a:r>
              <a:rPr lang="en" sz="3240">
                <a:latin typeface="Calibri"/>
                <a:ea typeface="Calibri"/>
                <a:cs typeface="Calibri"/>
                <a:sym typeface="Calibri"/>
              </a:rPr>
              <a:t>Challenges to Senior Street Vendors</a:t>
            </a:r>
            <a:endParaRPr sz="3240">
              <a:solidFill>
                <a:srgbClr val="000000"/>
              </a:solidFill>
              <a:latin typeface="Calibri"/>
              <a:ea typeface="Calibri"/>
              <a:cs typeface="Calibri"/>
              <a:sym typeface="Calibri"/>
            </a:endParaRPr>
          </a:p>
        </p:txBody>
      </p:sp>
      <p:sp>
        <p:nvSpPr>
          <p:cNvPr id="172" name="Google Shape;172;p28"/>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4</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173" name="Google Shape;173;p28"/>
          <p:cNvSpPr txBox="1"/>
          <p:nvPr/>
        </p:nvSpPr>
        <p:spPr>
          <a:xfrm>
            <a:off x="0" y="999650"/>
            <a:ext cx="86352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 sz="1700" b="1" dirty="0">
                <a:solidFill>
                  <a:schemeClr val="dk1"/>
                </a:solidFill>
                <a:latin typeface="Calibri"/>
                <a:ea typeface="Calibri"/>
                <a:cs typeface="Calibri"/>
                <a:sym typeface="Calibri"/>
              </a:rPr>
              <a:t>Seniors </a:t>
            </a:r>
            <a:r>
              <a:rPr lang="en" sz="1700" dirty="0">
                <a:solidFill>
                  <a:schemeClr val="dk1"/>
                </a:solidFill>
                <a:latin typeface="Calibri"/>
                <a:ea typeface="Calibri"/>
                <a:cs typeface="Calibri"/>
                <a:sym typeface="Calibri"/>
              </a:rPr>
              <a:t>[1] account for a large proportion of the traditional profession of street vending</a:t>
            </a:r>
            <a:endParaRPr sz="1700" dirty="0">
              <a:solidFill>
                <a:schemeClr val="dk1"/>
              </a:solidFill>
              <a:latin typeface="Calibri"/>
              <a:ea typeface="Calibri"/>
              <a:cs typeface="Calibri"/>
              <a:sym typeface="Calibri"/>
            </a:endParaRPr>
          </a:p>
        </p:txBody>
      </p:sp>
      <p:sp>
        <p:nvSpPr>
          <p:cNvPr id="174" name="Google Shape;174;p28"/>
          <p:cNvSpPr txBox="1"/>
          <p:nvPr/>
        </p:nvSpPr>
        <p:spPr>
          <a:xfrm>
            <a:off x="281538" y="3619825"/>
            <a:ext cx="3537900" cy="7078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chemeClr val="dk1"/>
                </a:solidFill>
                <a:latin typeface="Calibri"/>
                <a:ea typeface="Calibri"/>
                <a:cs typeface="Calibri"/>
                <a:sym typeface="Calibri"/>
              </a:rPr>
              <a:t>essential role of mobile payments for business</a:t>
            </a:r>
            <a:endParaRPr sz="1700" dirty="0">
              <a:solidFill>
                <a:schemeClr val="dk1"/>
              </a:solidFill>
              <a:latin typeface="Calibri"/>
              <a:ea typeface="Calibri"/>
              <a:cs typeface="Calibri"/>
              <a:sym typeface="Calibri"/>
            </a:endParaRPr>
          </a:p>
        </p:txBody>
      </p:sp>
      <p:sp>
        <p:nvSpPr>
          <p:cNvPr id="175" name="Google Shape;175;p28"/>
          <p:cNvSpPr/>
          <p:nvPr/>
        </p:nvSpPr>
        <p:spPr>
          <a:xfrm>
            <a:off x="3819438" y="3750625"/>
            <a:ext cx="1297800" cy="446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76" name="Google Shape;176;p28"/>
          <p:cNvSpPr txBox="1"/>
          <p:nvPr/>
        </p:nvSpPr>
        <p:spPr>
          <a:xfrm>
            <a:off x="5324563" y="3619825"/>
            <a:ext cx="3537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dirty="0">
                <a:solidFill>
                  <a:schemeClr val="dk1"/>
                </a:solidFill>
                <a:latin typeface="Calibri"/>
                <a:ea typeface="Calibri"/>
                <a:cs typeface="Calibri"/>
                <a:sym typeface="Calibri"/>
              </a:rPr>
              <a:t>challenges of senior vendors’ adoption and use of mobile payment</a:t>
            </a:r>
            <a:endParaRPr sz="1700" dirty="0">
              <a:solidFill>
                <a:schemeClr val="dk1"/>
              </a:solidFill>
              <a:latin typeface="Calibri"/>
              <a:ea typeface="Calibri"/>
              <a:cs typeface="Calibri"/>
              <a:sym typeface="Calibri"/>
            </a:endParaRPr>
          </a:p>
        </p:txBody>
      </p:sp>
      <p:sp>
        <p:nvSpPr>
          <p:cNvPr id="177" name="Google Shape;177;p28"/>
          <p:cNvSpPr txBox="1"/>
          <p:nvPr/>
        </p:nvSpPr>
        <p:spPr>
          <a:xfrm>
            <a:off x="0" y="1394175"/>
            <a:ext cx="7776900" cy="96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US" sz="1700" dirty="0">
                <a:solidFill>
                  <a:schemeClr val="dk1"/>
                </a:solidFill>
                <a:latin typeface="Calibri"/>
                <a:ea typeface="Calibri"/>
                <a:cs typeface="Calibri"/>
                <a:sym typeface="Calibri"/>
              </a:rPr>
              <a:t>Relatively low mobile payment adoption among seniors</a:t>
            </a:r>
          </a:p>
          <a:p>
            <a:pPr marL="914400" lvl="1" indent="-336550">
              <a:buSzPts val="1700"/>
              <a:buFont typeface="Calibri"/>
              <a:buChar char="○"/>
            </a:pPr>
            <a:r>
              <a:rPr lang="en-US" sz="1700" dirty="0">
                <a:solidFill>
                  <a:schemeClr val="dk1"/>
                </a:solidFill>
                <a:latin typeface="Calibri"/>
                <a:ea typeface="Calibri"/>
                <a:cs typeface="Calibri"/>
                <a:sym typeface="Calibri"/>
              </a:rPr>
              <a:t>In China, </a:t>
            </a:r>
            <a:r>
              <a:rPr lang="en-US" altLang="zh-CN" sz="1700" dirty="0">
                <a:solidFill>
                  <a:schemeClr val="dk1"/>
                </a:solidFill>
                <a:latin typeface="Calibri"/>
                <a:ea typeface="Calibri"/>
                <a:cs typeface="Calibri"/>
                <a:sym typeface="Calibri"/>
              </a:rPr>
              <a:t>seniors </a:t>
            </a:r>
            <a:r>
              <a:rPr lang="en-US" sz="1700" dirty="0">
                <a:solidFill>
                  <a:schemeClr val="dk1"/>
                </a:solidFill>
                <a:latin typeface="Calibri"/>
                <a:ea typeface="Calibri"/>
                <a:cs typeface="Calibri"/>
                <a:sym typeface="Calibri"/>
              </a:rPr>
              <a:t>had a much lower adoption rate of mobile payments (&lt;50%) compared to the general public (~ 90%)</a:t>
            </a:r>
          </a:p>
        </p:txBody>
      </p:sp>
      <p:sp>
        <p:nvSpPr>
          <p:cNvPr id="179" name="Google Shape;179;p28"/>
          <p:cNvSpPr/>
          <p:nvPr/>
        </p:nvSpPr>
        <p:spPr>
          <a:xfrm>
            <a:off x="3285632" y="2934094"/>
            <a:ext cx="2501700" cy="345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650" lvl="0" algn="ctr" rtl="0">
              <a:spcBef>
                <a:spcPts val="0"/>
              </a:spcBef>
              <a:spcAft>
                <a:spcPts val="0"/>
              </a:spcAft>
              <a:buSzPts val="1700"/>
            </a:pPr>
            <a:r>
              <a:rPr lang="en-US" altLang="zh-CN" sz="1400" b="1" dirty="0">
                <a:solidFill>
                  <a:schemeClr val="dk1"/>
                </a:solidFill>
                <a:latin typeface="Calibri"/>
                <a:ea typeface="Calibri"/>
                <a:cs typeface="Calibri"/>
                <a:sym typeface="Calibri"/>
              </a:rPr>
              <a:t>A shaper change</a:t>
            </a:r>
          </a:p>
        </p:txBody>
      </p:sp>
      <p:sp>
        <p:nvSpPr>
          <p:cNvPr id="181" name="Google Shape;181;p28"/>
          <p:cNvSpPr txBox="1"/>
          <p:nvPr/>
        </p:nvSpPr>
        <p:spPr>
          <a:xfrm>
            <a:off x="31450" y="2348200"/>
            <a:ext cx="7776900" cy="446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Calibri"/>
              <a:buChar char="●"/>
            </a:pPr>
            <a:r>
              <a:rPr lang="en-US" altLang="zh-CN" sz="1700" dirty="0">
                <a:solidFill>
                  <a:schemeClr val="dk1"/>
                </a:solidFill>
                <a:latin typeface="Calibri"/>
                <a:ea typeface="Calibri"/>
                <a:cs typeface="Calibri"/>
                <a:sym typeface="Calibri"/>
              </a:rPr>
              <a:t>Senior Street Vendors vs. Senior Customers</a:t>
            </a:r>
          </a:p>
        </p:txBody>
      </p:sp>
      <p:sp>
        <p:nvSpPr>
          <p:cNvPr id="182" name="Google Shape;182;p28"/>
          <p:cNvSpPr txBox="1"/>
          <p:nvPr/>
        </p:nvSpPr>
        <p:spPr>
          <a:xfrm>
            <a:off x="150750" y="4532588"/>
            <a:ext cx="8635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[1] In this work, we use “seniors” to refer to people above 50, the earliest retirement age in China.</a:t>
            </a:r>
            <a:endParaRPr sz="1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500"/>
                                        <p:tgtEl>
                                          <p:spTgt spid="17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2"/>
                                        </p:tgtEl>
                                        <p:attrNameLst>
                                          <p:attrName>style.visibility</p:attrName>
                                        </p:attrNameLst>
                                      </p:cBhvr>
                                      <p:to>
                                        <p:strVal val="visible"/>
                                      </p:to>
                                    </p:set>
                                    <p:animEffect transition="in" filter="fade">
                                      <p:cBhvr>
                                        <p:cTn id="10" dur="500"/>
                                        <p:tgtEl>
                                          <p:spTgt spid="1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animEffect transition="in" filter="fade">
                                      <p:cBhvr>
                                        <p:cTn id="15" dur="500"/>
                                        <p:tgtEl>
                                          <p:spTgt spid="1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1"/>
                                        </p:tgtEl>
                                        <p:attrNameLst>
                                          <p:attrName>style.visibility</p:attrName>
                                        </p:attrNameLst>
                                      </p:cBhvr>
                                      <p:to>
                                        <p:strVal val="visible"/>
                                      </p:to>
                                    </p:set>
                                    <p:animEffect transition="in" filter="fade">
                                      <p:cBhvr>
                                        <p:cTn id="20" dur="500"/>
                                        <p:tgtEl>
                                          <p:spTgt spid="18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9"/>
                                        </p:tgtEl>
                                        <p:attrNameLst>
                                          <p:attrName>style.visibility</p:attrName>
                                        </p:attrNameLst>
                                      </p:cBhvr>
                                      <p:to>
                                        <p:strVal val="visible"/>
                                      </p:to>
                                    </p:set>
                                    <p:animEffect transition="in" filter="fade">
                                      <p:cBhvr>
                                        <p:cTn id="23" dur="500"/>
                                        <p:tgtEl>
                                          <p:spTgt spid="17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4"/>
                                        </p:tgtEl>
                                        <p:attrNameLst>
                                          <p:attrName>style.visibility</p:attrName>
                                        </p:attrNameLst>
                                      </p:cBhvr>
                                      <p:to>
                                        <p:strVal val="visible"/>
                                      </p:to>
                                    </p:set>
                                    <p:animEffect transition="in" filter="fade">
                                      <p:cBhvr>
                                        <p:cTn id="28" dur="500"/>
                                        <p:tgtEl>
                                          <p:spTgt spid="17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fade">
                                      <p:cBhvr>
                                        <p:cTn id="31" dur="500"/>
                                        <p:tgtEl>
                                          <p:spTgt spid="17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6"/>
                                        </p:tgtEl>
                                        <p:attrNameLst>
                                          <p:attrName>style.visibility</p:attrName>
                                        </p:attrNameLst>
                                      </p:cBhvr>
                                      <p:to>
                                        <p:strVal val="visible"/>
                                      </p:to>
                                    </p:set>
                                    <p:animEffect transition="in" filter="fade">
                                      <p:cBhvr>
                                        <p:cTn id="34"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animBg="1"/>
      <p:bldP spid="176" grpId="0"/>
      <p:bldP spid="177" grpId="0"/>
      <p:bldP spid="179" grpId="0" animBg="1"/>
      <p:bldP spid="181" grpId="0"/>
      <p:bldP spid="18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Method &gt; Result &gt; Discussion</a:t>
            </a:r>
            <a:endParaRPr sz="1100"/>
          </a:p>
        </p:txBody>
      </p:sp>
      <p:sp>
        <p:nvSpPr>
          <p:cNvPr id="198" name="Google Shape;198;p30"/>
          <p:cNvSpPr/>
          <p:nvPr/>
        </p:nvSpPr>
        <p:spPr>
          <a:xfrm>
            <a:off x="0" y="4917490"/>
            <a:ext cx="9144000" cy="249975"/>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199" name="Google Shape;199;p30"/>
          <p:cNvSpPr txBox="1"/>
          <p:nvPr/>
        </p:nvSpPr>
        <p:spPr>
          <a:xfrm>
            <a:off x="246400" y="426450"/>
            <a:ext cx="42270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a:solidFill>
                  <a:srgbClr val="000000"/>
                </a:solidFill>
                <a:latin typeface="Calibri"/>
                <a:ea typeface="Calibri"/>
                <a:cs typeface="Calibri"/>
                <a:sym typeface="Calibri"/>
              </a:rPr>
              <a:t>Research Questions</a:t>
            </a:r>
            <a:endParaRPr sz="3240">
              <a:solidFill>
                <a:srgbClr val="000000"/>
              </a:solidFill>
              <a:latin typeface="Calibri"/>
              <a:ea typeface="Calibri"/>
              <a:cs typeface="Calibri"/>
              <a:sym typeface="Calibri"/>
            </a:endParaRPr>
          </a:p>
        </p:txBody>
      </p:sp>
      <p:sp>
        <p:nvSpPr>
          <p:cNvPr id="200" name="Google Shape;200;p30"/>
          <p:cNvSpPr txBox="1"/>
          <p:nvPr/>
        </p:nvSpPr>
        <p:spPr>
          <a:xfrm>
            <a:off x="384300" y="1257675"/>
            <a:ext cx="8375400" cy="2982900"/>
          </a:xfrm>
          <a:prstGeom prst="rect">
            <a:avLst/>
          </a:prstGeom>
          <a:noFill/>
          <a:ln>
            <a:noFill/>
          </a:ln>
        </p:spPr>
        <p:txBody>
          <a:bodyPr spcFirstLastPara="1" wrap="square" lIns="91425" tIns="45700" rIns="91425" bIns="45700" anchor="ctr" anchorCtr="0">
            <a:normAutofit/>
          </a:bodyPr>
          <a:lstStyle/>
          <a:p>
            <a:pPr marL="457200" lvl="0" indent="-342900" algn="l" rtl="0">
              <a:lnSpc>
                <a:spcPct val="80000"/>
              </a:lnSpc>
              <a:spcBef>
                <a:spcPts val="0"/>
              </a:spcBef>
              <a:spcAft>
                <a:spcPts val="0"/>
              </a:spcAft>
              <a:buSzPts val="1800"/>
              <a:buFont typeface="Calibri"/>
              <a:buChar char="●"/>
            </a:pPr>
            <a:r>
              <a:rPr lang="en" sz="1800" dirty="0">
                <a:solidFill>
                  <a:schemeClr val="dk1"/>
                </a:solidFill>
                <a:highlight>
                  <a:srgbClr val="FFFFFF"/>
                </a:highlight>
              </a:rPr>
              <a:t>RQ1: What are the </a:t>
            </a:r>
            <a:r>
              <a:rPr lang="en" sz="1800" b="1" dirty="0">
                <a:solidFill>
                  <a:schemeClr val="dk1"/>
                </a:solidFill>
                <a:highlight>
                  <a:srgbClr val="FFFFFF"/>
                </a:highlight>
              </a:rPr>
              <a:t>challenges</a:t>
            </a:r>
            <a:r>
              <a:rPr lang="en" sz="1800" dirty="0">
                <a:solidFill>
                  <a:schemeClr val="dk1"/>
                </a:solidFill>
                <a:highlight>
                  <a:srgbClr val="FFFFFF"/>
                </a:highlight>
              </a:rPr>
              <a:t> of senior street vendors in adopting mobile payments for money collection?</a:t>
            </a:r>
            <a:endParaRPr sz="1800" dirty="0">
              <a:solidFill>
                <a:schemeClr val="dk1"/>
              </a:solidFill>
              <a:highlight>
                <a:srgbClr val="FFFFFF"/>
              </a:highlight>
            </a:endParaRPr>
          </a:p>
          <a:p>
            <a:pPr marL="457200" lvl="0" indent="0" algn="l" rtl="0">
              <a:lnSpc>
                <a:spcPct val="80000"/>
              </a:lnSpc>
              <a:spcBef>
                <a:spcPts val="0"/>
              </a:spcBef>
              <a:spcAft>
                <a:spcPts val="0"/>
              </a:spcAft>
              <a:buNone/>
            </a:pPr>
            <a:endParaRPr sz="1800" dirty="0">
              <a:solidFill>
                <a:schemeClr val="dk1"/>
              </a:solidFill>
              <a:highlight>
                <a:srgbClr val="FFFFFF"/>
              </a:highlight>
            </a:endParaRPr>
          </a:p>
          <a:p>
            <a:pPr marL="0" lvl="0" indent="0" algn="l" rtl="0">
              <a:lnSpc>
                <a:spcPct val="80000"/>
              </a:lnSpc>
              <a:spcBef>
                <a:spcPts val="0"/>
              </a:spcBef>
              <a:spcAft>
                <a:spcPts val="0"/>
              </a:spcAft>
              <a:buNone/>
            </a:pPr>
            <a:endParaRPr sz="1800" dirty="0">
              <a:solidFill>
                <a:schemeClr val="dk1"/>
              </a:solidFill>
              <a:highlight>
                <a:srgbClr val="FFFFFF"/>
              </a:highlight>
            </a:endParaRPr>
          </a:p>
          <a:p>
            <a:pPr marL="0" lvl="0" indent="0" algn="l" rtl="0">
              <a:lnSpc>
                <a:spcPct val="80000"/>
              </a:lnSpc>
              <a:spcBef>
                <a:spcPts val="0"/>
              </a:spcBef>
              <a:spcAft>
                <a:spcPts val="0"/>
              </a:spcAft>
              <a:buNone/>
            </a:pPr>
            <a:endParaRPr sz="1800" dirty="0">
              <a:solidFill>
                <a:schemeClr val="dk1"/>
              </a:solidFill>
              <a:highlight>
                <a:srgbClr val="FFFFFF"/>
              </a:highlight>
            </a:endParaRPr>
          </a:p>
          <a:p>
            <a:pPr marL="457200" lvl="0" indent="-342900" algn="l" rtl="0">
              <a:lnSpc>
                <a:spcPct val="80000"/>
              </a:lnSpc>
              <a:spcBef>
                <a:spcPts val="0"/>
              </a:spcBef>
              <a:spcAft>
                <a:spcPts val="0"/>
              </a:spcAft>
              <a:buClr>
                <a:schemeClr val="dk1"/>
              </a:buClr>
              <a:buSzPts val="1800"/>
              <a:buChar char="●"/>
            </a:pPr>
            <a:r>
              <a:rPr lang="en" sz="1800" dirty="0">
                <a:solidFill>
                  <a:schemeClr val="dk1"/>
                </a:solidFill>
                <a:highlight>
                  <a:srgbClr val="FFFFFF"/>
                </a:highlight>
              </a:rPr>
              <a:t>RQ2: What </a:t>
            </a:r>
            <a:r>
              <a:rPr lang="en" sz="1800" b="1" dirty="0">
                <a:solidFill>
                  <a:schemeClr val="dk1"/>
                </a:solidFill>
                <a:highlight>
                  <a:srgbClr val="FFFFFF"/>
                </a:highlight>
              </a:rPr>
              <a:t>strategies</a:t>
            </a:r>
            <a:r>
              <a:rPr lang="en" sz="1800" dirty="0">
                <a:solidFill>
                  <a:schemeClr val="dk1"/>
                </a:solidFill>
                <a:highlight>
                  <a:srgbClr val="FFFFFF"/>
                </a:highlight>
              </a:rPr>
              <a:t> do senior street vendors use to adapt themselves to the cashless economy?</a:t>
            </a:r>
            <a:endParaRPr sz="1800" dirty="0">
              <a:solidFill>
                <a:schemeClr val="dk1"/>
              </a:solidFill>
              <a:highlight>
                <a:srgbClr val="FFFFFF"/>
              </a:highlight>
            </a:endParaRPr>
          </a:p>
          <a:p>
            <a:pPr marL="0" lvl="0" indent="0" algn="l" rtl="0">
              <a:lnSpc>
                <a:spcPct val="80000"/>
              </a:lnSpc>
              <a:spcBef>
                <a:spcPts val="0"/>
              </a:spcBef>
              <a:spcAft>
                <a:spcPts val="0"/>
              </a:spcAft>
              <a:buNone/>
            </a:pPr>
            <a:endParaRPr sz="1800" dirty="0">
              <a:solidFill>
                <a:schemeClr val="dk1"/>
              </a:solidFill>
              <a:highlight>
                <a:srgbClr val="FFFFFF"/>
              </a:highlight>
            </a:endParaRPr>
          </a:p>
        </p:txBody>
      </p:sp>
      <p:sp>
        <p:nvSpPr>
          <p:cNvPr id="201" name="Google Shape;201;p30"/>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5</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Method</a:t>
            </a:r>
            <a:r>
              <a:rPr lang="en" sz="1300">
                <a:solidFill>
                  <a:srgbClr val="F2F2F2"/>
                </a:solidFill>
                <a:latin typeface="Calibri"/>
                <a:ea typeface="Calibri"/>
                <a:cs typeface="Calibri"/>
                <a:sym typeface="Calibri"/>
              </a:rPr>
              <a:t> &gt; Result &gt; Discussion</a:t>
            </a:r>
            <a:endParaRPr sz="1100"/>
          </a:p>
        </p:txBody>
      </p:sp>
      <p:sp>
        <p:nvSpPr>
          <p:cNvPr id="207" name="Google Shape;207;p31"/>
          <p:cNvSpPr/>
          <p:nvPr/>
        </p:nvSpPr>
        <p:spPr>
          <a:xfrm>
            <a:off x="0" y="4917490"/>
            <a:ext cx="9144000" cy="249975"/>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08" name="Google Shape;208;p31"/>
          <p:cNvSpPr txBox="1"/>
          <p:nvPr/>
        </p:nvSpPr>
        <p:spPr>
          <a:xfrm>
            <a:off x="246400" y="426450"/>
            <a:ext cx="42270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a:latin typeface="Calibri"/>
                <a:ea typeface="Calibri"/>
                <a:cs typeface="Calibri"/>
                <a:sym typeface="Calibri"/>
              </a:rPr>
              <a:t>Method</a:t>
            </a:r>
            <a:endParaRPr sz="3240">
              <a:solidFill>
                <a:srgbClr val="000000"/>
              </a:solidFill>
              <a:latin typeface="Calibri"/>
              <a:ea typeface="Calibri"/>
              <a:cs typeface="Calibri"/>
              <a:sym typeface="Calibri"/>
            </a:endParaRPr>
          </a:p>
        </p:txBody>
      </p:sp>
      <p:sp>
        <p:nvSpPr>
          <p:cNvPr id="209" name="Google Shape;209;p31"/>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6</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210" name="Google Shape;210;p31"/>
          <p:cNvSpPr txBox="1"/>
          <p:nvPr/>
        </p:nvSpPr>
        <p:spPr>
          <a:xfrm>
            <a:off x="0" y="795500"/>
            <a:ext cx="7859100" cy="15486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dirty="0">
                <a:highlight>
                  <a:srgbClr val="FFFFFF"/>
                </a:highlight>
              </a:rPr>
              <a:t>A qualitative study</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b="1" dirty="0">
                <a:highlight>
                  <a:srgbClr val="FFFFFF"/>
                </a:highlight>
              </a:rPr>
              <a:t>field observations </a:t>
            </a:r>
            <a:r>
              <a:rPr lang="en" sz="1700" dirty="0">
                <a:highlight>
                  <a:srgbClr val="FFFFFF"/>
                </a:highlight>
              </a:rPr>
              <a:t>on 33 senior street vendors (aged 53-72)</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b="1" dirty="0">
                <a:highlight>
                  <a:srgbClr val="FFFFFF"/>
                </a:highlight>
              </a:rPr>
              <a:t>semi-structured interviews</a:t>
            </a:r>
            <a:r>
              <a:rPr lang="en" sz="1700" dirty="0">
                <a:highlight>
                  <a:srgbClr val="FFFFFF"/>
                </a:highlight>
              </a:rPr>
              <a:t> with 15 participants</a:t>
            </a:r>
            <a:r>
              <a:rPr lang="en" sz="500" dirty="0">
                <a:solidFill>
                  <a:srgbClr val="888888"/>
                </a:solidFill>
                <a:highlight>
                  <a:srgbClr val="FFFFFF"/>
                </a:highlight>
              </a:rPr>
              <a:t>      </a:t>
            </a:r>
            <a:endParaRPr sz="1700" dirty="0">
              <a:solidFill>
                <a:schemeClr val="dk1"/>
              </a:solidFill>
              <a:highlight>
                <a:srgbClr val="FFFFFF"/>
              </a:highlight>
            </a:endParaRPr>
          </a:p>
          <a:p>
            <a:pPr marL="0" lvl="0" indent="0" algn="l" rtl="0">
              <a:lnSpc>
                <a:spcPct val="80000"/>
              </a:lnSpc>
              <a:spcBef>
                <a:spcPts val="0"/>
              </a:spcBef>
              <a:spcAft>
                <a:spcPts val="0"/>
              </a:spcAft>
              <a:buNone/>
            </a:pPr>
            <a:endParaRPr sz="1600" dirty="0">
              <a:solidFill>
                <a:srgbClr val="000000"/>
              </a:solidFill>
              <a:highlight>
                <a:srgbClr val="FFFFFF"/>
              </a:highlight>
            </a:endParaRPr>
          </a:p>
        </p:txBody>
      </p:sp>
      <p:sp>
        <p:nvSpPr>
          <p:cNvPr id="211" name="Google Shape;211;p31"/>
          <p:cNvSpPr txBox="1"/>
          <p:nvPr/>
        </p:nvSpPr>
        <p:spPr>
          <a:xfrm>
            <a:off x="0" y="2378669"/>
            <a:ext cx="8373600" cy="144652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Char char="●"/>
            </a:pPr>
            <a:r>
              <a:rPr lang="en" sz="1700" dirty="0">
                <a:solidFill>
                  <a:schemeClr val="dk1"/>
                </a:solidFill>
                <a:highlight>
                  <a:schemeClr val="lt1"/>
                </a:highlight>
              </a:rPr>
              <a:t>Leverage “</a:t>
            </a:r>
            <a:r>
              <a:rPr lang="en" sz="1700" b="1" dirty="0" err="1">
                <a:solidFill>
                  <a:schemeClr val="dk1"/>
                </a:solidFill>
                <a:highlight>
                  <a:schemeClr val="lt1"/>
                </a:highlight>
              </a:rPr>
              <a:t>Moneywork</a:t>
            </a:r>
            <a:r>
              <a:rPr lang="en" sz="1700" dirty="0">
                <a:solidFill>
                  <a:schemeClr val="dk1"/>
                </a:solidFill>
                <a:highlight>
                  <a:schemeClr val="lt1"/>
                </a:highlight>
              </a:rPr>
              <a:t>” framework as an analytical lens</a:t>
            </a:r>
            <a:endParaRPr sz="1700" dirty="0">
              <a:solidFill>
                <a:schemeClr val="dk1"/>
              </a:solidFill>
              <a:highlight>
                <a:schemeClr val="lt1"/>
              </a:highlight>
            </a:endParaRPr>
          </a:p>
          <a:p>
            <a:pPr marL="914400" lvl="1" indent="-336550" algn="l" rtl="0">
              <a:spcBef>
                <a:spcPts val="0"/>
              </a:spcBef>
              <a:spcAft>
                <a:spcPts val="0"/>
              </a:spcAft>
              <a:buClr>
                <a:schemeClr val="dk1"/>
              </a:buClr>
              <a:buSzPts val="1700"/>
              <a:buChar char="○"/>
            </a:pPr>
            <a:r>
              <a:rPr lang="en-US" sz="1700" dirty="0">
                <a:solidFill>
                  <a:schemeClr val="dk1"/>
                </a:solidFill>
                <a:highlight>
                  <a:schemeClr val="lt1"/>
                </a:highlight>
              </a:rPr>
              <a:t>P</a:t>
            </a:r>
            <a:r>
              <a:rPr lang="en" sz="1700" dirty="0">
                <a:solidFill>
                  <a:schemeClr val="dk1"/>
                </a:solidFill>
                <a:highlight>
                  <a:schemeClr val="lt1"/>
                </a:highlight>
              </a:rPr>
              <a:t>ay attention to </a:t>
            </a:r>
            <a:r>
              <a:rPr lang="en" altLang="zh-CN" sz="1700" b="1" dirty="0">
                <a:solidFill>
                  <a:schemeClr val="dk1"/>
                </a:solidFill>
                <a:highlight>
                  <a:schemeClr val="lt1"/>
                </a:highlight>
              </a:rPr>
              <a:t>physical and social</a:t>
            </a:r>
            <a:r>
              <a:rPr lang="en" sz="1700" b="1" dirty="0">
                <a:solidFill>
                  <a:schemeClr val="dk1"/>
                </a:solidFill>
                <a:highlight>
                  <a:schemeClr val="lt1"/>
                </a:highlight>
              </a:rPr>
              <a:t> </a:t>
            </a:r>
            <a:r>
              <a:rPr lang="en" sz="1700" dirty="0">
                <a:solidFill>
                  <a:schemeClr val="dk1"/>
                </a:solidFill>
                <a:highlight>
                  <a:schemeClr val="lt1"/>
                </a:highlight>
              </a:rPr>
              <a:t>interactions (</a:t>
            </a:r>
            <a:r>
              <a:rPr lang="en" altLang="zh-CN" sz="1700" dirty="0">
                <a:highlight>
                  <a:srgbClr val="FFFFFF"/>
                </a:highlight>
              </a:rPr>
              <a:t>pre-, at-, and post-transaction phases</a:t>
            </a:r>
            <a:r>
              <a:rPr lang="en" sz="1700" dirty="0">
                <a:solidFill>
                  <a:schemeClr val="dk1"/>
                </a:solidFill>
                <a:highlight>
                  <a:schemeClr val="lt1"/>
                </a:highlight>
              </a:rPr>
              <a:t>) in specific contexts, instead of only focusing on the transfer of value</a:t>
            </a:r>
            <a:endParaRPr sz="1700" dirty="0">
              <a:solidFill>
                <a:schemeClr val="dk1"/>
              </a:solidFill>
              <a:highlight>
                <a:schemeClr val="lt1"/>
              </a:highlight>
            </a:endParaRPr>
          </a:p>
          <a:p>
            <a:pPr marL="577850" lvl="1" algn="l" rtl="0">
              <a:spcBef>
                <a:spcPts val="0"/>
              </a:spcBef>
              <a:spcAft>
                <a:spcPts val="0"/>
              </a:spcAft>
              <a:buClr>
                <a:schemeClr val="dk1"/>
              </a:buClr>
              <a:buSzPts val="1700"/>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5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Method</a:t>
            </a:r>
            <a:r>
              <a:rPr lang="en" sz="1300">
                <a:solidFill>
                  <a:srgbClr val="F2F2F2"/>
                </a:solidFill>
                <a:latin typeface="Calibri"/>
                <a:ea typeface="Calibri"/>
                <a:cs typeface="Calibri"/>
                <a:sym typeface="Calibri"/>
              </a:rPr>
              <a:t> &gt; Result &gt; Discussion</a:t>
            </a:r>
            <a:endParaRPr sz="1100"/>
          </a:p>
        </p:txBody>
      </p:sp>
      <p:sp>
        <p:nvSpPr>
          <p:cNvPr id="217" name="Google Shape;217;p32"/>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18" name="Google Shape;218;p32"/>
          <p:cNvSpPr txBox="1"/>
          <p:nvPr/>
        </p:nvSpPr>
        <p:spPr>
          <a:xfrm>
            <a:off x="246400" y="426450"/>
            <a:ext cx="74364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dirty="0">
                <a:latin typeface="Calibri"/>
                <a:ea typeface="Calibri"/>
                <a:cs typeface="Calibri"/>
                <a:sym typeface="Calibri"/>
              </a:rPr>
              <a:t>Fieldwork</a:t>
            </a:r>
            <a:endParaRPr sz="3240" dirty="0">
              <a:solidFill>
                <a:srgbClr val="000000"/>
              </a:solidFill>
              <a:latin typeface="Calibri"/>
              <a:ea typeface="Calibri"/>
              <a:cs typeface="Calibri"/>
              <a:sym typeface="Calibri"/>
            </a:endParaRPr>
          </a:p>
        </p:txBody>
      </p:sp>
      <p:sp>
        <p:nvSpPr>
          <p:cNvPr id="219" name="Google Shape;219;p32"/>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7</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220" name="Google Shape;220;p32"/>
          <p:cNvSpPr txBox="1"/>
          <p:nvPr/>
        </p:nvSpPr>
        <p:spPr>
          <a:xfrm>
            <a:off x="35050" y="915225"/>
            <a:ext cx="7859100" cy="1418700"/>
          </a:xfrm>
          <a:prstGeom prst="rect">
            <a:avLst/>
          </a:prstGeom>
          <a:noFill/>
          <a:ln>
            <a:noFill/>
          </a:ln>
        </p:spPr>
        <p:txBody>
          <a:bodyPr spcFirstLastPara="1" wrap="square" lIns="91425" tIns="45700" rIns="91425" bIns="45700" anchor="ctr" anchorCtr="0">
            <a:normAutofit/>
          </a:bodyPr>
          <a:lstStyle/>
          <a:p>
            <a:pPr marL="120650" lvl="0" algn="l" rtl="0">
              <a:lnSpc>
                <a:spcPct val="100000"/>
              </a:lnSpc>
              <a:spcBef>
                <a:spcPts val="0"/>
              </a:spcBef>
              <a:spcAft>
                <a:spcPts val="0"/>
              </a:spcAft>
              <a:buSzPts val="1700"/>
            </a:pPr>
            <a:endParaRPr sz="1700" dirty="0">
              <a:highlight>
                <a:srgbClr val="FFFFFF"/>
              </a:highlight>
            </a:endParaRPr>
          </a:p>
          <a:p>
            <a:pPr marL="0" lvl="0" indent="0" algn="l" rtl="0">
              <a:lnSpc>
                <a:spcPct val="80000"/>
              </a:lnSpc>
              <a:spcBef>
                <a:spcPts val="0"/>
              </a:spcBef>
              <a:spcAft>
                <a:spcPts val="0"/>
              </a:spcAft>
              <a:buNone/>
            </a:pPr>
            <a:endParaRPr sz="1600" dirty="0">
              <a:solidFill>
                <a:srgbClr val="000000"/>
              </a:solidFill>
              <a:highlight>
                <a:srgbClr val="FFFFFF"/>
              </a:highlight>
            </a:endParaRPr>
          </a:p>
        </p:txBody>
      </p:sp>
      <p:sp>
        <p:nvSpPr>
          <p:cNvPr id="221" name="Google Shape;221;p32"/>
          <p:cNvSpPr/>
          <p:nvPr/>
        </p:nvSpPr>
        <p:spPr>
          <a:xfrm>
            <a:off x="60394" y="1455906"/>
            <a:ext cx="1512000" cy="84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a:ea typeface="Calibri"/>
                <a:cs typeface="Calibri"/>
                <a:sym typeface="Calibri"/>
              </a:rPr>
              <a:t>Approaching senior street vendors in business</a:t>
            </a:r>
            <a:endParaRPr dirty="0">
              <a:latin typeface="Calibri"/>
              <a:ea typeface="Calibri"/>
              <a:cs typeface="Calibri"/>
              <a:sym typeface="Calibri"/>
            </a:endParaRPr>
          </a:p>
        </p:txBody>
      </p:sp>
      <p:sp>
        <p:nvSpPr>
          <p:cNvPr id="222" name="Google Shape;222;p32"/>
          <p:cNvSpPr/>
          <p:nvPr/>
        </p:nvSpPr>
        <p:spPr>
          <a:xfrm>
            <a:off x="1677119" y="1740906"/>
            <a:ext cx="8268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32"/>
          <p:cNvSpPr txBox="1"/>
          <p:nvPr/>
        </p:nvSpPr>
        <p:spPr>
          <a:xfrm>
            <a:off x="1570169" y="1458781"/>
            <a:ext cx="11931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a:latin typeface="Calibri"/>
                <a:ea typeface="Calibri"/>
                <a:cs typeface="Calibri"/>
                <a:sym typeface="Calibri"/>
              </a:rPr>
              <a:t>Get consent</a:t>
            </a:r>
            <a:endParaRPr>
              <a:latin typeface="Calibri"/>
              <a:ea typeface="Calibri"/>
              <a:cs typeface="Calibri"/>
              <a:sym typeface="Calibri"/>
            </a:endParaRPr>
          </a:p>
        </p:txBody>
      </p:sp>
      <p:sp>
        <p:nvSpPr>
          <p:cNvPr id="224" name="Google Shape;224;p32"/>
          <p:cNvSpPr/>
          <p:nvPr/>
        </p:nvSpPr>
        <p:spPr>
          <a:xfrm>
            <a:off x="2545894" y="1455894"/>
            <a:ext cx="1512000" cy="84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Calibri"/>
                <a:ea typeface="Calibri"/>
                <a:cs typeface="Calibri"/>
                <a:sym typeface="Calibri"/>
              </a:rPr>
              <a:t>1-2 hour observations</a:t>
            </a:r>
            <a:endParaRPr dirty="0">
              <a:latin typeface="Calibri"/>
              <a:ea typeface="Calibri"/>
              <a:cs typeface="Calibri"/>
              <a:sym typeface="Calibri"/>
            </a:endParaRPr>
          </a:p>
        </p:txBody>
      </p:sp>
      <p:sp>
        <p:nvSpPr>
          <p:cNvPr id="225" name="Google Shape;225;p32"/>
          <p:cNvSpPr/>
          <p:nvPr/>
        </p:nvSpPr>
        <p:spPr>
          <a:xfrm>
            <a:off x="5135319" y="1455881"/>
            <a:ext cx="1512000" cy="84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40 min - 1 hour interviews </a:t>
            </a:r>
            <a:endParaRPr>
              <a:latin typeface="Calibri"/>
              <a:ea typeface="Calibri"/>
              <a:cs typeface="Calibri"/>
              <a:sym typeface="Calibri"/>
            </a:endParaRPr>
          </a:p>
        </p:txBody>
      </p:sp>
      <p:sp>
        <p:nvSpPr>
          <p:cNvPr id="226" name="Google Shape;226;p32"/>
          <p:cNvSpPr/>
          <p:nvPr/>
        </p:nvSpPr>
        <p:spPr>
          <a:xfrm>
            <a:off x="4206819" y="1740906"/>
            <a:ext cx="8268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7" name="Google Shape;227;p32"/>
          <p:cNvSpPr txBox="1"/>
          <p:nvPr/>
        </p:nvSpPr>
        <p:spPr>
          <a:xfrm>
            <a:off x="4099869" y="1313931"/>
            <a:ext cx="1193100" cy="615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a:latin typeface="Calibri"/>
                <a:ea typeface="Calibri"/>
                <a:cs typeface="Calibri"/>
                <a:sym typeface="Calibri"/>
              </a:rPr>
              <a:t>accept to interview</a:t>
            </a:r>
            <a:endParaRPr>
              <a:latin typeface="Calibri"/>
              <a:ea typeface="Calibri"/>
              <a:cs typeface="Calibri"/>
              <a:sym typeface="Calibri"/>
            </a:endParaRPr>
          </a:p>
        </p:txBody>
      </p:sp>
      <p:cxnSp>
        <p:nvCxnSpPr>
          <p:cNvPr id="228" name="Google Shape;228;p32"/>
          <p:cNvCxnSpPr/>
          <p:nvPr/>
        </p:nvCxnSpPr>
        <p:spPr>
          <a:xfrm>
            <a:off x="2046569" y="1966506"/>
            <a:ext cx="0" cy="543600"/>
          </a:xfrm>
          <a:prstGeom prst="straightConnector1">
            <a:avLst/>
          </a:prstGeom>
          <a:noFill/>
          <a:ln w="19050" cap="flat" cmpd="sng">
            <a:solidFill>
              <a:schemeClr val="dk2"/>
            </a:solidFill>
            <a:prstDash val="solid"/>
            <a:round/>
            <a:headEnd type="none" w="med" len="med"/>
            <a:tailEnd type="none" w="med" len="med"/>
          </a:ln>
        </p:spPr>
      </p:cxnSp>
      <p:cxnSp>
        <p:nvCxnSpPr>
          <p:cNvPr id="229" name="Google Shape;229;p32"/>
          <p:cNvCxnSpPr/>
          <p:nvPr/>
        </p:nvCxnSpPr>
        <p:spPr>
          <a:xfrm>
            <a:off x="2053644" y="2514106"/>
            <a:ext cx="1261500" cy="0"/>
          </a:xfrm>
          <a:prstGeom prst="straightConnector1">
            <a:avLst/>
          </a:prstGeom>
          <a:noFill/>
          <a:ln w="19050" cap="flat" cmpd="sng">
            <a:solidFill>
              <a:schemeClr val="dk2"/>
            </a:solidFill>
            <a:prstDash val="solid"/>
            <a:round/>
            <a:headEnd type="none" w="med" len="med"/>
            <a:tailEnd type="triangle" w="med" len="med"/>
          </a:ln>
        </p:spPr>
      </p:cxnSp>
      <p:sp>
        <p:nvSpPr>
          <p:cNvPr id="230" name="Google Shape;230;p32"/>
          <p:cNvSpPr txBox="1"/>
          <p:nvPr/>
        </p:nvSpPr>
        <p:spPr>
          <a:xfrm>
            <a:off x="1988569" y="2217431"/>
            <a:ext cx="1193100" cy="4002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a:latin typeface="Calibri"/>
                <a:ea typeface="Calibri"/>
                <a:cs typeface="Calibri"/>
                <a:sym typeface="Calibri"/>
              </a:rPr>
              <a:t>If not, leave</a:t>
            </a:r>
            <a:endParaRPr>
              <a:latin typeface="Calibri"/>
              <a:ea typeface="Calibri"/>
              <a:cs typeface="Calibri"/>
              <a:sym typeface="Calibri"/>
            </a:endParaRPr>
          </a:p>
        </p:txBody>
      </p:sp>
      <p:cxnSp>
        <p:nvCxnSpPr>
          <p:cNvPr id="231" name="Google Shape;231;p32"/>
          <p:cNvCxnSpPr/>
          <p:nvPr/>
        </p:nvCxnSpPr>
        <p:spPr>
          <a:xfrm>
            <a:off x="4582319" y="1966506"/>
            <a:ext cx="0" cy="543600"/>
          </a:xfrm>
          <a:prstGeom prst="straightConnector1">
            <a:avLst/>
          </a:prstGeom>
          <a:noFill/>
          <a:ln w="19050" cap="flat" cmpd="sng">
            <a:solidFill>
              <a:schemeClr val="dk2"/>
            </a:solidFill>
            <a:prstDash val="solid"/>
            <a:round/>
            <a:headEnd type="none" w="med" len="med"/>
            <a:tailEnd type="none" w="med" len="med"/>
          </a:ln>
        </p:spPr>
      </p:cxnSp>
      <p:cxnSp>
        <p:nvCxnSpPr>
          <p:cNvPr id="232" name="Google Shape;232;p32"/>
          <p:cNvCxnSpPr/>
          <p:nvPr/>
        </p:nvCxnSpPr>
        <p:spPr>
          <a:xfrm>
            <a:off x="4589394" y="2514106"/>
            <a:ext cx="1261500" cy="0"/>
          </a:xfrm>
          <a:prstGeom prst="straightConnector1">
            <a:avLst/>
          </a:prstGeom>
          <a:noFill/>
          <a:ln w="19050" cap="flat" cmpd="sng">
            <a:solidFill>
              <a:schemeClr val="dk2"/>
            </a:solidFill>
            <a:prstDash val="solid"/>
            <a:round/>
            <a:headEnd type="none" w="med" len="med"/>
            <a:tailEnd type="triangle" w="med" len="med"/>
          </a:ln>
        </p:spPr>
      </p:cxnSp>
      <p:sp>
        <p:nvSpPr>
          <p:cNvPr id="233" name="Google Shape;233;p32"/>
          <p:cNvSpPr txBox="1"/>
          <p:nvPr/>
        </p:nvSpPr>
        <p:spPr>
          <a:xfrm>
            <a:off x="4507144" y="2270956"/>
            <a:ext cx="3261600" cy="335400"/>
          </a:xfrm>
          <a:prstGeom prst="rect">
            <a:avLst/>
          </a:prstGeom>
          <a:noFill/>
          <a:ln>
            <a:noFill/>
          </a:ln>
        </p:spPr>
        <p:txBody>
          <a:bodyPr spcFirstLastPara="1" wrap="square" lIns="91425" tIns="91425" rIns="91425" bIns="91425" anchor="ctr" anchorCtr="0">
            <a:spAutoFit/>
          </a:bodyPr>
          <a:lstStyle/>
          <a:p>
            <a:pPr marL="0" lvl="0" indent="0" algn="l" rtl="0">
              <a:lnSpc>
                <a:spcPct val="70000"/>
              </a:lnSpc>
              <a:spcBef>
                <a:spcPts val="0"/>
              </a:spcBef>
              <a:spcAft>
                <a:spcPts val="0"/>
              </a:spcAft>
              <a:buNone/>
            </a:pPr>
            <a:r>
              <a:rPr lang="en">
                <a:latin typeface="Calibri"/>
                <a:ea typeface="Calibri"/>
                <a:cs typeface="Calibri"/>
                <a:sym typeface="Calibri"/>
              </a:rPr>
              <a:t>If not, provide 20 yuan ($3) compensation</a:t>
            </a:r>
            <a:endParaRPr>
              <a:latin typeface="Calibri"/>
              <a:ea typeface="Calibri"/>
              <a:cs typeface="Calibri"/>
              <a:sym typeface="Calibri"/>
            </a:endParaRPr>
          </a:p>
        </p:txBody>
      </p:sp>
      <p:sp>
        <p:nvSpPr>
          <p:cNvPr id="234" name="Google Shape;234;p32"/>
          <p:cNvSpPr/>
          <p:nvPr/>
        </p:nvSpPr>
        <p:spPr>
          <a:xfrm>
            <a:off x="6749019" y="1740894"/>
            <a:ext cx="826800" cy="27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5" name="Google Shape;235;p32"/>
          <p:cNvSpPr/>
          <p:nvPr/>
        </p:nvSpPr>
        <p:spPr>
          <a:xfrm>
            <a:off x="7592244" y="1415781"/>
            <a:ext cx="1512000" cy="843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50 yuan ($8) compensation </a:t>
            </a:r>
            <a:endParaRPr>
              <a:latin typeface="Calibri"/>
              <a:ea typeface="Calibri"/>
              <a:cs typeface="Calibri"/>
              <a:sym typeface="Calibri"/>
            </a:endParaRPr>
          </a:p>
        </p:txBody>
      </p:sp>
      <p:sp>
        <p:nvSpPr>
          <p:cNvPr id="236" name="Google Shape;236;p32"/>
          <p:cNvSpPr txBox="1"/>
          <p:nvPr/>
        </p:nvSpPr>
        <p:spPr>
          <a:xfrm>
            <a:off x="967950" y="2862506"/>
            <a:ext cx="7208100" cy="1754296"/>
          </a:xfrm>
          <a:prstGeom prst="rect">
            <a:avLst/>
          </a:prstGeom>
          <a:noFill/>
          <a:ln>
            <a:noFill/>
          </a:ln>
        </p:spPr>
        <p:txBody>
          <a:bodyPr spcFirstLastPara="1" wrap="square" lIns="91425" tIns="91425" rIns="91425" bIns="91425" anchor="t" anchorCtr="0">
            <a:spAutoFit/>
          </a:bodyPr>
          <a:lstStyle/>
          <a:p>
            <a:pPr marL="457200" indent="-336550">
              <a:buClr>
                <a:schemeClr val="dk1"/>
              </a:buClr>
              <a:buSzPts val="1700"/>
              <a:buFont typeface="Arial"/>
              <a:buChar char="●"/>
            </a:pPr>
            <a:r>
              <a:rPr lang="en-US" altLang="zh-CN" sz="1700" dirty="0">
                <a:highlight>
                  <a:srgbClr val="FFFFFF"/>
                </a:highlight>
              </a:rPr>
              <a:t>Location: Guangdong, China </a:t>
            </a:r>
          </a:p>
          <a:p>
            <a:pPr marL="457200" indent="-336550">
              <a:buClr>
                <a:schemeClr val="dk1"/>
              </a:buClr>
              <a:buSzPts val="1700"/>
              <a:buFont typeface="Arial"/>
              <a:buChar char="●"/>
            </a:pPr>
            <a:r>
              <a:rPr lang="en-US" altLang="zh-CN" sz="1700" dirty="0">
                <a:highlight>
                  <a:srgbClr val="FFFFFF"/>
                </a:highlight>
              </a:rPr>
              <a:t>Time: July and August 2021</a:t>
            </a:r>
            <a:endParaRPr lang="en" sz="1700" dirty="0">
              <a:solidFill>
                <a:schemeClr val="dk1"/>
              </a:solidFill>
              <a:highlight>
                <a:schemeClr val="lt1"/>
              </a:highlight>
            </a:endParaRPr>
          </a:p>
          <a:p>
            <a:pPr marL="457200" lvl="0" indent="-336550" algn="l" rtl="0">
              <a:spcBef>
                <a:spcPts val="0"/>
              </a:spcBef>
              <a:spcAft>
                <a:spcPts val="0"/>
              </a:spcAft>
              <a:buClr>
                <a:schemeClr val="dk1"/>
              </a:buClr>
              <a:buSzPts val="1700"/>
              <a:buChar char="●"/>
            </a:pPr>
            <a:r>
              <a:rPr lang="en" sz="1700" dirty="0">
                <a:solidFill>
                  <a:schemeClr val="dk1"/>
                </a:solidFill>
                <a:highlight>
                  <a:schemeClr val="lt1"/>
                </a:highlight>
              </a:rPr>
              <a:t>Eligibility</a:t>
            </a:r>
            <a:endParaRPr sz="1700" dirty="0">
              <a:solidFill>
                <a:schemeClr val="dk1"/>
              </a:solidFill>
              <a:highlight>
                <a:schemeClr val="lt1"/>
              </a:highlight>
            </a:endParaRPr>
          </a:p>
          <a:p>
            <a:pPr marL="914400" lvl="1" indent="-336550" algn="l" rtl="0">
              <a:spcBef>
                <a:spcPts val="0"/>
              </a:spcBef>
              <a:spcAft>
                <a:spcPts val="0"/>
              </a:spcAft>
              <a:buClr>
                <a:schemeClr val="dk1"/>
              </a:buClr>
              <a:buSzPts val="1700"/>
              <a:buChar char="○"/>
            </a:pPr>
            <a:r>
              <a:rPr lang="en" sz="1700" dirty="0">
                <a:solidFill>
                  <a:schemeClr val="dk1"/>
                </a:solidFill>
                <a:highlight>
                  <a:schemeClr val="lt1"/>
                </a:highlight>
              </a:rPr>
              <a:t>above 50 years old (the earliest retirement age in China)</a:t>
            </a:r>
            <a:endParaRPr sz="1700" dirty="0">
              <a:solidFill>
                <a:schemeClr val="dk1"/>
              </a:solidFill>
              <a:highlight>
                <a:schemeClr val="lt1"/>
              </a:highlight>
            </a:endParaRPr>
          </a:p>
          <a:p>
            <a:pPr marL="914400" lvl="1" indent="-336550" algn="l" rtl="0">
              <a:spcBef>
                <a:spcPts val="0"/>
              </a:spcBef>
              <a:spcAft>
                <a:spcPts val="0"/>
              </a:spcAft>
              <a:buClr>
                <a:schemeClr val="dk1"/>
              </a:buClr>
              <a:buSzPts val="1700"/>
              <a:buChar char="○"/>
            </a:pPr>
            <a:r>
              <a:rPr lang="en" sz="1700" dirty="0">
                <a:solidFill>
                  <a:schemeClr val="dk1"/>
                </a:solidFill>
                <a:highlight>
                  <a:schemeClr val="lt1"/>
                </a:highlight>
              </a:rPr>
              <a:t>adopt any of the mobile money collection approaches for at least three months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2"/>
                                        </p:tgtEl>
                                        <p:attrNameLst>
                                          <p:attrName>style.visibility</p:attrName>
                                        </p:attrNameLst>
                                      </p:cBhvr>
                                      <p:to>
                                        <p:strVal val="visible"/>
                                      </p:to>
                                    </p:set>
                                    <p:animEffect transition="in" filter="fade">
                                      <p:cBhvr>
                                        <p:cTn id="12" dur="500"/>
                                        <p:tgtEl>
                                          <p:spTgt spid="2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3"/>
                                        </p:tgtEl>
                                        <p:attrNameLst>
                                          <p:attrName>style.visibility</p:attrName>
                                        </p:attrNameLst>
                                      </p:cBhvr>
                                      <p:to>
                                        <p:strVal val="visible"/>
                                      </p:to>
                                    </p:set>
                                    <p:animEffect transition="in" filter="fade">
                                      <p:cBhvr>
                                        <p:cTn id="15" dur="500"/>
                                        <p:tgtEl>
                                          <p:spTgt spid="2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4"/>
                                        </p:tgtEl>
                                        <p:attrNameLst>
                                          <p:attrName>style.visibility</p:attrName>
                                        </p:attrNameLst>
                                      </p:cBhvr>
                                      <p:to>
                                        <p:strVal val="visible"/>
                                      </p:to>
                                    </p:set>
                                    <p:animEffect transition="in" filter="fade">
                                      <p:cBhvr>
                                        <p:cTn id="18" dur="500"/>
                                        <p:tgtEl>
                                          <p:spTgt spid="224"/>
                                        </p:tgtEl>
                                      </p:cBhvr>
                                    </p:animEffect>
                                  </p:childTnLst>
                                </p:cTn>
                              </p:par>
                              <p:par>
                                <p:cTn id="19" presetID="10" presetClass="entr" presetSubtype="0" fill="hold" nodeType="withEffect">
                                  <p:stCondLst>
                                    <p:cond delay="0"/>
                                  </p:stCondLst>
                                  <p:childTnLst>
                                    <p:set>
                                      <p:cBhvr>
                                        <p:cTn id="20" dur="1" fill="hold">
                                          <p:stCondLst>
                                            <p:cond delay="0"/>
                                          </p:stCondLst>
                                        </p:cTn>
                                        <p:tgtEl>
                                          <p:spTgt spid="228"/>
                                        </p:tgtEl>
                                        <p:attrNameLst>
                                          <p:attrName>style.visibility</p:attrName>
                                        </p:attrNameLst>
                                      </p:cBhvr>
                                      <p:to>
                                        <p:strVal val="visible"/>
                                      </p:to>
                                    </p:set>
                                    <p:animEffect transition="in" filter="fade">
                                      <p:cBhvr>
                                        <p:cTn id="21" dur="500"/>
                                        <p:tgtEl>
                                          <p:spTgt spid="228"/>
                                        </p:tgtEl>
                                      </p:cBhvr>
                                    </p:animEffect>
                                  </p:childTnLst>
                                </p:cTn>
                              </p:par>
                              <p:par>
                                <p:cTn id="22" presetID="10" presetClass="entr" presetSubtype="0" fill="hold" nodeType="withEffect">
                                  <p:stCondLst>
                                    <p:cond delay="0"/>
                                  </p:stCondLst>
                                  <p:childTnLst>
                                    <p:set>
                                      <p:cBhvr>
                                        <p:cTn id="23" dur="1" fill="hold">
                                          <p:stCondLst>
                                            <p:cond delay="0"/>
                                          </p:stCondLst>
                                        </p:cTn>
                                        <p:tgtEl>
                                          <p:spTgt spid="229"/>
                                        </p:tgtEl>
                                        <p:attrNameLst>
                                          <p:attrName>style.visibility</p:attrName>
                                        </p:attrNameLst>
                                      </p:cBhvr>
                                      <p:to>
                                        <p:strVal val="visible"/>
                                      </p:to>
                                    </p:set>
                                    <p:animEffect transition="in" filter="fade">
                                      <p:cBhvr>
                                        <p:cTn id="24" dur="500"/>
                                        <p:tgtEl>
                                          <p:spTgt spid="22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0"/>
                                        </p:tgtEl>
                                        <p:attrNameLst>
                                          <p:attrName>style.visibility</p:attrName>
                                        </p:attrNameLst>
                                      </p:cBhvr>
                                      <p:to>
                                        <p:strVal val="visible"/>
                                      </p:to>
                                    </p:set>
                                    <p:animEffect transition="in" filter="fade">
                                      <p:cBhvr>
                                        <p:cTn id="27" dur="500"/>
                                        <p:tgtEl>
                                          <p:spTgt spid="2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5"/>
                                        </p:tgtEl>
                                        <p:attrNameLst>
                                          <p:attrName>style.visibility</p:attrName>
                                        </p:attrNameLst>
                                      </p:cBhvr>
                                      <p:to>
                                        <p:strVal val="visible"/>
                                      </p:to>
                                    </p:set>
                                    <p:animEffect transition="in" filter="fade">
                                      <p:cBhvr>
                                        <p:cTn id="32" dur="500"/>
                                        <p:tgtEl>
                                          <p:spTgt spid="2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fade">
                                      <p:cBhvr>
                                        <p:cTn id="35" dur="500"/>
                                        <p:tgtEl>
                                          <p:spTgt spid="2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7"/>
                                        </p:tgtEl>
                                        <p:attrNameLst>
                                          <p:attrName>style.visibility</p:attrName>
                                        </p:attrNameLst>
                                      </p:cBhvr>
                                      <p:to>
                                        <p:strVal val="visible"/>
                                      </p:to>
                                    </p:set>
                                    <p:animEffect transition="in" filter="fade">
                                      <p:cBhvr>
                                        <p:cTn id="38" dur="500"/>
                                        <p:tgtEl>
                                          <p:spTgt spid="227"/>
                                        </p:tgtEl>
                                      </p:cBhvr>
                                    </p:animEffect>
                                  </p:childTnLst>
                                </p:cTn>
                              </p:par>
                              <p:par>
                                <p:cTn id="39" presetID="10" presetClass="entr" presetSubtype="0" fill="hold" nodeType="withEffect">
                                  <p:stCondLst>
                                    <p:cond delay="0"/>
                                  </p:stCondLst>
                                  <p:childTnLst>
                                    <p:set>
                                      <p:cBhvr>
                                        <p:cTn id="40" dur="1" fill="hold">
                                          <p:stCondLst>
                                            <p:cond delay="0"/>
                                          </p:stCondLst>
                                        </p:cTn>
                                        <p:tgtEl>
                                          <p:spTgt spid="231"/>
                                        </p:tgtEl>
                                        <p:attrNameLst>
                                          <p:attrName>style.visibility</p:attrName>
                                        </p:attrNameLst>
                                      </p:cBhvr>
                                      <p:to>
                                        <p:strVal val="visible"/>
                                      </p:to>
                                    </p:set>
                                    <p:animEffect transition="in" filter="fade">
                                      <p:cBhvr>
                                        <p:cTn id="41" dur="500"/>
                                        <p:tgtEl>
                                          <p:spTgt spid="231"/>
                                        </p:tgtEl>
                                      </p:cBhvr>
                                    </p:animEffect>
                                  </p:childTnLst>
                                </p:cTn>
                              </p:par>
                              <p:par>
                                <p:cTn id="42" presetID="10" presetClass="entr" presetSubtype="0" fill="hold" nodeType="withEffect">
                                  <p:stCondLst>
                                    <p:cond delay="0"/>
                                  </p:stCondLst>
                                  <p:childTnLst>
                                    <p:set>
                                      <p:cBhvr>
                                        <p:cTn id="43" dur="1" fill="hold">
                                          <p:stCondLst>
                                            <p:cond delay="0"/>
                                          </p:stCondLst>
                                        </p:cTn>
                                        <p:tgtEl>
                                          <p:spTgt spid="232"/>
                                        </p:tgtEl>
                                        <p:attrNameLst>
                                          <p:attrName>style.visibility</p:attrName>
                                        </p:attrNameLst>
                                      </p:cBhvr>
                                      <p:to>
                                        <p:strVal val="visible"/>
                                      </p:to>
                                    </p:set>
                                    <p:animEffect transition="in" filter="fade">
                                      <p:cBhvr>
                                        <p:cTn id="44" dur="500"/>
                                        <p:tgtEl>
                                          <p:spTgt spid="2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33"/>
                                        </p:tgtEl>
                                        <p:attrNameLst>
                                          <p:attrName>style.visibility</p:attrName>
                                        </p:attrNameLst>
                                      </p:cBhvr>
                                      <p:to>
                                        <p:strVal val="visible"/>
                                      </p:to>
                                    </p:set>
                                    <p:animEffect transition="in" filter="fade">
                                      <p:cBhvr>
                                        <p:cTn id="47" dur="500"/>
                                        <p:tgtEl>
                                          <p:spTgt spid="2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4"/>
                                        </p:tgtEl>
                                        <p:attrNameLst>
                                          <p:attrName>style.visibility</p:attrName>
                                        </p:attrNameLst>
                                      </p:cBhvr>
                                      <p:to>
                                        <p:strVal val="visible"/>
                                      </p:to>
                                    </p:set>
                                    <p:animEffect transition="in" filter="fade">
                                      <p:cBhvr>
                                        <p:cTn id="52" dur="500"/>
                                        <p:tgtEl>
                                          <p:spTgt spid="2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5"/>
                                        </p:tgtEl>
                                        <p:attrNameLst>
                                          <p:attrName>style.visibility</p:attrName>
                                        </p:attrNameLst>
                                      </p:cBhvr>
                                      <p:to>
                                        <p:strVal val="visible"/>
                                      </p:to>
                                    </p:set>
                                    <p:animEffect transition="in" filter="fade">
                                      <p:cBhvr>
                                        <p:cTn id="55" dur="500"/>
                                        <p:tgtEl>
                                          <p:spTgt spid="2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36"/>
                                        </p:tgtEl>
                                        <p:attrNameLst>
                                          <p:attrName>style.visibility</p:attrName>
                                        </p:attrNameLst>
                                      </p:cBhvr>
                                      <p:to>
                                        <p:strVal val="visible"/>
                                      </p:to>
                                    </p:set>
                                    <p:animEffect transition="in" filter="fade">
                                      <p:cBhvr>
                                        <p:cTn id="60"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2" grpId="0" animBg="1"/>
      <p:bldP spid="223" grpId="0"/>
      <p:bldP spid="224" grpId="0" animBg="1"/>
      <p:bldP spid="225" grpId="0" animBg="1"/>
      <p:bldP spid="226" grpId="0" animBg="1"/>
      <p:bldP spid="227" grpId="0"/>
      <p:bldP spid="230" grpId="0"/>
      <p:bldP spid="233" grpId="0"/>
      <p:bldP spid="234" grpId="0" animBg="1"/>
      <p:bldP spid="235" grpId="0" animBg="1"/>
      <p:bldP spid="2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Method</a:t>
            </a:r>
            <a:r>
              <a:rPr lang="en" sz="1300">
                <a:solidFill>
                  <a:srgbClr val="F2F2F2"/>
                </a:solidFill>
                <a:latin typeface="Calibri"/>
                <a:ea typeface="Calibri"/>
                <a:cs typeface="Calibri"/>
                <a:sym typeface="Calibri"/>
              </a:rPr>
              <a:t> &gt; Result &gt; Discussion</a:t>
            </a:r>
            <a:endParaRPr sz="1100"/>
          </a:p>
        </p:txBody>
      </p:sp>
      <p:sp>
        <p:nvSpPr>
          <p:cNvPr id="242" name="Google Shape;242;p33"/>
          <p:cNvSpPr/>
          <p:nvPr/>
        </p:nvSpPr>
        <p:spPr>
          <a:xfrm>
            <a:off x="0" y="4917490"/>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43" name="Google Shape;243;p33"/>
          <p:cNvSpPr txBox="1"/>
          <p:nvPr/>
        </p:nvSpPr>
        <p:spPr>
          <a:xfrm>
            <a:off x="246400" y="426450"/>
            <a:ext cx="4227000" cy="591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3240" dirty="0">
                <a:latin typeface="Calibri"/>
                <a:ea typeface="Calibri"/>
                <a:cs typeface="Calibri"/>
                <a:sym typeface="Calibri"/>
              </a:rPr>
              <a:t>Interviewees</a:t>
            </a:r>
            <a:endParaRPr sz="3240" dirty="0">
              <a:solidFill>
                <a:srgbClr val="000000"/>
              </a:solidFill>
              <a:latin typeface="Calibri"/>
              <a:ea typeface="Calibri"/>
              <a:cs typeface="Calibri"/>
              <a:sym typeface="Calibri"/>
            </a:endParaRPr>
          </a:p>
        </p:txBody>
      </p:sp>
      <p:sp>
        <p:nvSpPr>
          <p:cNvPr id="244" name="Google Shape;244;p33"/>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8</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pic>
        <p:nvPicPr>
          <p:cNvPr id="245" name="Google Shape;245;p33"/>
          <p:cNvPicPr preferRelativeResize="0"/>
          <p:nvPr/>
        </p:nvPicPr>
        <p:blipFill>
          <a:blip r:embed="rId3">
            <a:alphaModFix/>
          </a:blip>
          <a:stretch>
            <a:fillRect/>
          </a:stretch>
        </p:blipFill>
        <p:spPr>
          <a:xfrm>
            <a:off x="2334538" y="873700"/>
            <a:ext cx="6551577" cy="3966576"/>
          </a:xfrm>
          <a:prstGeom prst="rect">
            <a:avLst/>
          </a:prstGeom>
          <a:noFill/>
          <a:ln>
            <a:noFill/>
          </a:ln>
        </p:spPr>
      </p:pic>
      <p:sp>
        <p:nvSpPr>
          <p:cNvPr id="246" name="Google Shape;246;p33"/>
          <p:cNvSpPr txBox="1"/>
          <p:nvPr/>
        </p:nvSpPr>
        <p:spPr>
          <a:xfrm>
            <a:off x="69925" y="1348775"/>
            <a:ext cx="2315700" cy="2785348"/>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Char char="●"/>
            </a:pPr>
            <a:r>
              <a:rPr lang="en" sz="1300" dirty="0">
                <a:solidFill>
                  <a:schemeClr val="dk1"/>
                </a:solidFill>
                <a:highlight>
                  <a:schemeClr val="lt1"/>
                </a:highlight>
              </a:rPr>
              <a:t>7 female and 8 male</a:t>
            </a:r>
            <a:endParaRPr sz="1300" dirty="0">
              <a:solidFill>
                <a:schemeClr val="dk1"/>
              </a:solidFill>
              <a:highlight>
                <a:schemeClr val="lt1"/>
              </a:highlight>
            </a:endParaRPr>
          </a:p>
          <a:p>
            <a:pPr marL="457200" lvl="0" indent="0" algn="l" rtl="0">
              <a:spcBef>
                <a:spcPts val="0"/>
              </a:spcBef>
              <a:spcAft>
                <a:spcPts val="0"/>
              </a:spcAft>
              <a:buNone/>
            </a:pPr>
            <a:endParaRPr sz="1300" dirty="0">
              <a:solidFill>
                <a:schemeClr val="dk1"/>
              </a:solidFill>
              <a:highlight>
                <a:schemeClr val="lt1"/>
              </a:highlight>
            </a:endParaRPr>
          </a:p>
          <a:p>
            <a:pPr marL="457200" lvl="0" indent="-311150" algn="l" rtl="0">
              <a:spcBef>
                <a:spcPts val="0"/>
              </a:spcBef>
              <a:spcAft>
                <a:spcPts val="0"/>
              </a:spcAft>
              <a:buClr>
                <a:schemeClr val="dk1"/>
              </a:buClr>
              <a:buSzPts val="1300"/>
              <a:buChar char="●"/>
            </a:pPr>
            <a:r>
              <a:rPr lang="en" sz="1300" dirty="0">
                <a:solidFill>
                  <a:schemeClr val="dk1"/>
                </a:solidFill>
                <a:highlight>
                  <a:schemeClr val="lt1"/>
                </a:highlight>
              </a:rPr>
              <a:t>Aged 53 – 78</a:t>
            </a:r>
          </a:p>
          <a:p>
            <a:pPr marL="457200" lvl="0" indent="-311150" algn="l" rtl="0">
              <a:spcBef>
                <a:spcPts val="0"/>
              </a:spcBef>
              <a:spcAft>
                <a:spcPts val="0"/>
              </a:spcAft>
              <a:buClr>
                <a:schemeClr val="dk1"/>
              </a:buClr>
              <a:buSzPts val="1300"/>
              <a:buChar char="●"/>
            </a:pPr>
            <a:endParaRPr lang="en" sz="1300" dirty="0">
              <a:solidFill>
                <a:schemeClr val="dk1"/>
              </a:solidFill>
              <a:highlight>
                <a:schemeClr val="lt1"/>
              </a:highlight>
            </a:endParaRPr>
          </a:p>
          <a:p>
            <a:pPr marL="457200" lvl="0" indent="-311150" algn="l" rtl="0">
              <a:spcBef>
                <a:spcPts val="0"/>
              </a:spcBef>
              <a:spcAft>
                <a:spcPts val="0"/>
              </a:spcAft>
              <a:buClr>
                <a:schemeClr val="dk1"/>
              </a:buClr>
              <a:buSzPts val="1300"/>
              <a:buChar char="●"/>
            </a:pPr>
            <a:r>
              <a:rPr lang="en" sz="1300" dirty="0">
                <a:solidFill>
                  <a:schemeClr val="dk1"/>
                </a:solidFill>
                <a:highlight>
                  <a:schemeClr val="lt1"/>
                </a:highlight>
              </a:rPr>
              <a:t>relatively low education level</a:t>
            </a:r>
            <a:endParaRPr sz="1300" dirty="0">
              <a:solidFill>
                <a:schemeClr val="dk1"/>
              </a:solidFill>
              <a:highlight>
                <a:schemeClr val="lt1"/>
              </a:highlight>
            </a:endParaRPr>
          </a:p>
          <a:p>
            <a:pPr marL="457200" lvl="0" indent="0" algn="l" rtl="0">
              <a:spcBef>
                <a:spcPts val="0"/>
              </a:spcBef>
              <a:spcAft>
                <a:spcPts val="0"/>
              </a:spcAft>
              <a:buNone/>
            </a:pPr>
            <a:endParaRPr sz="1300" dirty="0">
              <a:solidFill>
                <a:schemeClr val="dk1"/>
              </a:solidFill>
              <a:highlight>
                <a:schemeClr val="lt1"/>
              </a:highlight>
            </a:endParaRPr>
          </a:p>
          <a:p>
            <a:pPr marL="457200" lvl="0" indent="-311150" algn="l" rtl="0">
              <a:spcBef>
                <a:spcPts val="0"/>
              </a:spcBef>
              <a:spcAft>
                <a:spcPts val="0"/>
              </a:spcAft>
              <a:buClr>
                <a:schemeClr val="dk1"/>
              </a:buClr>
              <a:buSzPts val="1300"/>
              <a:buChar char="●"/>
            </a:pPr>
            <a:r>
              <a:rPr lang="en" sz="1300" dirty="0">
                <a:solidFill>
                  <a:schemeClr val="dk1"/>
                </a:solidFill>
                <a:highlight>
                  <a:schemeClr val="lt1"/>
                </a:highlight>
              </a:rPr>
              <a:t>3 - 5 year mobile payment use</a:t>
            </a:r>
          </a:p>
          <a:p>
            <a:pPr marL="457200" lvl="0" indent="-311150" algn="l" rtl="0">
              <a:spcBef>
                <a:spcPts val="0"/>
              </a:spcBef>
              <a:spcAft>
                <a:spcPts val="0"/>
              </a:spcAft>
              <a:buClr>
                <a:schemeClr val="dk1"/>
              </a:buClr>
              <a:buSzPts val="1300"/>
              <a:buChar char="●"/>
            </a:pPr>
            <a:endParaRPr lang="en" sz="1300" dirty="0">
              <a:solidFill>
                <a:schemeClr val="dk1"/>
              </a:solidFill>
              <a:highlight>
                <a:schemeClr val="lt1"/>
              </a:highlight>
            </a:endParaRPr>
          </a:p>
          <a:p>
            <a:pPr marL="457200" lvl="0" indent="-311150">
              <a:buClr>
                <a:schemeClr val="dk1"/>
              </a:buClr>
              <a:buSzPts val="1300"/>
              <a:buChar char="●"/>
            </a:pPr>
            <a:r>
              <a:rPr lang="en-US" sz="1300" dirty="0">
                <a:solidFill>
                  <a:schemeClr val="dk1"/>
                </a:solidFill>
                <a:highlight>
                  <a:schemeClr val="lt1"/>
                </a:highlight>
              </a:rPr>
              <a:t>&gt; 50% </a:t>
            </a:r>
            <a:r>
              <a:rPr lang="en-US" altLang="zh-CN" sz="1300" dirty="0">
                <a:solidFill>
                  <a:schemeClr val="dk1"/>
                </a:solidFill>
                <a:highlight>
                  <a:schemeClr val="lt1"/>
                </a:highlight>
              </a:rPr>
              <a:t>daily income from</a:t>
            </a:r>
            <a:r>
              <a:rPr lang="en-US" sz="1300" dirty="0">
                <a:solidFill>
                  <a:schemeClr val="dk1"/>
                </a:solidFill>
                <a:highlight>
                  <a:schemeClr val="lt1"/>
                </a:highlight>
              </a:rPr>
              <a:t> mobile payment</a:t>
            </a:r>
            <a:endParaRPr sz="1300" dirty="0">
              <a:solidFill>
                <a:schemeClr val="dk1"/>
              </a:solidFill>
              <a:highlight>
                <a:schemeClr val="lt1"/>
              </a:highlight>
            </a:endParaRPr>
          </a:p>
          <a:p>
            <a:pPr marL="0" lvl="0" indent="0" algn="l" rtl="0">
              <a:spcBef>
                <a:spcPts val="0"/>
              </a:spcBef>
              <a:spcAft>
                <a:spcPts val="0"/>
              </a:spcAft>
              <a:buNone/>
            </a:pPr>
            <a:endParaRPr sz="1300" dirty="0">
              <a:solidFill>
                <a:schemeClr val="dk1"/>
              </a:solidFill>
              <a:highlight>
                <a:schemeClr val="lt1"/>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p:nvPr/>
        </p:nvSpPr>
        <p:spPr>
          <a:xfrm>
            <a:off x="0" y="-1"/>
            <a:ext cx="9144000" cy="249900"/>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lt1"/>
                </a:solidFill>
                <a:latin typeface="Calibri"/>
                <a:ea typeface="Calibri"/>
                <a:cs typeface="Calibri"/>
                <a:sym typeface="Calibri"/>
              </a:rPr>
              <a:t>Motivation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Research Question</a:t>
            </a:r>
            <a:r>
              <a:rPr lang="en" sz="1300">
                <a:solidFill>
                  <a:srgbClr val="F2F2F2"/>
                </a:solidFill>
                <a:latin typeface="Calibri"/>
                <a:ea typeface="Calibri"/>
                <a:cs typeface="Calibri"/>
                <a:sym typeface="Calibri"/>
              </a:rPr>
              <a:t> &gt; </a:t>
            </a:r>
            <a:r>
              <a:rPr lang="en" sz="1300">
                <a:solidFill>
                  <a:schemeClr val="lt1"/>
                </a:solidFill>
                <a:latin typeface="Calibri"/>
                <a:ea typeface="Calibri"/>
                <a:cs typeface="Calibri"/>
                <a:sym typeface="Calibri"/>
              </a:rPr>
              <a:t>Method</a:t>
            </a:r>
            <a:r>
              <a:rPr lang="en" sz="1300">
                <a:solidFill>
                  <a:srgbClr val="F2F2F2"/>
                </a:solidFill>
                <a:latin typeface="Calibri"/>
                <a:ea typeface="Calibri"/>
                <a:cs typeface="Calibri"/>
                <a:sym typeface="Calibri"/>
              </a:rPr>
              <a:t> &gt; </a:t>
            </a:r>
            <a:r>
              <a:rPr lang="en" sz="1300">
                <a:solidFill>
                  <a:schemeClr val="dk1"/>
                </a:solidFill>
                <a:latin typeface="Calibri"/>
                <a:ea typeface="Calibri"/>
                <a:cs typeface="Calibri"/>
                <a:sym typeface="Calibri"/>
              </a:rPr>
              <a:t>Result</a:t>
            </a:r>
            <a:r>
              <a:rPr lang="en" sz="1300">
                <a:solidFill>
                  <a:srgbClr val="F2F2F2"/>
                </a:solidFill>
                <a:latin typeface="Calibri"/>
                <a:ea typeface="Calibri"/>
                <a:cs typeface="Calibri"/>
                <a:sym typeface="Calibri"/>
              </a:rPr>
              <a:t> &gt; Discussion</a:t>
            </a:r>
            <a:endParaRPr sz="1100"/>
          </a:p>
        </p:txBody>
      </p:sp>
      <p:sp>
        <p:nvSpPr>
          <p:cNvPr id="279" name="Google Shape;279;p36"/>
          <p:cNvSpPr/>
          <p:nvPr/>
        </p:nvSpPr>
        <p:spPr>
          <a:xfrm>
            <a:off x="0" y="4917490"/>
            <a:ext cx="9144000" cy="249975"/>
          </a:xfrm>
          <a:prstGeom prst="rect">
            <a:avLst/>
          </a:prstGeom>
          <a:solidFill>
            <a:srgbClr val="D0CEC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Changyang He  · cheai@cse.ust.hk</a:t>
            </a:r>
            <a:endParaRPr sz="1100"/>
          </a:p>
        </p:txBody>
      </p:sp>
      <p:sp>
        <p:nvSpPr>
          <p:cNvPr id="280" name="Google Shape;280;p36"/>
          <p:cNvSpPr txBox="1"/>
          <p:nvPr/>
        </p:nvSpPr>
        <p:spPr>
          <a:xfrm>
            <a:off x="246400" y="426450"/>
            <a:ext cx="7461900" cy="6978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935"/>
              <a:buNone/>
            </a:pPr>
            <a:r>
              <a:rPr lang="en" sz="2400" dirty="0">
                <a:latin typeface="Calibri"/>
                <a:ea typeface="Calibri"/>
                <a:cs typeface="Calibri"/>
                <a:sym typeface="Calibri"/>
              </a:rPr>
              <a:t>The Dilemma in Mobile Payment Adoption</a:t>
            </a:r>
            <a:endParaRPr sz="2400" dirty="0">
              <a:latin typeface="Calibri"/>
              <a:ea typeface="Calibri"/>
              <a:cs typeface="Calibri"/>
              <a:sym typeface="Calibri"/>
            </a:endParaRPr>
          </a:p>
          <a:p>
            <a:pPr marL="457200" lvl="0" indent="-381000" algn="l" rtl="0">
              <a:lnSpc>
                <a:spcPct val="80000"/>
              </a:lnSpc>
              <a:spcBef>
                <a:spcPts val="0"/>
              </a:spcBef>
              <a:spcAft>
                <a:spcPts val="0"/>
              </a:spcAft>
              <a:buSzPts val="2400"/>
              <a:buFont typeface="Calibri"/>
              <a:buChar char="-"/>
            </a:pPr>
            <a:r>
              <a:rPr lang="en" sz="2400" b="1" dirty="0">
                <a:latin typeface="Calibri"/>
                <a:ea typeface="Calibri"/>
                <a:cs typeface="Calibri"/>
                <a:sym typeface="Calibri"/>
              </a:rPr>
              <a:t>Use Mobile Payment or Be Eliminated</a:t>
            </a:r>
            <a:endParaRPr sz="2400" b="1" dirty="0">
              <a:solidFill>
                <a:srgbClr val="000000"/>
              </a:solidFill>
              <a:latin typeface="Calibri"/>
              <a:ea typeface="Calibri"/>
              <a:cs typeface="Calibri"/>
              <a:sym typeface="Calibri"/>
            </a:endParaRPr>
          </a:p>
        </p:txBody>
      </p:sp>
      <p:sp>
        <p:nvSpPr>
          <p:cNvPr id="281" name="Google Shape;281;p36"/>
          <p:cNvSpPr txBox="1">
            <a:spLocks noGrp="1"/>
          </p:cNvSpPr>
          <p:nvPr>
            <p:ph type="sldNum" idx="12"/>
          </p:nvPr>
        </p:nvSpPr>
        <p:spPr>
          <a:xfrm>
            <a:off x="7067550" y="49196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smtClean="0">
                <a:solidFill>
                  <a:schemeClr val="dk1"/>
                </a:solidFill>
              </a:rPr>
              <a:t>9</a:t>
            </a:fld>
            <a:r>
              <a:rPr lang="en" sz="1200" dirty="0">
                <a:solidFill>
                  <a:schemeClr val="dk1"/>
                </a:solidFill>
              </a:rPr>
              <a:t>/1</a:t>
            </a:r>
            <a:r>
              <a:rPr lang="en-US" altLang="zh-CN" sz="1200" dirty="0">
                <a:solidFill>
                  <a:schemeClr val="dk1"/>
                </a:solidFill>
              </a:rPr>
              <a:t>7</a:t>
            </a:r>
            <a:endParaRPr sz="1200" dirty="0">
              <a:solidFill>
                <a:schemeClr val="dk1"/>
              </a:solidFill>
            </a:endParaRPr>
          </a:p>
        </p:txBody>
      </p:sp>
      <p:sp>
        <p:nvSpPr>
          <p:cNvPr id="282" name="Google Shape;282;p36"/>
          <p:cNvSpPr/>
          <p:nvPr/>
        </p:nvSpPr>
        <p:spPr>
          <a:xfrm>
            <a:off x="737725" y="3270700"/>
            <a:ext cx="7461900" cy="967500"/>
          </a:xfrm>
          <a:prstGeom prst="snip1Rect">
            <a:avLst>
              <a:gd name="adj" fmla="val 16667"/>
            </a:avLst>
          </a:prstGeom>
          <a:solidFill>
            <a:srgbClr val="E7E6E6"/>
          </a:solidFill>
          <a:ln>
            <a:noFill/>
          </a:ln>
          <a:effectLst>
            <a:outerShdw blurRad="157163" dist="180975" dir="5400000" algn="bl" rotWithShape="0">
              <a:srgbClr val="000000">
                <a:alpha val="1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6"/>
          <p:cNvSpPr txBox="1"/>
          <p:nvPr/>
        </p:nvSpPr>
        <p:spPr>
          <a:xfrm>
            <a:off x="737725" y="3284800"/>
            <a:ext cx="74619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i="1" dirty="0"/>
              <a:t>I felt nervous when more and more people asked for WeChat Pay and Alipay. Some directly left when I said I did not have... I knew if I did not adopt them, my business would be affected. </a:t>
            </a:r>
            <a:r>
              <a:rPr lang="en" sz="1500" dirty="0"/>
              <a:t>- (V2, F, 53)</a:t>
            </a:r>
            <a:endParaRPr dirty="0"/>
          </a:p>
        </p:txBody>
      </p:sp>
      <p:sp>
        <p:nvSpPr>
          <p:cNvPr id="284" name="Google Shape;284;p36"/>
          <p:cNvSpPr txBox="1"/>
          <p:nvPr/>
        </p:nvSpPr>
        <p:spPr>
          <a:xfrm>
            <a:off x="0" y="1024100"/>
            <a:ext cx="8486700" cy="2079600"/>
          </a:xfrm>
          <a:prstGeom prst="rect">
            <a:avLst/>
          </a:prstGeom>
          <a:noFill/>
          <a:ln>
            <a:noFill/>
          </a:ln>
        </p:spPr>
        <p:txBody>
          <a:bodyPr spcFirstLastPara="1" wrap="square" lIns="91425" tIns="45700" rIns="91425" bIns="45700" anchor="ctr" anchorCtr="0">
            <a:normAutofit/>
          </a:bodyPr>
          <a:lstStyle/>
          <a:p>
            <a:pPr marL="457200" lvl="0" indent="-336550" algn="l" rtl="0">
              <a:lnSpc>
                <a:spcPct val="100000"/>
              </a:lnSpc>
              <a:spcBef>
                <a:spcPts val="0"/>
              </a:spcBef>
              <a:spcAft>
                <a:spcPts val="0"/>
              </a:spcAft>
              <a:buSzPts val="1700"/>
              <a:buChar char="●"/>
            </a:pPr>
            <a:r>
              <a:rPr lang="en" sz="1700" b="1" dirty="0">
                <a:highlight>
                  <a:srgbClr val="FFFFFF"/>
                </a:highlight>
              </a:rPr>
              <a:t>Market-driven adoption</a:t>
            </a:r>
            <a:r>
              <a:rPr lang="en" sz="1700" dirty="0">
                <a:highlight>
                  <a:srgbClr val="FFFFFF"/>
                </a:highlight>
              </a:rPr>
              <a:t>: Passively adopting mobile payment facing the impact of cashless economy</a:t>
            </a:r>
            <a:endParaRPr sz="1700" dirty="0">
              <a:highlight>
                <a:srgbClr val="FFFFFF"/>
              </a:highlight>
            </a:endParaRPr>
          </a:p>
          <a:p>
            <a:pPr marL="914400" lvl="1" indent="-336550" algn="l" rtl="0">
              <a:lnSpc>
                <a:spcPct val="100000"/>
              </a:lnSpc>
              <a:spcBef>
                <a:spcPts val="0"/>
              </a:spcBef>
              <a:spcAft>
                <a:spcPts val="0"/>
              </a:spcAft>
              <a:buSzPts val="1700"/>
              <a:buChar char="○"/>
            </a:pPr>
            <a:r>
              <a:rPr lang="en" sz="1700" dirty="0">
                <a:highlight>
                  <a:srgbClr val="FFFFFF"/>
                </a:highlight>
              </a:rPr>
              <a:t>Adopt mobile payments because of:</a:t>
            </a:r>
            <a:endParaRPr sz="1700" dirty="0">
              <a:highlight>
                <a:srgbClr val="FFFFFF"/>
              </a:highlight>
            </a:endParaRPr>
          </a:p>
          <a:p>
            <a:pPr marL="1371600" lvl="2" indent="-336550" algn="l" rtl="0">
              <a:lnSpc>
                <a:spcPct val="100000"/>
              </a:lnSpc>
              <a:spcBef>
                <a:spcPts val="0"/>
              </a:spcBef>
              <a:spcAft>
                <a:spcPts val="0"/>
              </a:spcAft>
              <a:buSzPts val="1700"/>
              <a:buChar char="■"/>
            </a:pPr>
            <a:r>
              <a:rPr lang="en" sz="1700" dirty="0">
                <a:highlight>
                  <a:srgbClr val="FFFFFF"/>
                </a:highlight>
              </a:rPr>
              <a:t>consumers' requests (N=7)</a:t>
            </a:r>
            <a:endParaRPr sz="1700" dirty="0">
              <a:highlight>
                <a:srgbClr val="FFFFFF"/>
              </a:highlight>
            </a:endParaRPr>
          </a:p>
          <a:p>
            <a:pPr marL="1371600" lvl="2" indent="-336550" algn="l" rtl="0">
              <a:lnSpc>
                <a:spcPct val="100000"/>
              </a:lnSpc>
              <a:spcBef>
                <a:spcPts val="0"/>
              </a:spcBef>
              <a:spcAft>
                <a:spcPts val="0"/>
              </a:spcAft>
              <a:buSzPts val="1700"/>
              <a:buChar char="■"/>
            </a:pPr>
            <a:r>
              <a:rPr lang="en" sz="1700" dirty="0">
                <a:highlight>
                  <a:srgbClr val="FFFFFF"/>
                </a:highlight>
              </a:rPr>
              <a:t>peer pressure (N=5)</a:t>
            </a:r>
            <a:endParaRPr sz="1700" dirty="0">
              <a:highlight>
                <a:srgbClr val="FFFFFF"/>
              </a:highlight>
            </a:endParaRPr>
          </a:p>
          <a:p>
            <a:pPr marL="1371600" lvl="2" indent="-336550" algn="l" rtl="0">
              <a:lnSpc>
                <a:spcPct val="100000"/>
              </a:lnSpc>
              <a:spcBef>
                <a:spcPts val="0"/>
              </a:spcBef>
              <a:spcAft>
                <a:spcPts val="0"/>
              </a:spcAft>
              <a:buSzPts val="1700"/>
              <a:buChar char="■"/>
            </a:pPr>
            <a:r>
              <a:rPr lang="en" sz="1700" dirty="0">
                <a:highlight>
                  <a:srgbClr val="FFFFFF"/>
                </a:highlight>
              </a:rPr>
              <a:t>suggestions from family (N=3)</a:t>
            </a:r>
            <a:endParaRPr sz="1700" dirty="0">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animEffect transition="in" filter="fade">
                                      <p:cBhvr>
                                        <p:cTn id="7" dur="500"/>
                                        <p:tgtEl>
                                          <p:spTgt spid="2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4">
                                            <p:txEl>
                                              <p:pRg st="1" end="1"/>
                                            </p:txEl>
                                          </p:spTgt>
                                        </p:tgtEl>
                                        <p:attrNameLst>
                                          <p:attrName>style.visibility</p:attrName>
                                        </p:attrNameLst>
                                      </p:cBhvr>
                                      <p:to>
                                        <p:strVal val="visible"/>
                                      </p:to>
                                    </p:set>
                                    <p:animEffect transition="in" filter="fade">
                                      <p:cBhvr>
                                        <p:cTn id="12" dur="500"/>
                                        <p:tgtEl>
                                          <p:spTgt spid="28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animEffect transition="in" filter="fade">
                                      <p:cBhvr>
                                        <p:cTn id="15" dur="500"/>
                                        <p:tgtEl>
                                          <p:spTgt spid="28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4">
                                            <p:txEl>
                                              <p:pRg st="3" end="3"/>
                                            </p:txEl>
                                          </p:spTgt>
                                        </p:tgtEl>
                                        <p:attrNameLst>
                                          <p:attrName>style.visibility</p:attrName>
                                        </p:attrNameLst>
                                      </p:cBhvr>
                                      <p:to>
                                        <p:strVal val="visible"/>
                                      </p:to>
                                    </p:set>
                                    <p:animEffect transition="in" filter="fade">
                                      <p:cBhvr>
                                        <p:cTn id="18" dur="500"/>
                                        <p:tgtEl>
                                          <p:spTgt spid="28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84">
                                            <p:txEl>
                                              <p:pRg st="4" end="4"/>
                                            </p:txEl>
                                          </p:spTgt>
                                        </p:tgtEl>
                                        <p:attrNameLst>
                                          <p:attrName>style.visibility</p:attrName>
                                        </p:attrNameLst>
                                      </p:cBhvr>
                                      <p:to>
                                        <p:strVal val="visible"/>
                                      </p:to>
                                    </p:set>
                                    <p:animEffect transition="in" filter="fade">
                                      <p:cBhvr>
                                        <p:cTn id="21" dur="500"/>
                                        <p:tgtEl>
                                          <p:spTgt spid="28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2"/>
                                        </p:tgtEl>
                                        <p:attrNameLst>
                                          <p:attrName>style.visibility</p:attrName>
                                        </p:attrNameLst>
                                      </p:cBhvr>
                                      <p:to>
                                        <p:strVal val="visible"/>
                                      </p:to>
                                    </p:set>
                                    <p:animEffect transition="in" filter="fade">
                                      <p:cBhvr>
                                        <p:cTn id="26" dur="500"/>
                                        <p:tgtEl>
                                          <p:spTgt spid="28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3"/>
                                        </p:tgtEl>
                                        <p:attrNameLst>
                                          <p:attrName>style.visibility</p:attrName>
                                        </p:attrNameLst>
                                      </p:cBhvr>
                                      <p:to>
                                        <p:strVal val="visible"/>
                                      </p:to>
                                    </p:set>
                                    <p:animEffect transition="in" filter="fade">
                                      <p:cBhvr>
                                        <p:cTn id="29"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animBg="1"/>
      <p:bldP spid="283" grpId="0"/>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7794</TotalTime>
  <Words>3936</Words>
  <Application>Microsoft Macintosh PowerPoint</Application>
  <PresentationFormat>全屏显示(16:9)</PresentationFormat>
  <Paragraphs>286</Paragraphs>
  <Slides>21</Slides>
  <Notes>21</Notes>
  <HiddenSlides>3</HiddenSlides>
  <MMClips>0</MMClips>
  <ScaleCrop>false</ScaleCrop>
  <HeadingPairs>
    <vt:vector size="6" baseType="variant">
      <vt:variant>
        <vt:lpstr>已用的字体</vt:lpstr>
      </vt:variant>
      <vt:variant>
        <vt:i4>2</vt:i4>
      </vt:variant>
      <vt:variant>
        <vt:lpstr>主题</vt:lpstr>
      </vt:variant>
      <vt:variant>
        <vt:i4>2</vt:i4>
      </vt:variant>
      <vt:variant>
        <vt:lpstr>幻灯片标题</vt:lpstr>
      </vt:variant>
      <vt:variant>
        <vt:i4>21</vt:i4>
      </vt:variant>
    </vt:vector>
  </HeadingPairs>
  <TitlesOfParts>
    <vt:vector size="25" baseType="lpstr">
      <vt:lpstr>Arial</vt:lpstr>
      <vt:lpstr>Calibri</vt:lpstr>
      <vt:lpstr>Simple Light</vt:lpstr>
      <vt:lpstr>Office Theme</vt:lpstr>
      <vt:lpstr>“I Have to Use My Son's QR Code to Run the Business”: Unpacking Senior Street Vendors' Challenges  in Mobile Money Collection in China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Have to Use My Son's QR Code to Run the Business”: Unpacking Senior Street Vendors' Challenges  in Mobile Money Collection in China </dc:title>
  <cp:lastModifiedBy>HE Changyang</cp:lastModifiedBy>
  <cp:revision>6</cp:revision>
  <dcterms:modified xsi:type="dcterms:W3CDTF">2023-10-18T18:46:40Z</dcterms:modified>
</cp:coreProperties>
</file>