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ezi.com/0-fetaywaoog/?utm_campaign=share&amp;utm_medium=copy&amp;rc=ex0sha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FAMILY LIFE CYCLE</a:t>
            </a:r>
            <a:br>
              <a:rPr lang="en-US" dirty="0" smtClean="0"/>
            </a:br>
            <a:r>
              <a:rPr lang="en-US" dirty="0" smtClean="0"/>
              <a:t>8 Stages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Evelyn Duvall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990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915" y="2266682"/>
            <a:ext cx="10686803" cy="21797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ACTIVITY!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hlinkClick r:id="rId2"/>
              </a:rPr>
              <a:t>http://prezi.com/0-fetaywaoog/?</a:t>
            </a:r>
            <a:r>
              <a:rPr lang="en-US" dirty="0" smtClean="0">
                <a:hlinkClick r:id="rId2"/>
              </a:rPr>
              <a:t>utm_campaign=share&amp;utm_medium=copy&amp;rc=ex0share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9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 1 Beginning family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1815921"/>
            <a:ext cx="11732653" cy="4803820"/>
          </a:xfrm>
        </p:spPr>
        <p:txBody>
          <a:bodyPr/>
          <a:lstStyle/>
          <a:p>
            <a:r>
              <a:rPr lang="en-US" sz="3200" b="1" dirty="0">
                <a:effectLst/>
              </a:rPr>
              <a:t>Beginning Family: </a:t>
            </a:r>
            <a:r>
              <a:rPr lang="en-US" sz="3200" dirty="0">
                <a:effectLst/>
              </a:rPr>
              <a:t>The </a:t>
            </a:r>
            <a:r>
              <a:rPr lang="en-US" sz="3200" dirty="0" smtClean="0">
                <a:effectLst/>
              </a:rPr>
              <a:t>couple </a:t>
            </a:r>
            <a:r>
              <a:rPr lang="en-US" sz="3200" dirty="0">
                <a:effectLst/>
              </a:rPr>
              <a:t>establishes their home but do not yet have children. </a:t>
            </a:r>
            <a:endParaRPr lang="en-US" sz="3200" dirty="0" smtClean="0">
              <a:effectLst/>
            </a:endParaRPr>
          </a:p>
          <a:p>
            <a:r>
              <a:rPr lang="en-US" sz="3200" b="1" dirty="0" smtClean="0">
                <a:effectLst/>
              </a:rPr>
              <a:t>Developmental </a:t>
            </a:r>
            <a:r>
              <a:rPr lang="en-US" sz="3200" b="1" dirty="0">
                <a:effectLst/>
              </a:rPr>
              <a:t>Tasks: </a:t>
            </a:r>
            <a:r>
              <a:rPr lang="en-US" sz="3200" dirty="0">
                <a:effectLst/>
              </a:rPr>
              <a:t>Establishing a satisfying home and </a:t>
            </a:r>
            <a:r>
              <a:rPr lang="en-US" sz="3200" dirty="0" smtClean="0">
                <a:effectLst/>
              </a:rPr>
              <a:t>marriage/ </a:t>
            </a:r>
            <a:r>
              <a:rPr lang="en-US" sz="3200" dirty="0">
                <a:effectLst/>
              </a:rPr>
              <a:t>relationship and preparing for </a:t>
            </a:r>
            <a:r>
              <a:rPr lang="en-US" sz="3200" dirty="0" smtClean="0">
                <a:effectLst/>
              </a:rPr>
              <a:t>children </a:t>
            </a:r>
          </a:p>
          <a:p>
            <a:r>
              <a:rPr lang="en-US" sz="3200" b="1" dirty="0" smtClean="0">
                <a:effectLst/>
              </a:rPr>
              <a:t>Challenges?</a:t>
            </a:r>
          </a:p>
          <a:p>
            <a:r>
              <a:rPr lang="en-US" sz="3200" b="1" dirty="0" smtClean="0">
                <a:effectLst/>
              </a:rPr>
              <a:t>Rewards?</a:t>
            </a:r>
            <a:endParaRPr lang="en-US" sz="3200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1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Childbearing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0315"/>
            <a:ext cx="12192000" cy="497768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Childbearing Family: </a:t>
            </a:r>
            <a:r>
              <a:rPr lang="en-US" sz="3200" dirty="0">
                <a:effectLst/>
              </a:rPr>
              <a:t>From the birth of the first child until that child is 2 1/2 years old. 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Developmental </a:t>
            </a:r>
            <a:r>
              <a:rPr lang="en-US" sz="3200" b="1" dirty="0">
                <a:effectLst/>
              </a:rPr>
              <a:t>Tasks: </a:t>
            </a:r>
            <a:r>
              <a:rPr lang="en-US" sz="3200" dirty="0">
                <a:effectLst/>
              </a:rPr>
              <a:t>Adjusting to increased family size; caring for an infant; providing a positive developmental environment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Challenges?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Rewards?</a:t>
            </a:r>
            <a:endParaRPr lang="en-US" sz="3200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1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313" y="0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STAGE 3: FAMILY WITH PRESCHOOLERS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93194"/>
            <a:ext cx="12054625" cy="444965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Family with Preschoolers: </a:t>
            </a:r>
            <a:r>
              <a:rPr lang="en-US" sz="3200" dirty="0">
                <a:effectLst/>
              </a:rPr>
              <a:t>When the oldest child is between the ages of 2 1/2 and 6. 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Developmental </a:t>
            </a:r>
            <a:r>
              <a:rPr lang="en-US" sz="3200" b="1" dirty="0">
                <a:effectLst/>
              </a:rPr>
              <a:t>Tasks: </a:t>
            </a:r>
            <a:r>
              <a:rPr lang="en-US" sz="3200" dirty="0">
                <a:effectLst/>
              </a:rPr>
              <a:t>Satisfying the needs and interests of preschool children; coping with demands on energy and attention with less privacy at home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Challenges?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Rewards?</a:t>
            </a:r>
            <a:endParaRPr lang="en-US" sz="3200" b="1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 4: family with school age children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8953"/>
            <a:ext cx="12286445" cy="4700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Family with School Children: </a:t>
            </a:r>
            <a:r>
              <a:rPr lang="en-US" sz="3200" dirty="0">
                <a:effectLst/>
              </a:rPr>
              <a:t>When the oldest child is between the ages of 6 and 13. 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Developmental </a:t>
            </a:r>
            <a:r>
              <a:rPr lang="en-US" sz="3200" b="1" dirty="0">
                <a:effectLst/>
              </a:rPr>
              <a:t>Tasks: </a:t>
            </a:r>
            <a:r>
              <a:rPr lang="en-US" sz="3200" dirty="0">
                <a:effectLst/>
              </a:rPr>
              <a:t>Promoting educational achievement and fitting in with the community of families with school-age children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Challenges?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Rewards?</a:t>
            </a:r>
            <a:endParaRPr lang="en-US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88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 5:FAMILY WITH TEENAGERS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96225"/>
            <a:ext cx="12192000" cy="4861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Family with Teenagers: </a:t>
            </a:r>
            <a:r>
              <a:rPr lang="en-US" sz="3200" dirty="0">
                <a:effectLst/>
              </a:rPr>
              <a:t>When the oldest child is between the ages of 13 and 20. 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Developmental </a:t>
            </a:r>
            <a:r>
              <a:rPr lang="en-US" sz="3200" b="1" dirty="0">
                <a:effectLst/>
              </a:rPr>
              <a:t>Tasks</a:t>
            </a:r>
            <a:r>
              <a:rPr lang="en-US" sz="3200" b="1" dirty="0" smtClean="0">
                <a:effectLst/>
              </a:rPr>
              <a:t>: </a:t>
            </a:r>
            <a:r>
              <a:rPr lang="en-US" sz="3200" dirty="0" smtClean="0">
                <a:effectLst/>
              </a:rPr>
              <a:t>Allowing </a:t>
            </a:r>
            <a:r>
              <a:rPr lang="en-US" sz="3200" dirty="0">
                <a:effectLst/>
              </a:rPr>
              <a:t>and helping children to become more independent; coping with their independence; developing new interests beyond child care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CHALLENGES?</a:t>
            </a: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REWARDS?</a:t>
            </a:r>
            <a:endParaRPr lang="en-US" sz="3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362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 6: LAUNCHING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44710"/>
            <a:ext cx="12080383" cy="4803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effectLst/>
              </a:rPr>
              <a:t>Launching:</a:t>
            </a:r>
            <a:r>
              <a:rPr lang="en-US" sz="3200" b="1" dirty="0">
                <a:effectLst/>
              </a:rPr>
              <a:t> </a:t>
            </a:r>
            <a:r>
              <a:rPr lang="en-US" sz="3200" dirty="0">
                <a:effectLst/>
              </a:rPr>
              <a:t>From the time the oldest child leaves the family for independent adult life till the time the last child leaves. 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Developmental </a:t>
            </a:r>
            <a:r>
              <a:rPr lang="en-US" sz="3200" b="1" dirty="0">
                <a:effectLst/>
              </a:rPr>
              <a:t>Tasks: </a:t>
            </a:r>
            <a:r>
              <a:rPr lang="en-US" sz="3200" dirty="0">
                <a:effectLst/>
              </a:rPr>
              <a:t>Releasing young adults and accepting new ways of relating to them; maintaining a supportive home base; adapting to new living circumstances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effectLst/>
              </a:rPr>
              <a:t>CHALLENGES?</a:t>
            </a:r>
          </a:p>
          <a:p>
            <a:pPr marL="0" indent="0">
              <a:buNone/>
            </a:pPr>
            <a:r>
              <a:rPr lang="en-US" sz="3200" dirty="0" smtClean="0">
                <a:effectLst/>
              </a:rPr>
              <a:t>REWARDS?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48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 7: EMPTY NEST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09106"/>
            <a:ext cx="12192000" cy="484889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Empty Nest: </a:t>
            </a:r>
            <a:r>
              <a:rPr lang="en-US" sz="3200" dirty="0">
                <a:effectLst/>
              </a:rPr>
              <a:t>From the time the children are gone till the marital couple retires from employment. 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Developmental </a:t>
            </a:r>
            <a:r>
              <a:rPr lang="en-US" sz="3200" b="1" dirty="0">
                <a:effectLst/>
              </a:rPr>
              <a:t>Tasks: </a:t>
            </a:r>
            <a:r>
              <a:rPr lang="en-US" sz="3200" dirty="0">
                <a:effectLst/>
              </a:rPr>
              <a:t>Renewing and redefining the marriage relationship; maintaining ties with children and their families; preparing for retirement years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effectLst/>
              </a:rPr>
              <a:t>CHALLENGES?</a:t>
            </a:r>
          </a:p>
          <a:p>
            <a:pPr marL="0" indent="0">
              <a:buNone/>
            </a:pPr>
            <a:r>
              <a:rPr lang="en-US" sz="3200" dirty="0" smtClean="0">
                <a:effectLst/>
              </a:rPr>
              <a:t>REWARDS?</a:t>
            </a:r>
            <a:endParaRPr lang="en-US" sz="32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8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STAGE 8: AGING 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12" y="2034862"/>
            <a:ext cx="12057288" cy="469434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Aging Family: </a:t>
            </a:r>
            <a:r>
              <a:rPr lang="en-US" sz="3200" dirty="0">
                <a:effectLst/>
              </a:rPr>
              <a:t>From retirement till the death of the surviving marriage partner. </a:t>
            </a:r>
            <a:endParaRPr lang="en-US" sz="3200" dirty="0" smtClean="0">
              <a:effectLst/>
            </a:endParaRPr>
          </a:p>
          <a:p>
            <a:pPr marL="0" indent="0">
              <a:buNone/>
            </a:pPr>
            <a:r>
              <a:rPr lang="en-US" sz="3200" b="1" dirty="0" smtClean="0">
                <a:effectLst/>
              </a:rPr>
              <a:t>Developmental </a:t>
            </a:r>
            <a:r>
              <a:rPr lang="en-US" sz="3200" b="1" dirty="0">
                <a:effectLst/>
              </a:rPr>
              <a:t>Tasks</a:t>
            </a:r>
            <a:r>
              <a:rPr lang="en-US" sz="3200" b="1" dirty="0" smtClean="0">
                <a:effectLst/>
              </a:rPr>
              <a:t>: </a:t>
            </a:r>
            <a:r>
              <a:rPr lang="en-US" sz="3200" dirty="0" smtClean="0">
                <a:effectLst/>
              </a:rPr>
              <a:t>Adjusting </a:t>
            </a:r>
            <a:r>
              <a:rPr lang="en-US" sz="3200" dirty="0">
                <a:effectLst/>
              </a:rPr>
              <a:t>to retirement; coping with the death of the marriage partner and life alone</a:t>
            </a:r>
            <a:r>
              <a:rPr lang="en-US" sz="3200" dirty="0" smtClean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3200" dirty="0" smtClean="0">
                <a:effectLst/>
              </a:rPr>
              <a:t>CHALLENGES?</a:t>
            </a:r>
          </a:p>
          <a:p>
            <a:pPr marL="0" indent="0">
              <a:buNone/>
            </a:pPr>
            <a:r>
              <a:rPr lang="en-US" sz="3200" dirty="0" smtClean="0">
                <a:effectLst/>
              </a:rPr>
              <a:t>REWARDS?</a:t>
            </a:r>
            <a:endParaRPr lang="en-US" sz="32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28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</TotalTime>
  <Words>76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Mesh</vt:lpstr>
      <vt:lpstr>The FAMILY LIFE CYCLE 8 Stages</vt:lpstr>
      <vt:lpstr>Stage 1 Beginning family  </vt:lpstr>
      <vt:lpstr>Stage 2: Childbearing family</vt:lpstr>
      <vt:lpstr>STAGE 3: FAMILY WITH PRESCHOOLERS</vt:lpstr>
      <vt:lpstr>Stage 4: family with school age children </vt:lpstr>
      <vt:lpstr>STAGE 5:FAMILY WITH TEENAGERS</vt:lpstr>
      <vt:lpstr>STAGE 6: LAUNCHING</vt:lpstr>
      <vt:lpstr>STAGE 7: EMPTY NEST </vt:lpstr>
      <vt:lpstr>STAGE 8: AGING FAMILY</vt:lpstr>
      <vt:lpstr>ACTIVITY!  http://prezi.com/0-fetaywaoog/?utm_campaign=share&amp;utm_medium=copy&amp;rc=ex0share </vt:lpstr>
    </vt:vector>
  </TitlesOfParts>
  <Company>Austin ISD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FAMILY LIFE CYCLE 8 Stages</dc:title>
  <dc:creator>Laura May</dc:creator>
  <cp:lastModifiedBy>Laura May</cp:lastModifiedBy>
  <cp:revision>3</cp:revision>
  <dcterms:created xsi:type="dcterms:W3CDTF">2015-09-09T14:05:27Z</dcterms:created>
  <dcterms:modified xsi:type="dcterms:W3CDTF">2015-09-09T14:23:52Z</dcterms:modified>
</cp:coreProperties>
</file>