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9" r:id="rId4"/>
    <p:sldId id="290" r:id="rId5"/>
    <p:sldId id="284" r:id="rId6"/>
    <p:sldId id="321" r:id="rId7"/>
    <p:sldId id="285" r:id="rId8"/>
    <p:sldId id="286" r:id="rId9"/>
    <p:sldId id="287" r:id="rId10"/>
    <p:sldId id="280" r:id="rId11"/>
    <p:sldId id="292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0" r:id="rId28"/>
    <p:sldId id="322" r:id="rId29"/>
    <p:sldId id="312" r:id="rId30"/>
    <p:sldId id="314" r:id="rId31"/>
    <p:sldId id="315" r:id="rId32"/>
    <p:sldId id="316" r:id="rId33"/>
    <p:sldId id="317" r:id="rId34"/>
    <p:sldId id="267" r:id="rId35"/>
    <p:sldId id="319" r:id="rId36"/>
    <p:sldId id="318" r:id="rId37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15" d="100"/>
          <a:sy n="115" d="100"/>
        </p:scale>
        <p:origin x="13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494957" y="1004757"/>
            <a:ext cx="601553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/>
              <a:t>Sequence to Sequence Learning with Neural Networks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135" dirty="0">
                <a:latin typeface="+mj-ea"/>
                <a:ea typeface="+mj-ea"/>
                <a:cs typeface="Dotum"/>
              </a:rPr>
              <a:t>2</a:t>
            </a:r>
            <a:r>
              <a:rPr lang="ko-KR" altLang="en-US" sz="2000" b="1" spc="-135" dirty="0">
                <a:latin typeface="+mj-ea"/>
                <a:ea typeface="+mj-ea"/>
                <a:cs typeface="Dotum"/>
              </a:rPr>
              <a:t>조 </a:t>
            </a:r>
            <a:endParaRPr sz="2000" b="1" dirty="0">
              <a:latin typeface="+mj-ea"/>
              <a:ea typeface="+mj-ea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 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medium-content-sans-serif-font"/>
              </a:rPr>
              <a:t>The Corpus — Pre-processing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702461" y="1657350"/>
            <a:ext cx="5791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latin typeface="+mn-ea"/>
              </a:rPr>
              <a:t>Outlier</a:t>
            </a:r>
            <a:r>
              <a:rPr lang="ko-KR" altLang="en-US" sz="1200" b="1" dirty="0">
                <a:latin typeface="+mn-ea"/>
              </a:rPr>
              <a:t> 제거 </a:t>
            </a:r>
            <a:endParaRPr lang="en-US" altLang="ko-KR" sz="1200" b="1" dirty="0">
              <a:latin typeface="+mn-ea"/>
            </a:endParaRP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띄어쓰기 단위로 분리 시 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12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글자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한글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) /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29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자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영어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이상의 길이를 포함하는 문장의 경우 제거</a:t>
            </a:r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b="1" dirty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2. Append ‘’START’’,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‘’END’’</a:t>
            </a:r>
          </a:p>
          <a:p>
            <a:endParaRPr lang="en-US" altLang="ko-KR" sz="700" b="1" dirty="0">
              <a:latin typeface="+mj-ea"/>
              <a:ea typeface="+mj-ea"/>
            </a:endParaRP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Input / Target sentence(English)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‘’START’’,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‘’END’’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 토큰을 붙인다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5334000" y="208718"/>
            <a:ext cx="12954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60DE4-4082-471E-9940-779C0A12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83391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 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medium-content-sans-serif-font"/>
              </a:rPr>
              <a:t>Preparing Training Data</a:t>
            </a:r>
          </a:p>
          <a:p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471782" y="742950"/>
            <a:ext cx="579120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latin typeface="+mn-ea"/>
              </a:rPr>
              <a:t>Tokenization</a:t>
            </a: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한글은 </a:t>
            </a:r>
            <a:r>
              <a:rPr lang="en-US" altLang="ko-KR" sz="1200" dirty="0" err="1">
                <a:latin typeface="+mn-ea"/>
              </a:rPr>
              <a:t>Mecab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Okt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형태소 분리기 사용</a:t>
            </a:r>
            <a:endParaRPr lang="en-US" altLang="ko-KR" sz="1200" dirty="0">
              <a:latin typeface="+mn-ea"/>
            </a:endParaRP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영어는 띄어쓰기 단위로 분리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 </a:t>
            </a: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2. Indexing</a:t>
            </a: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두 언어에서 유일한</a:t>
            </a:r>
            <a:r>
              <a:rPr lang="en-US" altLang="ko-KR" sz="12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n-ea"/>
                <a:ea typeface="맑은 고딕" panose="020B0503020000020004" pitchFamily="50" charset="-127"/>
              </a:rPr>
              <a:t>토큰만 찾아 인덱싱</a:t>
            </a:r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3. Out Of Vocabulary </a:t>
            </a: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 </a:t>
            </a:r>
            <a:r>
              <a:rPr lang="en-US" altLang="ko-KR" sz="1200" dirty="0">
                <a:latin typeface="+mj-ea"/>
                <a:ea typeface="+mj-ea"/>
              </a:rPr>
              <a:t>&lt;OOV&gt; </a:t>
            </a:r>
            <a:r>
              <a:rPr lang="ko-KR" altLang="en-US" sz="1200" dirty="0">
                <a:latin typeface="+mj-ea"/>
                <a:ea typeface="+mj-ea"/>
              </a:rPr>
              <a:t>토큰 추가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4. Padding</a:t>
            </a:r>
          </a:p>
          <a:p>
            <a:r>
              <a:rPr lang="ko-KR" altLang="ko-KR" sz="1200" b="1" dirty="0">
                <a:latin typeface="+mn-ea"/>
                <a:ea typeface="맑은 고딕" panose="020B0503020000020004" pitchFamily="50" charset="-127"/>
              </a:rPr>
              <a:t>•</a:t>
            </a:r>
            <a:r>
              <a:rPr lang="en-US" altLang="ko-KR" sz="12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각 문장의 </a:t>
            </a:r>
            <a:r>
              <a:rPr lang="en-US" altLang="ko-KR" sz="1200" dirty="0">
                <a:latin typeface="+mj-ea"/>
                <a:ea typeface="+mj-ea"/>
              </a:rPr>
              <a:t>Max Length, post type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CEA49-9608-48E4-A29E-C08027B6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13" y="1962150"/>
            <a:ext cx="3581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6967D5-106C-4620-97C2-1E907E05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6858000" cy="1708969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65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34802A-DC77-4858-9EA3-E3EB181F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42950"/>
            <a:ext cx="4495800" cy="3820794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35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D25726-5502-431E-A070-5AC914AE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66750"/>
            <a:ext cx="5032698" cy="4324350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17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B2BE83-6CD9-416C-A589-9734B0EC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1047750"/>
            <a:ext cx="6858000" cy="2664119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484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B2ADE1-8D3A-41E7-8CBA-CC76A433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558"/>
            <a:ext cx="6858000" cy="2280383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560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DD8372-90BB-4164-8F0E-83E4AF8A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920"/>
            <a:ext cx="6858000" cy="39436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A9FEDE-7DC6-4032-BDC1-B5E9A5AD1873}"/>
              </a:ext>
            </a:extLst>
          </p:cNvPr>
          <p:cNvSpPr/>
          <p:nvPr/>
        </p:nvSpPr>
        <p:spPr>
          <a:xfrm>
            <a:off x="304800" y="4095750"/>
            <a:ext cx="624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85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BCCF32-BDA1-4501-879C-E0C90F7B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50"/>
            <a:ext cx="4033838" cy="14150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43BB3F-968B-4AF3-B256-F5237B49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7" y="2266950"/>
            <a:ext cx="5006244" cy="2130890"/>
          </a:xfrm>
          <a:prstGeom prst="rect">
            <a:avLst/>
          </a:prstGeom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262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54D580-E467-4ABD-B566-4EBA968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66750"/>
            <a:ext cx="4572000" cy="24976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F28280-26FE-4117-84C5-5A659CB3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57550"/>
            <a:ext cx="4442430" cy="1524000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964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588" y="996950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7264" y="1114425"/>
            <a:ext cx="1346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828" y="2373123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809" y="2489963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828" y="3747770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809" y="3865525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889504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617214" y="706533"/>
            <a:ext cx="18527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b="1" dirty="0">
                <a:solidFill>
                  <a:schemeClr val="bg1"/>
                </a:solidFill>
                <a:latin typeface="+mj-ea"/>
                <a:ea typeface="+mj-ea"/>
                <a:cs typeface="Trebuchet MS"/>
              </a:rPr>
              <a:t>Seq2seq 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  <a:cs typeface="Trebuchet MS"/>
              </a:rPr>
              <a:t>논문 분석</a:t>
            </a:r>
            <a:endParaRPr sz="1100" b="1" dirty="0">
              <a:solidFill>
                <a:schemeClr val="bg1"/>
              </a:solidFill>
              <a:latin typeface="+mj-ea"/>
              <a:ea typeface="+mj-ea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구현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평가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결론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논문 리뷰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38554" y="3814978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결과 및 결론</a:t>
            </a:r>
            <a:endParaRPr lang="ko-KR" altLang="en-US" b="1" dirty="0"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87456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+mn-ea"/>
                <a:cs typeface="Trebuchet MS"/>
              </a:rPr>
              <a:t>예측 결과</a:t>
            </a: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+mn-ea"/>
                <a:cs typeface="Trebuchet MS"/>
              </a:rPr>
              <a:t>결언</a:t>
            </a: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+mn-ea"/>
                <a:cs typeface="Trebuchet MS"/>
              </a:rPr>
              <a:t>특이사항</a:t>
            </a: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+mn-ea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576055" y="912807"/>
            <a:ext cx="2030993" cy="1146151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+mn-ea"/>
                <a:cs typeface="Trebuchet MS"/>
              </a:rPr>
              <a:t>Encoder to Decoder Mechanism </a:t>
            </a:r>
            <a:r>
              <a:rPr lang="ko-KR" altLang="en-US" sz="1100" b="1" spc="-5" dirty="0">
                <a:solidFill>
                  <a:srgbClr val="F1F1F1"/>
                </a:solidFill>
                <a:latin typeface="+mn-ea"/>
                <a:cs typeface="Trebuchet MS"/>
              </a:rPr>
              <a:t>이해</a:t>
            </a: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+mn-ea"/>
                <a:cs typeface="Trebuchet MS"/>
              </a:rPr>
              <a:t>Tokenization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100" b="1" spc="-5" dirty="0">
              <a:solidFill>
                <a:srgbClr val="F1F1F1"/>
              </a:solidFill>
              <a:latin typeface="+mn-ea"/>
              <a:cs typeface="Trebuchet MS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2438146"/>
            <a:ext cx="1462290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1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설정 및 구축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파라미터 설정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ea"/>
                <a:cs typeface="Trebuchet MS"/>
              </a:rPr>
              <a:t>Test Translation</a:t>
            </a:r>
            <a:endParaRPr sz="1100" b="1" dirty="0">
              <a:solidFill>
                <a:schemeClr val="bg1"/>
              </a:solidFill>
              <a:latin typeface="+mn-ea"/>
              <a:cs typeface="Trebuchet M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AB375-60C2-410B-B196-545516E97249}"/>
              </a:ext>
            </a:extLst>
          </p:cNvPr>
          <p:cNvSpPr txBox="1"/>
          <p:nvPr/>
        </p:nvSpPr>
        <p:spPr>
          <a:xfrm>
            <a:off x="1083334" y="2387084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구현 과정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2F3E8BC-0EDE-4CE6-BA4D-AA39F790CD8B}"/>
              </a:ext>
            </a:extLst>
          </p:cNvPr>
          <p:cNvSpPr/>
          <p:nvPr/>
        </p:nvSpPr>
        <p:spPr>
          <a:xfrm>
            <a:off x="4452826" y="135240"/>
            <a:ext cx="2286000" cy="408526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23C98-3436-452B-9575-B1B0479F2116}"/>
              </a:ext>
            </a:extLst>
          </p:cNvPr>
          <p:cNvSpPr txBox="1"/>
          <p:nvPr/>
        </p:nvSpPr>
        <p:spPr>
          <a:xfrm>
            <a:off x="533400" y="1200150"/>
            <a:ext cx="55626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Encoder output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Encoder hidden state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를 반환하는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Encoder 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를 통해 입력 전달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Output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및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hidden state, Decoder Input(&lt;start&gt;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토큰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이 </a:t>
            </a:r>
            <a:r>
              <a:rPr lang="ko-KR" altLang="en-US" sz="1400" dirty="0" err="1">
                <a:latin typeface="+mn-ea"/>
                <a:sym typeface="Wingdings" panose="05000000000000000000" pitchFamily="2" charset="2"/>
              </a:rPr>
              <a:t>디코더로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 전달됨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Decoder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prediction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decoder hidden state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를 반환하고 모델로 전달된 후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loss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계산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Teacher Forcing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을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통해 </a:t>
            </a:r>
            <a:r>
              <a:rPr lang="ko-KR" altLang="en-US" sz="1400" dirty="0" err="1">
                <a:latin typeface="+mn-ea"/>
                <a:sym typeface="Wingdings" panose="05000000000000000000" pitchFamily="2" charset="2"/>
              </a:rPr>
              <a:t>디코더에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 대한 다음 입력 결정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-   Gradient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를 계산하고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optimizer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및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back propagation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적용 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949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E3382E-1BE8-4E8C-B687-B5F5853A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7750"/>
            <a:ext cx="5846043" cy="3505200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88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9E7C13-9946-44D9-A830-50A0F4B9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4950"/>
            <a:ext cx="5708871" cy="2341506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802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4D3484-549B-4A6A-BAA0-FB9C8235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66750"/>
            <a:ext cx="4038600" cy="28875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662560-2EED-4A4B-8E8B-E491A959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54251"/>
            <a:ext cx="5257800" cy="108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0DEA5E-D312-4704-A3BA-CA3CC429AEFC}"/>
              </a:ext>
            </a:extLst>
          </p:cNvPr>
          <p:cNvSpPr/>
          <p:nvPr/>
        </p:nvSpPr>
        <p:spPr>
          <a:xfrm>
            <a:off x="324678" y="3094566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FA0DA-8D06-45AC-A170-56818AF664E4}"/>
              </a:ext>
            </a:extLst>
          </p:cNvPr>
          <p:cNvSpPr/>
          <p:nvPr/>
        </p:nvSpPr>
        <p:spPr>
          <a:xfrm>
            <a:off x="324678" y="1820334"/>
            <a:ext cx="3790122" cy="522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67D2-00B1-4594-B7A4-AE1A6477EBBF}"/>
              </a:ext>
            </a:extLst>
          </p:cNvPr>
          <p:cNvSpPr/>
          <p:nvPr/>
        </p:nvSpPr>
        <p:spPr>
          <a:xfrm>
            <a:off x="238538" y="4095750"/>
            <a:ext cx="5247861" cy="28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4B15-3D1C-42AA-AAB1-33BF3B37CDA2}"/>
              </a:ext>
            </a:extLst>
          </p:cNvPr>
          <p:cNvSpPr txBox="1"/>
          <p:nvPr/>
        </p:nvSpPr>
        <p:spPr>
          <a:xfrm>
            <a:off x="4397953" y="3108457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val_loss</a:t>
            </a:r>
            <a:r>
              <a:rPr lang="ko-KR" altLang="en-US" b="1" dirty="0">
                <a:latin typeface="+mn-ea"/>
              </a:rPr>
              <a:t> 계산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AAC68-5142-4954-9F86-EB0B61BAD920}"/>
              </a:ext>
            </a:extLst>
          </p:cNvPr>
          <p:cNvSpPr txBox="1"/>
          <p:nvPr/>
        </p:nvSpPr>
        <p:spPr>
          <a:xfrm>
            <a:off x="4398922" y="192191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loss</a:t>
            </a:r>
            <a:r>
              <a:rPr lang="ko-KR" altLang="en-US" b="1" dirty="0">
                <a:latin typeface="+mn-ea"/>
              </a:rPr>
              <a:t>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6F8C2-4BB0-45DC-837B-0F43ECD42276}"/>
              </a:ext>
            </a:extLst>
          </p:cNvPr>
          <p:cNvSpPr txBox="1"/>
          <p:nvPr/>
        </p:nvSpPr>
        <p:spPr>
          <a:xfrm>
            <a:off x="4398922" y="4504224"/>
            <a:ext cx="21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Loss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val_loss</a:t>
            </a:r>
            <a:r>
              <a:rPr lang="ko-KR" altLang="en-US" b="1" dirty="0">
                <a:latin typeface="+mn-ea"/>
              </a:rPr>
              <a:t>출력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8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9320A9-A1C7-4582-A7B1-46EB0838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1" y="742950"/>
            <a:ext cx="5571237" cy="3170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3FA80-D6EC-48E2-9191-AD45EF8A287E}"/>
              </a:ext>
            </a:extLst>
          </p:cNvPr>
          <p:cNvSpPr txBox="1"/>
          <p:nvPr/>
        </p:nvSpPr>
        <p:spPr>
          <a:xfrm>
            <a:off x="824247" y="4109454"/>
            <a:ext cx="520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for</a:t>
            </a:r>
            <a:r>
              <a:rPr lang="ko-KR" altLang="en-US" b="1" dirty="0">
                <a:latin typeface="+mn-ea"/>
              </a:rPr>
              <a:t>문을 통해 </a:t>
            </a:r>
            <a:r>
              <a:rPr lang="en-US" altLang="ko-KR" b="1" dirty="0" err="1">
                <a:latin typeface="+mn-ea"/>
              </a:rPr>
              <a:t>test_set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score</a:t>
            </a:r>
            <a:r>
              <a:rPr lang="ko-KR" altLang="en-US" b="1" dirty="0">
                <a:latin typeface="+mn-ea"/>
              </a:rPr>
              <a:t>를  리스트에 저장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최종적으로 평균 </a:t>
            </a:r>
            <a:r>
              <a:rPr lang="en-US" altLang="ko-KR" b="1" dirty="0">
                <a:latin typeface="+mn-ea"/>
              </a:rPr>
              <a:t>score</a:t>
            </a:r>
            <a:r>
              <a:rPr lang="ko-KR" altLang="en-US" b="1" dirty="0">
                <a:latin typeface="+mn-ea"/>
              </a:rPr>
              <a:t>를 구한다 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263236" y="143501"/>
            <a:ext cx="623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구현 과정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88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7212F-49E4-4005-B9D7-35B8740B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2" y="3638550"/>
            <a:ext cx="5880860" cy="797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8F6660-6646-4233-8A93-9A82B38D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9" y="1963176"/>
            <a:ext cx="5943600" cy="1563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AAC68-5142-4954-9F86-EB0B61BAD920}"/>
              </a:ext>
            </a:extLst>
          </p:cNvPr>
          <p:cNvSpPr txBox="1"/>
          <p:nvPr/>
        </p:nvSpPr>
        <p:spPr>
          <a:xfrm>
            <a:off x="414520" y="717108"/>
            <a:ext cx="4523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&lt;Default&gt; </a:t>
            </a:r>
          </a:p>
          <a:p>
            <a:r>
              <a:rPr lang="en-US" altLang="ko-KR" sz="1200" b="1" dirty="0">
                <a:latin typeface="+mn-ea"/>
              </a:rPr>
              <a:t>Tokenize : </a:t>
            </a:r>
            <a:r>
              <a:rPr lang="en-US" altLang="ko-KR" sz="1200" b="1" dirty="0" err="1">
                <a:latin typeface="+mn-ea"/>
              </a:rPr>
              <a:t>mecab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Initializing : rand, uniform </a:t>
            </a:r>
          </a:p>
          <a:p>
            <a:r>
              <a:rPr lang="en-US" altLang="ko-KR" sz="1200" b="1" dirty="0">
                <a:latin typeface="+mn-ea"/>
              </a:rPr>
              <a:t>Direction : reverse</a:t>
            </a:r>
          </a:p>
          <a:p>
            <a:r>
              <a:rPr lang="en-US" altLang="ko-KR" sz="1200" b="1" dirty="0">
                <a:latin typeface="+mn-ea"/>
              </a:rPr>
              <a:t>Epoch : 10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53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5D725D-64C1-4540-A87A-F5E42FAF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9" y="1276350"/>
            <a:ext cx="5375621" cy="25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0568"/>
            <a:ext cx="6567026" cy="22517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5800" y="828238"/>
            <a:ext cx="49263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전처리시</a:t>
            </a:r>
            <a:r>
              <a:rPr lang="ko-KR" altLang="en-US" sz="1600" b="1" dirty="0">
                <a:latin typeface="+mn-ea"/>
              </a:rPr>
              <a:t> 띄어쓰기 단위로 구분되지 않은 단어 처리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한글 </a:t>
            </a:r>
            <a:r>
              <a:rPr lang="en-US" altLang="ko-KR" sz="1400" dirty="0">
                <a:latin typeface="+mn-ea"/>
              </a:rPr>
              <a:t>:  </a:t>
            </a:r>
            <a:r>
              <a:rPr lang="ko-KR" altLang="en-US" sz="1400" dirty="0">
                <a:latin typeface="+mn-ea"/>
              </a:rPr>
              <a:t>최장 한글 단어 </a:t>
            </a:r>
            <a:r>
              <a:rPr lang="en-US" altLang="ko-KR" sz="1400" dirty="0">
                <a:latin typeface="+mn-ea"/>
              </a:rPr>
              <a:t>(12</a:t>
            </a:r>
            <a:r>
              <a:rPr lang="ko-KR" altLang="en-US" sz="1400" dirty="0">
                <a:latin typeface="+mn-ea"/>
              </a:rPr>
              <a:t>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이상인 단어 </a:t>
            </a:r>
            <a:r>
              <a:rPr lang="en-US" altLang="ko-KR" sz="1400" dirty="0">
                <a:latin typeface="+mn-ea"/>
              </a:rPr>
              <a:t>73</a:t>
            </a:r>
            <a:r>
              <a:rPr lang="ko-KR" altLang="en-US" sz="1400" dirty="0">
                <a:latin typeface="+mn-ea"/>
              </a:rPr>
              <a:t>개 제외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영어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최장 영어 단어 </a:t>
            </a:r>
            <a:r>
              <a:rPr lang="en-US" altLang="ko-KR" sz="1400" dirty="0">
                <a:latin typeface="+mn-ea"/>
              </a:rPr>
              <a:t>(29</a:t>
            </a:r>
            <a:r>
              <a:rPr lang="ko-KR" altLang="en-US" sz="1400" dirty="0">
                <a:latin typeface="+mn-ea"/>
              </a:rPr>
              <a:t>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이상인 단어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개 제외</a:t>
            </a:r>
          </a:p>
        </p:txBody>
      </p:sp>
    </p:spTree>
    <p:extLst>
      <p:ext uri="{BB962C8B-B14F-4D97-AF65-F5344CB8AC3E}">
        <p14:creationId xmlns:p14="http://schemas.microsoft.com/office/powerpoint/2010/main" val="107758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80355"/>
            <a:ext cx="6516056" cy="2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CEA4EA-4329-438F-A131-8D36497C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37" y="1809750"/>
            <a:ext cx="5615526" cy="15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0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 Intro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373CEBBD-F50C-4971-B347-6D1793118D60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475176" y="1047750"/>
            <a:ext cx="563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="1" i="1" dirty="0"/>
          </a:p>
          <a:p>
            <a:r>
              <a:rPr lang="en-US" altLang="ko-KR" sz="1200" b="1" i="1" dirty="0">
                <a:latin typeface="+mn-ea"/>
              </a:rPr>
              <a:t>“</a:t>
            </a:r>
            <a:r>
              <a:rPr lang="ko-KR" altLang="en-US" sz="1200" b="1" i="1" dirty="0">
                <a:latin typeface="+mn-ea"/>
              </a:rPr>
              <a:t>나는 학교에 간다</a:t>
            </a:r>
            <a:r>
              <a:rPr lang="en-US" altLang="ko-KR" sz="1200" b="1" i="1" dirty="0">
                <a:latin typeface="+mn-ea"/>
              </a:rPr>
              <a:t>.” </a:t>
            </a:r>
            <a:r>
              <a:rPr lang="en-US" altLang="ko-KR" sz="1200" b="1" dirty="0">
                <a:latin typeface="+mn-ea"/>
              </a:rPr>
              <a:t>=&gt;</a:t>
            </a:r>
            <a:r>
              <a:rPr lang="en-US" altLang="ko-KR" sz="1200" b="1" i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[Sequence to Sequence Model] =&gt;</a:t>
            </a:r>
            <a:r>
              <a:rPr lang="en-US" altLang="ko-KR" sz="1200" b="1" i="1" dirty="0">
                <a:latin typeface="+mn-ea"/>
              </a:rPr>
              <a:t> “I go to school.”</a:t>
            </a:r>
            <a:endParaRPr lang="en-US" altLang="ko-KR" sz="1200" b="1" i="1" dirty="0"/>
          </a:p>
          <a:p>
            <a:endParaRPr lang="en-US" altLang="ko-KR" sz="1200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475176" y="1047750"/>
            <a:ext cx="5702968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주의 메커니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3" y="1962150"/>
            <a:ext cx="4935024" cy="2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6242811" y="474024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51ABE-718A-48C3-A5C0-6D38D629B8E5}"/>
              </a:ext>
            </a:extLst>
          </p:cNvPr>
          <p:cNvSpPr txBox="1"/>
          <p:nvPr/>
        </p:nvSpPr>
        <p:spPr>
          <a:xfrm>
            <a:off x="1262254" y="2523183"/>
            <a:ext cx="2019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</a:t>
            </a:r>
            <a:r>
              <a:rPr lang="ko-KR" altLang="en-US" sz="1200" b="1" dirty="0"/>
              <a:t>정방향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11BE0-6324-4370-BB32-37500853BDAE}"/>
              </a:ext>
            </a:extLst>
          </p:cNvPr>
          <p:cNvSpPr txBox="1"/>
          <p:nvPr/>
        </p:nvSpPr>
        <p:spPr>
          <a:xfrm>
            <a:off x="4457700" y="2523351"/>
            <a:ext cx="2019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</a:t>
            </a:r>
            <a:r>
              <a:rPr lang="ko-KR" altLang="en-US" sz="1200" b="1" dirty="0"/>
              <a:t>역방향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42950"/>
            <a:ext cx="5460906" cy="180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6" y="2800181"/>
            <a:ext cx="2795792" cy="1863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99194"/>
            <a:ext cx="2789121" cy="18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4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23C98-3436-452B-9575-B1B0479F2116}"/>
              </a:ext>
            </a:extLst>
          </p:cNvPr>
          <p:cNvSpPr txBox="1"/>
          <p:nvPr/>
        </p:nvSpPr>
        <p:spPr>
          <a:xfrm>
            <a:off x="436355" y="629144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ecab 정방향 </a:t>
            </a:r>
            <a:r>
              <a:rPr lang="en-US" altLang="ko-KR" sz="1400" b="1" dirty="0"/>
              <a:t>epoch 6</a:t>
            </a:r>
            <a:r>
              <a:rPr lang="en-US" altLang="ko-KR" sz="1400" b="1" baseline="30000" dirty="0"/>
              <a:t>th</a:t>
            </a:r>
            <a:r>
              <a:rPr lang="en-US" altLang="ko-KR" sz="1400" b="1" dirty="0"/>
              <a:t> / min </a:t>
            </a:r>
            <a:r>
              <a:rPr lang="en-US" altLang="ko-KR" sz="1400" b="1" dirty="0" err="1"/>
              <a:t>val_loss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DB80EB-D5E8-4DDB-81B6-586BDD39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5" y="1000716"/>
            <a:ext cx="5196685" cy="38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8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2F25FF50-F1EA-4AFE-9B3E-F558550DC7BF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386FA-1E2B-422A-B424-A9E70938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4" y="1123950"/>
            <a:ext cx="4990361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23C98-3436-452B-9575-B1B0479F2116}"/>
              </a:ext>
            </a:extLst>
          </p:cNvPr>
          <p:cNvSpPr txBox="1"/>
          <p:nvPr/>
        </p:nvSpPr>
        <p:spPr>
          <a:xfrm>
            <a:off x="387820" y="690761"/>
            <a:ext cx="304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ecab 정방향 </a:t>
            </a:r>
            <a:r>
              <a:rPr lang="en-US" altLang="ko-KR" sz="1400" b="1" dirty="0"/>
              <a:t>epoch 10</a:t>
            </a:r>
            <a:r>
              <a:rPr lang="en-US" altLang="ko-KR" sz="1400" b="1" baseline="30000" dirty="0"/>
              <a:t>th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115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5334000" cy="3811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9BD4F-C6BF-4A2C-A1BC-FC4F2AACE3FC}"/>
              </a:ext>
            </a:extLst>
          </p:cNvPr>
          <p:cNvSpPr txBox="1"/>
          <p:nvPr/>
        </p:nvSpPr>
        <p:spPr>
          <a:xfrm>
            <a:off x="466164" y="642482"/>
            <a:ext cx="2962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M</a:t>
            </a:r>
            <a:r>
              <a:rPr lang="ko-KR" altLang="en-US" sz="1400" b="1" dirty="0" err="1">
                <a:latin typeface="+mj-ea"/>
                <a:ea typeface="+mj-ea"/>
              </a:rPr>
              <a:t>ecab</a:t>
            </a:r>
            <a:r>
              <a:rPr lang="ko-KR" altLang="en-US" sz="1400" b="1" dirty="0">
                <a:latin typeface="+mj-ea"/>
                <a:ea typeface="+mj-ea"/>
              </a:rPr>
              <a:t> 역방향 </a:t>
            </a:r>
            <a:r>
              <a:rPr lang="en-US" altLang="ko-KR" sz="1400" b="1" dirty="0">
                <a:latin typeface="+mj-ea"/>
                <a:ea typeface="+mj-ea"/>
              </a:rPr>
              <a:t>epoch10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0DFD0C7-303B-4208-B5F3-87720BC0690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</p:spTree>
    <p:extLst>
      <p:ext uri="{BB962C8B-B14F-4D97-AF65-F5344CB8AC3E}">
        <p14:creationId xmlns:p14="http://schemas.microsoft.com/office/powerpoint/2010/main" val="26044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5C8E36-E5C4-42FF-9656-A15E2BD9AF8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81220"/>
            <a:ext cx="4404860" cy="11705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85850"/>
            <a:ext cx="4483613" cy="12786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9" y="3408642"/>
            <a:ext cx="4483614" cy="11421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5C8E36-E5C4-42FF-9656-A15E2BD9AF8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결과 및 결론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23C98-3436-452B-9575-B1B0479F2116}"/>
              </a:ext>
            </a:extLst>
          </p:cNvPr>
          <p:cNvSpPr txBox="1"/>
          <p:nvPr/>
        </p:nvSpPr>
        <p:spPr>
          <a:xfrm>
            <a:off x="762000" y="1504950"/>
            <a:ext cx="535484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/>
              <a:t>정방향에</a:t>
            </a:r>
            <a:r>
              <a:rPr lang="ko-KR" altLang="en-US" sz="1400" b="1" dirty="0"/>
              <a:t> 비해 역방향의 성능이 좋음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/>
              <a:t>Mecab</a:t>
            </a:r>
            <a:r>
              <a:rPr lang="ko-KR" altLang="en-US" sz="1400" b="1" dirty="0"/>
              <a:t>이 </a:t>
            </a:r>
            <a:r>
              <a:rPr lang="en-US" altLang="ko-KR" sz="1400" b="1" dirty="0" err="1"/>
              <a:t>Okt</a:t>
            </a:r>
            <a:r>
              <a:rPr lang="ko-KR" altLang="en-US" sz="1400" b="1" dirty="0"/>
              <a:t>보다 성능이 좋음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Okt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내에서 전처리 시 성능 향상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수치적 측면에 있어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Mecab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역방향이 가장 높음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Initializing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두가지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방법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(zeros / random uniform)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중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random uniform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이 더 높음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영어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[ . /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n’t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/ ‘m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]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분리를 위해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nltk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tokenizer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사용시 성능향상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776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8111" y="2190750"/>
            <a:ext cx="254177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5C8E36-E5C4-42FF-9656-A15E2BD9AF8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14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0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 Intro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554798" y="2417105"/>
            <a:ext cx="5791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/>
              <a:t>기존 모델의 한계에서 기인한 </a:t>
            </a:r>
            <a:r>
              <a:rPr lang="en-US" altLang="ko-KR" sz="1200" b="1" dirty="0"/>
              <a:t>seq to seq </a:t>
            </a:r>
            <a:r>
              <a:rPr lang="ko-KR" altLang="en-US" sz="1200" b="1" dirty="0"/>
              <a:t>모델</a:t>
            </a:r>
            <a:endParaRPr lang="en-US" altLang="ko-KR" sz="1200" b="1" dirty="0"/>
          </a:p>
          <a:p>
            <a:endParaRPr lang="en-US" altLang="ko-KR" sz="700" b="1" dirty="0"/>
          </a:p>
          <a:p>
            <a:r>
              <a:rPr lang="ko-KR" altLang="en-US" sz="1100" dirty="0">
                <a:latin typeface="+mn-ea"/>
              </a:rPr>
              <a:t>① 기존 </a:t>
            </a:r>
            <a:r>
              <a:rPr lang="en-US" altLang="ko-KR" sz="1100" dirty="0">
                <a:latin typeface="+mn-ea"/>
              </a:rPr>
              <a:t>RNN </a:t>
            </a:r>
            <a:r>
              <a:rPr lang="ko-KR" altLang="en-US" sz="1100" dirty="0">
                <a:latin typeface="+mn-ea"/>
              </a:rPr>
              <a:t>모델에서 </a:t>
            </a:r>
            <a:r>
              <a:rPr lang="en-US" altLang="ko-KR" sz="1100" dirty="0">
                <a:latin typeface="+mn-ea"/>
              </a:rPr>
              <a:t>input</a:t>
            </a:r>
            <a:r>
              <a:rPr lang="ko-KR" altLang="en-US" sz="1100" dirty="0">
                <a:latin typeface="+mn-ea"/>
              </a:rPr>
              <a:t>과 </a:t>
            </a:r>
            <a:r>
              <a:rPr lang="en-US" altLang="ko-KR" sz="1100" dirty="0">
                <a:latin typeface="+mn-ea"/>
              </a:rPr>
              <a:t>output</a:t>
            </a:r>
            <a:r>
              <a:rPr lang="ko-KR" altLang="en-US" sz="1100" dirty="0">
                <a:latin typeface="+mn-ea"/>
              </a:rPr>
              <a:t>의 길이가 다를 때 적용이 어려움</a:t>
            </a:r>
            <a:endParaRPr lang="en-US" altLang="ko-KR" sz="11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100" dirty="0">
                <a:latin typeface="+mn-ea"/>
              </a:rPr>
              <a:t>nput sequence</a:t>
            </a:r>
            <a:r>
              <a:rPr lang="ko-KR" altLang="en-US" sz="1100" dirty="0">
                <a:latin typeface="+mn-ea"/>
              </a:rPr>
              <a:t>를 </a:t>
            </a:r>
            <a:r>
              <a:rPr lang="en-US" altLang="ko-KR" sz="1100" dirty="0">
                <a:latin typeface="+mn-ea"/>
              </a:rPr>
              <a:t>RNN</a:t>
            </a:r>
            <a:r>
              <a:rPr lang="ko-KR" altLang="en-US" sz="1100" dirty="0">
                <a:latin typeface="+mn-ea"/>
              </a:rPr>
              <a:t>을 통해 고정된 길이의 </a:t>
            </a:r>
            <a:r>
              <a:rPr lang="en-US" altLang="ko-KR" sz="1100" dirty="0">
                <a:latin typeface="+mn-ea"/>
              </a:rPr>
              <a:t>vector</a:t>
            </a:r>
            <a:r>
              <a:rPr lang="ko-KR" altLang="en-US" sz="1100" dirty="0">
                <a:latin typeface="+mn-ea"/>
              </a:rPr>
              <a:t>로 만든 후 다시 그 </a:t>
            </a:r>
            <a:r>
              <a:rPr lang="en-US" altLang="ko-KR" sz="1100" dirty="0">
                <a:latin typeface="+mn-ea"/>
              </a:rPr>
              <a:t>vector</a:t>
            </a:r>
            <a:r>
              <a:rPr lang="ko-KR" altLang="en-US" sz="1100" dirty="0">
                <a:latin typeface="+mn-ea"/>
              </a:rPr>
              <a:t>를 </a:t>
            </a:r>
            <a:r>
              <a:rPr lang="en-US" altLang="ko-KR" sz="1100" dirty="0">
                <a:latin typeface="+mn-ea"/>
              </a:rPr>
              <a:t>RNN</a:t>
            </a:r>
            <a:r>
              <a:rPr lang="ko-KR" altLang="en-US" sz="1100" dirty="0">
                <a:latin typeface="+mn-ea"/>
              </a:rPr>
              <a:t>에 넣어줌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 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② RNN</a:t>
            </a:r>
            <a:r>
              <a:rPr lang="ko-KR" altLang="en-US" sz="1100" dirty="0">
                <a:latin typeface="+mn-ea"/>
              </a:rPr>
              <a:t>은 </a:t>
            </a:r>
            <a:r>
              <a:rPr lang="en-US" altLang="ko-KR" sz="1100" dirty="0">
                <a:latin typeface="+mn-ea"/>
              </a:rPr>
              <a:t>sequence</a:t>
            </a:r>
            <a:r>
              <a:rPr lang="ko-KR" altLang="en-US" sz="1100" dirty="0">
                <a:latin typeface="+mn-ea"/>
              </a:rPr>
              <a:t>가 길어지면 </a:t>
            </a:r>
            <a:r>
              <a:rPr lang="en-US" altLang="ko-KR" sz="1100" dirty="0">
                <a:latin typeface="+mn-ea"/>
              </a:rPr>
              <a:t>gradient exploding </a:t>
            </a:r>
            <a:r>
              <a:rPr lang="ko-KR" altLang="en-US" sz="1100" dirty="0">
                <a:latin typeface="+mn-ea"/>
              </a:rPr>
              <a:t>혹은 </a:t>
            </a:r>
            <a:r>
              <a:rPr lang="en-US" altLang="ko-KR" sz="1100" dirty="0">
                <a:latin typeface="+mn-ea"/>
              </a:rPr>
              <a:t>gradient vanishing </a:t>
            </a:r>
            <a:r>
              <a:rPr lang="ko-KR" altLang="en-US" sz="1100" dirty="0">
                <a:latin typeface="+mn-ea"/>
              </a:rPr>
              <a:t>문제 발생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100" dirty="0">
                <a:latin typeface="+mn-ea"/>
              </a:rPr>
              <a:t>LSTM</a:t>
            </a:r>
            <a:r>
              <a:rPr lang="ko-KR" altLang="en-US" sz="1100" dirty="0">
                <a:latin typeface="+mn-ea"/>
              </a:rPr>
              <a:t>으로 </a:t>
            </a:r>
            <a:r>
              <a:rPr lang="en-US" altLang="ko-KR" sz="1100" dirty="0">
                <a:latin typeface="+mn-ea"/>
              </a:rPr>
              <a:t>long-term</a:t>
            </a:r>
            <a:r>
              <a:rPr lang="ko-KR" altLang="en-US" sz="1100" dirty="0">
                <a:latin typeface="+mn-ea"/>
              </a:rPr>
              <a:t>에 대한 정보 보존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/>
          </a:p>
          <a:p>
            <a:pPr marL="228600" indent="-228600">
              <a:buAutoNum type="arabicParenR" startAt="2"/>
            </a:pPr>
            <a:r>
              <a:rPr lang="ko-KR" altLang="en-US" sz="1200" b="1" dirty="0"/>
              <a:t>위 모델과 본 논문의 차이 </a:t>
            </a:r>
            <a:endParaRPr lang="en-US" altLang="ko-KR" sz="1200" b="1" dirty="0"/>
          </a:p>
          <a:p>
            <a:endParaRPr lang="en-US" altLang="ko-KR" sz="700" b="1" dirty="0"/>
          </a:p>
          <a:p>
            <a:r>
              <a:rPr lang="ko-KR" altLang="en-US" sz="1100" dirty="0">
                <a:latin typeface="+mn-ea"/>
              </a:rPr>
              <a:t>①</a:t>
            </a:r>
            <a:r>
              <a:rPr lang="en-US" altLang="ko-KR" sz="1100" b="0" i="0" dirty="0">
                <a:effectLst/>
                <a:latin typeface="+mn-ea"/>
              </a:rPr>
              <a:t> Input sequence</a:t>
            </a:r>
            <a:r>
              <a:rPr lang="ko-KR" altLang="en-US" sz="1100" b="0" i="0" dirty="0">
                <a:effectLst/>
                <a:latin typeface="+mn-ea"/>
              </a:rPr>
              <a:t>와 </a:t>
            </a:r>
            <a:r>
              <a:rPr lang="en-US" altLang="ko-KR" sz="1100" b="0" i="0" dirty="0">
                <a:effectLst/>
                <a:latin typeface="+mn-ea"/>
              </a:rPr>
              <a:t>output sequence</a:t>
            </a:r>
            <a:r>
              <a:rPr lang="ko-KR" altLang="en-US" sz="1100" b="0" i="0" dirty="0">
                <a:effectLst/>
                <a:latin typeface="+mn-ea"/>
              </a:rPr>
              <a:t>에 대해 두개의 </a:t>
            </a:r>
            <a:r>
              <a:rPr lang="en-US" altLang="ko-KR" sz="1100" b="0" i="0" dirty="0">
                <a:effectLst/>
                <a:latin typeface="+mn-ea"/>
              </a:rPr>
              <a:t>LSTM</a:t>
            </a:r>
            <a:r>
              <a:rPr lang="ko-KR" altLang="en-US" sz="1100" b="0" i="0" dirty="0">
                <a:effectLst/>
                <a:latin typeface="+mn-ea"/>
              </a:rPr>
              <a:t> 사용</a:t>
            </a:r>
            <a:endParaRPr lang="en-US" altLang="ko-KR" sz="1100" b="0" i="0" dirty="0">
              <a:effectLst/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②</a:t>
            </a:r>
            <a:r>
              <a:rPr lang="ko-KR" altLang="en-US" sz="1100" b="0" i="0" dirty="0">
                <a:effectLst/>
                <a:latin typeface="+mn-ea"/>
              </a:rPr>
              <a:t> </a:t>
            </a:r>
            <a:r>
              <a:rPr lang="en-US" altLang="ko-KR" sz="1100" b="0" i="0" dirty="0">
                <a:effectLst/>
                <a:latin typeface="+mn-ea"/>
              </a:rPr>
              <a:t>Deep-Layered</a:t>
            </a:r>
            <a:r>
              <a:rPr lang="ko-KR" altLang="en-US" sz="1100" b="0" i="0" dirty="0">
                <a:effectLst/>
                <a:latin typeface="+mn-ea"/>
              </a:rPr>
              <a:t> </a:t>
            </a:r>
            <a:r>
              <a:rPr lang="en-US" altLang="ko-KR" sz="1100" b="0" i="0" dirty="0">
                <a:effectLst/>
                <a:latin typeface="+mn-ea"/>
              </a:rPr>
              <a:t>LSTM</a:t>
            </a:r>
            <a:r>
              <a:rPr lang="ko-KR" altLang="en-US" sz="1100" b="0" i="0" dirty="0">
                <a:effectLst/>
                <a:latin typeface="+mn-ea"/>
              </a:rPr>
              <a:t>의 성능이 더 뛰어난 것을 확인한 후 </a:t>
            </a:r>
            <a:r>
              <a:rPr lang="en-US" altLang="ko-KR" sz="1100" b="0" i="0" dirty="0">
                <a:effectLst/>
                <a:latin typeface="+mn-ea"/>
              </a:rPr>
              <a:t>4-layer</a:t>
            </a:r>
            <a:r>
              <a:rPr lang="ko-KR" altLang="en-US" sz="1100" b="0" i="0" dirty="0">
                <a:effectLst/>
                <a:latin typeface="+mn-ea"/>
              </a:rPr>
              <a:t> </a:t>
            </a:r>
            <a:r>
              <a:rPr lang="en-US" altLang="ko-KR" sz="1100" b="0" i="0" dirty="0">
                <a:effectLst/>
                <a:latin typeface="+mn-ea"/>
              </a:rPr>
              <a:t>LSTM</a:t>
            </a:r>
            <a:r>
              <a:rPr lang="ko-KR" altLang="en-US" sz="1100" b="0" i="0" dirty="0">
                <a:effectLst/>
                <a:latin typeface="+mn-ea"/>
              </a:rPr>
              <a:t>을 </a:t>
            </a:r>
            <a:r>
              <a:rPr lang="ko-KR" altLang="en-US" sz="1100" dirty="0">
                <a:latin typeface="+mn-ea"/>
              </a:rPr>
              <a:t>채택</a:t>
            </a:r>
            <a:endParaRPr lang="en-US" altLang="ko-KR" sz="1100" b="0" i="0" dirty="0">
              <a:effectLst/>
              <a:latin typeface="+mn-ea"/>
            </a:endParaRPr>
          </a:p>
          <a:p>
            <a:r>
              <a:rPr lang="ko-KR" altLang="ko-KR" sz="1100" dirty="0">
                <a:latin typeface="+mn-ea"/>
              </a:rPr>
              <a:t>③</a:t>
            </a:r>
            <a:r>
              <a:rPr lang="ko-KR" altLang="en-US" sz="1100" b="0" i="0" dirty="0">
                <a:effectLst/>
                <a:latin typeface="+mn-ea"/>
              </a:rPr>
              <a:t> </a:t>
            </a:r>
            <a:r>
              <a:rPr lang="en-US" altLang="ko-KR" sz="1100" b="0" i="0" dirty="0">
                <a:effectLst/>
                <a:latin typeface="+mn-ea"/>
              </a:rPr>
              <a:t>input sequence</a:t>
            </a:r>
            <a:r>
              <a:rPr lang="ko-KR" altLang="en-US" sz="1100" b="0" i="0" dirty="0">
                <a:effectLst/>
                <a:latin typeface="+mn-ea"/>
              </a:rPr>
              <a:t>의 역순 시도로 성능 향상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B8211-46BD-4F27-BA69-9EDE0C9C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742950"/>
            <a:ext cx="5876925" cy="1362075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373CEBBD-F50C-4971-B347-6D1793118D60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7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94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 Experiments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451611" y="588407"/>
            <a:ext cx="5791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latin typeface="+mn-ea"/>
              </a:rPr>
              <a:t>데이터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: 12M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개의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sentence</a:t>
            </a:r>
          </a:p>
          <a:p>
            <a:endParaRPr lang="en-US" altLang="ko-KR" sz="7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① </a:t>
            </a:r>
            <a:r>
              <a:rPr lang="en-US" altLang="ko-KR" sz="1100" b="1" dirty="0">
                <a:latin typeface="+mn-ea"/>
              </a:rPr>
              <a:t>Input data</a:t>
            </a:r>
          </a:p>
          <a:p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영어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문장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총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304M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개의 단어 포함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-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빈도 순으로 정렬하여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16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만개 단어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사용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- 16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만개 단어에 포함되지 않은 단어는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‘&lt;UNK&gt;’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토큰으로 대체 </a:t>
            </a:r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endParaRPr lang="en-US" altLang="ko-KR" sz="700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② Target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data</a:t>
            </a:r>
            <a:r>
              <a:rPr lang="en-US" altLang="ko-KR" sz="1100" dirty="0">
                <a:latin typeface="+mn-ea"/>
              </a:rPr>
              <a:t> </a:t>
            </a:r>
          </a:p>
          <a:p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-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불어 문장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총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348M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개의 프랑스어 단어 포함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-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빈도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순으로 정렬하여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80,000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개 단어 사용</a:t>
            </a:r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- 80000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개 단어에 포함되지 않은 단어는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‘&lt;UNK&gt;’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토큰으로 대체 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pPr marL="228600" indent="-228600">
              <a:buAutoNum type="arabicParenR" startAt="2"/>
            </a:pPr>
            <a:r>
              <a:rPr lang="ko-KR" altLang="en-US" sz="1200" b="1" dirty="0">
                <a:latin typeface="+mn-ea"/>
              </a:rPr>
              <a:t>실험 방법</a:t>
            </a:r>
            <a:endParaRPr lang="en-US" altLang="ko-KR" sz="7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①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 4-L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ayered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LSTM,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레이어당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1000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개의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cell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②</a:t>
            </a:r>
            <a:r>
              <a:rPr lang="ko-KR" altLang="en-US" sz="1100" dirty="0">
                <a:latin typeface="+mn-ea"/>
              </a:rPr>
              <a:t>단어 임베딩 </a:t>
            </a:r>
            <a:r>
              <a:rPr lang="en-US" altLang="ko-KR" sz="1100" dirty="0">
                <a:latin typeface="+mn-ea"/>
              </a:rPr>
              <a:t>1000</a:t>
            </a:r>
            <a:r>
              <a:rPr lang="ko-KR" altLang="en-US" sz="1100" dirty="0">
                <a:latin typeface="+mn-ea"/>
              </a:rPr>
              <a:t>차원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100" dirty="0">
                <a:solidFill>
                  <a:srgbClr val="404040"/>
                </a:solidFill>
                <a:latin typeface="+mn-ea"/>
              </a:rPr>
              <a:t>③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학습이 끝난 후에 주어진 문장에서 가장 높은 확률을 갖는 문장을 찾는다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④확률은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left-to-right beam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search decoder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를 사용했다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. </a:t>
            </a:r>
          </a:p>
          <a:p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pPr marL="228600" indent="-228600">
              <a:buAutoNum type="arabicParenR" startAt="3"/>
            </a:pPr>
            <a:r>
              <a:rPr lang="ko-KR" altLang="en-US" sz="1200" b="1" dirty="0">
                <a:solidFill>
                  <a:srgbClr val="404040"/>
                </a:solidFill>
                <a:latin typeface="+mn-ea"/>
              </a:rPr>
              <a:t>실험 세부 내용 </a:t>
            </a:r>
            <a:endParaRPr lang="en-US" altLang="ko-KR" sz="1200" b="1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①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 LSTM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에서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source sentence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를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reverse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하여 사용</a:t>
            </a:r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② </a:t>
            </a:r>
            <a:r>
              <a:rPr lang="ko-KR" altLang="en-US" sz="1100" dirty="0">
                <a:latin typeface="+mn-ea"/>
              </a:rPr>
              <a:t>문장 길이가 비슷한 것끼리 같은 배치 안에 묶음</a:t>
            </a:r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8641B9EF-A1DD-42DD-A292-CCD7E96C4C4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04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94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 Experiments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8641B9EF-A1DD-42DD-A292-CCD7E96C4C4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55" y="1691771"/>
            <a:ext cx="5137372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176" y="1122148"/>
            <a:ext cx="33765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Word Embedding dim : 1000</a:t>
            </a:r>
            <a:endParaRPr lang="en-US" altLang="ko-KR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2706062"/>
            <a:ext cx="9076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1000</a:t>
            </a:r>
            <a:r>
              <a:rPr lang="ko-KR" altLang="en-US" sz="1200" b="1" dirty="0">
                <a:latin typeface="+mn-ea"/>
              </a:rPr>
              <a:t>차원</a:t>
            </a:r>
            <a:endParaRPr lang="en-US" altLang="ko-KR" sz="1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6" name="왼쪽 중괄호 5"/>
          <p:cNvSpPr/>
          <p:nvPr/>
        </p:nvSpPr>
        <p:spPr>
          <a:xfrm>
            <a:off x="1005167" y="2209800"/>
            <a:ext cx="381000" cy="14097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8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 Experiments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609600" y="1536099"/>
            <a:ext cx="57912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4"/>
            </a:pPr>
            <a:r>
              <a:rPr lang="en-US" altLang="ko-KR" sz="1200" b="1" dirty="0">
                <a:latin typeface="+mn-ea"/>
              </a:rPr>
              <a:t>Training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Details</a:t>
            </a:r>
          </a:p>
          <a:p>
            <a:endParaRPr lang="en-US" altLang="ko-KR" sz="700" b="1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①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모든 파라미터는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(-0.08, 0.08)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사이의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uniform distribution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을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이루도록 초기화</a:t>
            </a:r>
            <a:endParaRPr lang="en-US" altLang="ko-KR" sz="1100" dirty="0">
              <a:latin typeface="+mn-ea"/>
            </a:endParaRPr>
          </a:p>
          <a:p>
            <a:endParaRPr lang="en-US" altLang="ko-KR" sz="1100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② </a:t>
            </a:r>
            <a:r>
              <a:rPr lang="ko-KR" altLang="en-US" sz="1100" dirty="0">
                <a:latin typeface="+mn-ea"/>
              </a:rPr>
              <a:t>경사하강법은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SGD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사용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, learning rate = 0.7, Epoch 5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이후부터는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0.5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변경한 후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    Epoch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마다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learning rate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를 절반으로 줄임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총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7.5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로 학습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r>
              <a:rPr lang="ko-KR" altLang="ko-KR" sz="1100" dirty="0">
                <a:solidFill>
                  <a:srgbClr val="404040"/>
                </a:solidFill>
                <a:latin typeface="+mn-ea"/>
              </a:rPr>
              <a:t>③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</a:rPr>
              <a:t>배치 사이즈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</a:rPr>
              <a:t>: 128 sequence</a:t>
            </a:r>
          </a:p>
          <a:p>
            <a:endParaRPr lang="en-US" altLang="ko-KR" sz="1100" dirty="0">
              <a:solidFill>
                <a:srgbClr val="404040"/>
              </a:solidFill>
              <a:latin typeface="+mn-ea"/>
            </a:endParaRPr>
          </a:p>
          <a:p>
            <a:r>
              <a:rPr lang="ko-KR" altLang="ko-KR" sz="1100" dirty="0">
                <a:solidFill>
                  <a:srgbClr val="404040"/>
                </a:solidFill>
                <a:latin typeface="+mn-ea"/>
              </a:rPr>
              <a:t>④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Vanishing Gradient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는 발생하지 않았지만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, Exploding Gradient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의 발생 으로 인해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,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gradient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의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norm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값에 대해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constrain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를 줌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즉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,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 배치마다 평균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gradient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의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L2 norm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값이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5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를 넘어가면 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5</a:t>
            </a:r>
            <a:r>
              <a:rPr lang="ko-KR" altLang="en-US" sz="1100" b="0" i="0" dirty="0">
                <a:solidFill>
                  <a:srgbClr val="404040"/>
                </a:solidFill>
                <a:effectLst/>
                <a:latin typeface="+mn-ea"/>
              </a:rPr>
              <a:t>이하 값으로 보정해줌</a:t>
            </a:r>
            <a:r>
              <a:rPr lang="en-US" altLang="ko-KR" sz="1100" b="0" i="0" dirty="0">
                <a:solidFill>
                  <a:srgbClr val="404040"/>
                </a:solidFill>
                <a:effectLst/>
                <a:latin typeface="+mn-ea"/>
              </a:rPr>
              <a:t>.</a:t>
            </a:r>
          </a:p>
          <a:p>
            <a:endParaRPr lang="en-US" altLang="ko-KR" sz="11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3ABE543D-7E73-49A5-A0A9-896E64823FD5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8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0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533399" y="797336"/>
            <a:ext cx="579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5"/>
            </a:pPr>
            <a:r>
              <a:rPr lang="ko-KR" altLang="en-US" sz="1200" b="1" dirty="0">
                <a:solidFill>
                  <a:srgbClr val="404040"/>
                </a:solidFill>
                <a:latin typeface="+mj-ea"/>
                <a:ea typeface="+mj-ea"/>
              </a:rPr>
              <a:t>결론</a:t>
            </a:r>
            <a:endParaRPr lang="en-US" altLang="ko-KR" sz="1200" b="1" dirty="0">
              <a:solidFill>
                <a:srgbClr val="404040"/>
              </a:solidFill>
              <a:latin typeface="+mj-ea"/>
              <a:ea typeface="+mj-ea"/>
            </a:endParaRPr>
          </a:p>
          <a:p>
            <a:endParaRPr lang="en-US" altLang="ko-KR" sz="700" b="1" dirty="0">
              <a:solidFill>
                <a:srgbClr val="404040"/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100" dirty="0">
                <a:latin typeface="+mn-ea"/>
              </a:rPr>
              <a:t>벤치마크 모델</a:t>
            </a:r>
            <a:r>
              <a:rPr lang="en-US" altLang="ko-KR" sz="1100" dirty="0">
                <a:latin typeface="+mn-ea"/>
              </a:rPr>
              <a:t>(SMT)</a:t>
            </a:r>
            <a:r>
              <a:rPr lang="ko-KR" altLang="en-US" sz="1100" dirty="0">
                <a:latin typeface="+mn-ea"/>
              </a:rPr>
              <a:t>보다 보편적으로 우수한 성능을 보임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그러나 문장의 길이가 길어지거나 자주 언급되지 않은 단어가 등장하는 경우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성능이 급격히 저하되는 단점이 있음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이러한 점을 보완하기 위해 </a:t>
            </a:r>
            <a:r>
              <a:rPr lang="en-US" altLang="ko-KR" sz="1100" dirty="0">
                <a:latin typeface="+mn-ea"/>
              </a:rPr>
              <a:t>attention </a:t>
            </a:r>
            <a:r>
              <a:rPr lang="ko-KR" altLang="en-US" sz="1100" dirty="0">
                <a:latin typeface="+mn-ea"/>
              </a:rPr>
              <a:t>개념 등장함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1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E17A9-9FF9-4F72-860A-A6ECFF08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809750"/>
            <a:ext cx="5457825" cy="2809875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21D5A83F-DBF9-464E-8067-424230557AB8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89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0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논문 리뷰 </a:t>
            </a:r>
            <a:r>
              <a:rPr lang="en-US" altLang="ko-KR" b="1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475176" y="89535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5"/>
            </a:pPr>
            <a:r>
              <a:rPr lang="ko-KR" altLang="en-US" sz="1200" b="1" dirty="0">
                <a:solidFill>
                  <a:srgbClr val="404040"/>
                </a:solidFill>
                <a:latin typeface="+mj-ea"/>
                <a:ea typeface="+mj-ea"/>
              </a:rPr>
              <a:t>결론</a:t>
            </a:r>
            <a:endParaRPr lang="en-US" altLang="ko-KR" sz="1200" b="1" dirty="0">
              <a:solidFill>
                <a:srgbClr val="404040"/>
              </a:solidFill>
              <a:latin typeface="+mj-ea"/>
              <a:ea typeface="+mj-ea"/>
            </a:endParaRPr>
          </a:p>
          <a:p>
            <a:endParaRPr lang="en-US" altLang="ko-KR" sz="1200" b="1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47A04-F37B-4956-A8EC-85D5A955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57015"/>
            <a:ext cx="4114799" cy="1565138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22B987A5-BAF8-47CF-B27A-854ECC6903FE}"/>
              </a:ext>
            </a:extLst>
          </p:cNvPr>
          <p:cNvSpPr/>
          <p:nvPr/>
        </p:nvSpPr>
        <p:spPr>
          <a:xfrm>
            <a:off x="4724400" y="208718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1A548B-8BE6-4BBC-85F4-C79585F17B23}"/>
              </a:ext>
            </a:extLst>
          </p:cNvPr>
          <p:cNvSpPr/>
          <p:nvPr/>
        </p:nvSpPr>
        <p:spPr>
          <a:xfrm>
            <a:off x="1266288" y="2500015"/>
            <a:ext cx="402062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3C6E4-ACE6-4A3A-80EC-CA6A3218A18B}"/>
              </a:ext>
            </a:extLst>
          </p:cNvPr>
          <p:cNvSpPr txBox="1"/>
          <p:nvPr/>
        </p:nvSpPr>
        <p:spPr>
          <a:xfrm>
            <a:off x="762000" y="3391662"/>
            <a:ext cx="579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</a:rPr>
              <a:t>5-Layered Reversed LSTM</a:t>
            </a:r>
            <a:r>
              <a:rPr lang="ko-KR" altLang="en-US" sz="1100" dirty="0">
                <a:latin typeface="+mn-ea"/>
              </a:rPr>
              <a:t>에 대해 </a:t>
            </a:r>
            <a:r>
              <a:rPr lang="en-US" altLang="ko-KR" sz="1100" dirty="0">
                <a:latin typeface="+mn-ea"/>
              </a:rPr>
              <a:t>ensemble, beam</a:t>
            </a:r>
            <a:r>
              <a:rPr lang="ko-KR" altLang="en-US" sz="1100" dirty="0">
                <a:latin typeface="+mn-ea"/>
              </a:rPr>
              <a:t>을 사용한 </a:t>
            </a:r>
            <a:endParaRPr lang="en-US" altLang="ko-KR" sz="1100" dirty="0">
              <a:latin typeface="+mn-ea"/>
            </a:endParaRPr>
          </a:p>
          <a:p>
            <a:pPr algn="just"/>
            <a:r>
              <a:rPr lang="en-US" altLang="ko-KR" sz="1100" dirty="0">
                <a:latin typeface="+mn-ea"/>
              </a:rPr>
              <a:t>   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test BLEU score</a:t>
            </a:r>
            <a:r>
              <a:rPr lang="ko-KR" altLang="en-US" sz="1100" dirty="0">
                <a:latin typeface="+mn-ea"/>
              </a:rPr>
              <a:t>가 </a:t>
            </a:r>
            <a:r>
              <a:rPr lang="en-US" altLang="ko-KR" sz="1100" dirty="0">
                <a:latin typeface="+mn-ea"/>
              </a:rPr>
              <a:t>34.81</a:t>
            </a:r>
            <a:r>
              <a:rPr lang="ko-KR" altLang="en-US" sz="1100" dirty="0">
                <a:latin typeface="+mn-ea"/>
              </a:rPr>
              <a:t>로 가장 높다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altLang="ko-KR" sz="1100" dirty="0">
              <a:latin typeface="+mn-ea"/>
            </a:endParaRPr>
          </a:p>
          <a:p>
            <a:endParaRPr lang="en-US" altLang="ko-KR" sz="11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1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5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971</Words>
  <Application>Microsoft Office PowerPoint</Application>
  <PresentationFormat>사용자 지정</PresentationFormat>
  <Paragraphs>206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medium-content-sans-serif-font</vt:lpstr>
      <vt:lpstr>Malgun Gothic</vt:lpstr>
      <vt:lpstr>Malgun Gothic</vt:lpstr>
      <vt:lpstr>Arial</vt:lpstr>
      <vt:lpstr>Calibri</vt:lpstr>
      <vt:lpstr>Calibri Light</vt:lpstr>
      <vt:lpstr>Comic Sans MS</vt:lpstr>
      <vt:lpstr>Trebuchet MS</vt:lpstr>
      <vt:lpstr>Wingdings</vt:lpstr>
      <vt:lpstr>Office Theme</vt:lpstr>
      <vt:lpstr>Sequence to Sequence Learning with Neural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이창윤</cp:lastModifiedBy>
  <cp:revision>105</cp:revision>
  <dcterms:created xsi:type="dcterms:W3CDTF">2019-11-05T08:15:17Z</dcterms:created>
  <dcterms:modified xsi:type="dcterms:W3CDTF">2020-08-19T02:04:14Z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