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0" r:id="rId3"/>
    <p:sldId id="261" r:id="rId4"/>
    <p:sldId id="334" r:id="rId5"/>
    <p:sldId id="290" r:id="rId6"/>
    <p:sldId id="301" r:id="rId7"/>
    <p:sldId id="302" r:id="rId8"/>
    <p:sldId id="299" r:id="rId9"/>
    <p:sldId id="304" r:id="rId10"/>
    <p:sldId id="292" r:id="rId11"/>
    <p:sldId id="298" r:id="rId12"/>
    <p:sldId id="333" r:id="rId13"/>
    <p:sldId id="327" r:id="rId14"/>
    <p:sldId id="328" r:id="rId15"/>
    <p:sldId id="303" r:id="rId16"/>
    <p:sldId id="312" r:id="rId17"/>
    <p:sldId id="305" r:id="rId18"/>
    <p:sldId id="313" r:id="rId19"/>
    <p:sldId id="314" r:id="rId20"/>
    <p:sldId id="317" r:id="rId21"/>
    <p:sldId id="332" r:id="rId22"/>
    <p:sldId id="336" r:id="rId23"/>
    <p:sldId id="330" r:id="rId24"/>
    <p:sldId id="329" r:id="rId25"/>
    <p:sldId id="331" r:id="rId26"/>
    <p:sldId id="318" r:id="rId27"/>
    <p:sldId id="319" r:id="rId28"/>
    <p:sldId id="320" r:id="rId29"/>
    <p:sldId id="321" r:id="rId30"/>
    <p:sldId id="323" r:id="rId31"/>
    <p:sldId id="324" r:id="rId32"/>
    <p:sldId id="325" r:id="rId33"/>
    <p:sldId id="335" r:id="rId34"/>
    <p:sldId id="259" r:id="rId35"/>
    <p:sldId id="326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7375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24" autoAdjust="0"/>
  </p:normalViewPr>
  <p:slideViewPr>
    <p:cSldViewPr>
      <p:cViewPr varScale="1">
        <p:scale>
          <a:sx n="98" d="100"/>
          <a:sy n="98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5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3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08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Tika , Fitz </a:t>
            </a:r>
            <a:r>
              <a:rPr lang="ko-KR" altLang="en-US" dirty="0"/>
              <a:t>를 </a:t>
            </a:r>
            <a:r>
              <a:rPr lang="ko-KR" altLang="en-US" dirty="0" err="1"/>
              <a:t>활용할때</a:t>
            </a:r>
            <a:r>
              <a:rPr lang="ko-KR" altLang="en-US" dirty="0"/>
              <a:t> 각각의 문제점을 서로 보완하기 위하여 두 가지 </a:t>
            </a:r>
            <a:r>
              <a:rPr lang="en-US" altLang="ko-KR" dirty="0"/>
              <a:t>parser</a:t>
            </a:r>
            <a:r>
              <a:rPr lang="ko-KR" altLang="en-US" dirty="0"/>
              <a:t>를 모두 사용하여 크롤링함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날짜 데이터 정렬 같은 공통적인 부분 </a:t>
            </a:r>
            <a:r>
              <a:rPr lang="ko-KR" altLang="en-US" dirty="0" err="1"/>
              <a:t>크롤링은</a:t>
            </a:r>
            <a:r>
              <a:rPr lang="ko-KR" altLang="en-US" dirty="0"/>
              <a:t> 제외하고 가장 특징적인 </a:t>
            </a:r>
            <a:r>
              <a:rPr lang="en-US" altLang="ko-KR" dirty="0"/>
              <a:t>tika </a:t>
            </a:r>
            <a:r>
              <a:rPr lang="en-US" altLang="ko-KR" dirty="0" err="1"/>
              <a:t>fitz</a:t>
            </a:r>
            <a:r>
              <a:rPr lang="en-US" altLang="ko-KR" dirty="0"/>
              <a:t> </a:t>
            </a:r>
            <a:r>
              <a:rPr lang="ko-KR" altLang="en-US" dirty="0"/>
              <a:t>만 설명 넣음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14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ea typeface="맑은 고딕"/>
              </a:rPr>
              <a:t>Tita</a:t>
            </a:r>
            <a:r>
              <a:rPr lang="ko-KR" altLang="en-US" dirty="0">
                <a:ea typeface="맑은 고딕"/>
              </a:rPr>
              <a:t>의 경우 </a:t>
            </a:r>
            <a:r>
              <a:rPr lang="en-US" altLang="ko-KR" dirty="0">
                <a:ea typeface="맑은 고딕"/>
              </a:rPr>
              <a:t>2006</a:t>
            </a:r>
            <a:r>
              <a:rPr lang="ko-KR" altLang="en-US" dirty="0">
                <a:ea typeface="맑은 고딕"/>
              </a:rPr>
              <a:t>년</a:t>
            </a:r>
            <a:r>
              <a:rPr lang="en-US" altLang="ko-KR" dirty="0">
                <a:ea typeface="맑은 고딕"/>
              </a:rPr>
              <a:t>~2007</a:t>
            </a:r>
            <a:r>
              <a:rPr lang="ko-KR" altLang="en-US" dirty="0">
                <a:ea typeface="맑은 고딕"/>
              </a:rPr>
              <a:t>년도 자료에서 일부 글자가 사라져서 </a:t>
            </a:r>
            <a:r>
              <a:rPr lang="en-US" altLang="ko-KR" dirty="0">
                <a:ea typeface="맑은 고딕"/>
              </a:rPr>
              <a:t>(ex)’</a:t>
            </a:r>
            <a:r>
              <a:rPr lang="ko-KR" altLang="en-US" dirty="0">
                <a:ea typeface="맑은 고딕"/>
              </a:rPr>
              <a:t>금</a:t>
            </a:r>
            <a:r>
              <a:rPr lang="en-US" altLang="ko-KR" dirty="0">
                <a:ea typeface="맑은 고딕"/>
              </a:rPr>
              <a:t>’) sec2,3 </a:t>
            </a:r>
            <a:r>
              <a:rPr lang="ko-KR" altLang="en-US" dirty="0">
                <a:ea typeface="맑은 고딕"/>
              </a:rPr>
              <a:t>을 불러 올 수 없기 때문에</a:t>
            </a:r>
            <a:r>
              <a:rPr lang="en-US" altLang="ko-KR" dirty="0">
                <a:ea typeface="맑은 고딕"/>
              </a:rPr>
              <a:t> 2006</a:t>
            </a:r>
            <a:r>
              <a:rPr lang="ko-KR" altLang="en-US" dirty="0">
                <a:ea typeface="맑은 고딕"/>
              </a:rPr>
              <a:t>년</a:t>
            </a:r>
            <a:r>
              <a:rPr lang="en-US" altLang="ko-KR" dirty="0">
                <a:ea typeface="맑은 고딕"/>
              </a:rPr>
              <a:t>~2007</a:t>
            </a:r>
            <a:r>
              <a:rPr lang="ko-KR" altLang="en-US" dirty="0">
                <a:ea typeface="맑은 고딕"/>
              </a:rPr>
              <a:t>은 </a:t>
            </a:r>
            <a:r>
              <a:rPr lang="en-US" altLang="ko-KR" dirty="0" err="1">
                <a:ea typeface="맑은 고딕"/>
              </a:rPr>
              <a:t>fitz</a:t>
            </a:r>
            <a:r>
              <a:rPr lang="ko-KR" altLang="en-US" dirty="0">
                <a:ea typeface="맑은 고딕"/>
              </a:rPr>
              <a:t>를 사용</a:t>
            </a:r>
            <a:r>
              <a:rPr lang="en-US" altLang="ko-KR" dirty="0">
                <a:ea typeface="맑은 고딕"/>
              </a:rPr>
              <a:t>!</a:t>
            </a:r>
          </a:p>
          <a:p>
            <a:r>
              <a:rPr lang="ko-KR" altLang="en-US" dirty="0">
                <a:ea typeface="맑은 고딕"/>
              </a:rPr>
              <a:t>하지만 </a:t>
            </a:r>
            <a:r>
              <a:rPr lang="en-US" altLang="ko-KR" dirty="0" err="1">
                <a:ea typeface="맑은 고딕"/>
              </a:rPr>
              <a:t>fitz</a:t>
            </a:r>
            <a:r>
              <a:rPr lang="ko-KR" altLang="en-US" dirty="0">
                <a:ea typeface="맑은 고딕"/>
              </a:rPr>
              <a:t>의 경우에도 </a:t>
            </a:r>
            <a:r>
              <a:rPr lang="en-US" altLang="ko-KR" baseline="0" dirty="0">
                <a:ea typeface="맑은 고딕"/>
              </a:rPr>
              <a:t>text</a:t>
            </a:r>
            <a:r>
              <a:rPr lang="ko-KR" altLang="en-US" baseline="0" dirty="0">
                <a:ea typeface="맑은 고딕"/>
              </a:rPr>
              <a:t>가 깨지는 자료가 발생하기에 </a:t>
            </a:r>
            <a:r>
              <a:rPr lang="en-US" altLang="ko-KR" baseline="0" dirty="0" err="1">
                <a:ea typeface="맑은 고딕"/>
              </a:rPr>
              <a:t>Tika</a:t>
            </a:r>
            <a:r>
              <a:rPr lang="ko-KR" altLang="en-US" baseline="0" dirty="0">
                <a:ea typeface="맑은 고딕"/>
              </a:rPr>
              <a:t>에서 불러 올 수 없는 데이터만 </a:t>
            </a:r>
            <a:r>
              <a:rPr lang="en-US" altLang="ko-KR" baseline="0" dirty="0" err="1">
                <a:ea typeface="맑은 고딕"/>
              </a:rPr>
              <a:t>fitz</a:t>
            </a:r>
            <a:r>
              <a:rPr lang="ko-KR" altLang="en-US" baseline="0" dirty="0">
                <a:ea typeface="맑은 고딕"/>
              </a:rPr>
              <a:t>로 </a:t>
            </a:r>
            <a:r>
              <a:rPr lang="ko-KR" altLang="en-US" baseline="0" dirty="0" err="1">
                <a:ea typeface="맑은 고딕"/>
              </a:rPr>
              <a:t>사용하게됨</a:t>
            </a:r>
            <a:endParaRPr lang="en-US" altLang="ko-KR" baseline="0" dirty="0"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1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크롤링한 데이터에서 누락된 날짜의 데이터 값을 위해</a:t>
            </a:r>
            <a:endParaRPr lang="en-US" altLang="ko-KR" dirty="0"/>
          </a:p>
          <a:p>
            <a:r>
              <a:rPr lang="ko-KR" altLang="en-US" dirty="0"/>
              <a:t>연속 날짜 테이블을 생성한 후 </a:t>
            </a:r>
            <a:r>
              <a:rPr lang="en-US" altLang="ko-KR" dirty="0"/>
              <a:t>, </a:t>
            </a:r>
            <a:r>
              <a:rPr lang="en-US" altLang="ko-KR" dirty="0" err="1"/>
              <a:t>fillna</a:t>
            </a:r>
            <a:r>
              <a:rPr lang="ko-KR" altLang="en-US" dirty="0"/>
              <a:t>의 </a:t>
            </a:r>
            <a:r>
              <a:rPr lang="en-US" altLang="ko-KR" dirty="0" err="1"/>
              <a:t>methon</a:t>
            </a:r>
            <a:r>
              <a:rPr lang="ko-KR" altLang="en-US" dirty="0"/>
              <a:t>로 빈칸을 채워준다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41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한달 전 금리가격을 비교하여 해당 날짜의 상승하락을 표기한다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***********</a:t>
            </a:r>
            <a:r>
              <a:rPr lang="ko-KR" altLang="en-US" dirty="0"/>
              <a:t>기준 금리도 똑같은 과정으로 누락된 날짜 데이터를 생성하여 이전의 금리로 </a:t>
            </a:r>
            <a:r>
              <a:rPr lang="ko-KR" altLang="en-US" dirty="0" err="1"/>
              <a:t>채워넣는</a:t>
            </a:r>
            <a:r>
              <a:rPr lang="ko-KR" altLang="en-US" dirty="0"/>
              <a:t> 방식을 반복함</a:t>
            </a:r>
            <a:r>
              <a:rPr lang="en-US" altLang="ko-KR" dirty="0"/>
              <a:t>**********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66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</a:rPr>
              <a:t>N-gramize를</a:t>
            </a:r>
            <a:r>
              <a:rPr lang="ko-KR" altLang="en-US" dirty="0">
                <a:ea typeface="맑은 고딕"/>
              </a:rPr>
              <a:t> 문장 토큰화를 한 뒤 수행하기 위해 </a:t>
            </a:r>
            <a:r>
              <a:rPr lang="ko-KR" altLang="en-US" dirty="0" err="1">
                <a:ea typeface="맑은 고딕"/>
              </a:rPr>
              <a:t>Sent_tokenizer와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split</a:t>
            </a:r>
            <a:r>
              <a:rPr lang="ko-KR" altLang="en-US" dirty="0">
                <a:ea typeface="맑은 고딕"/>
              </a:rPr>
              <a:t>('.') 중 하나를 선택해야 했다.</a:t>
            </a:r>
          </a:p>
          <a:p>
            <a:r>
              <a:rPr lang="ko-KR" altLang="en-US" dirty="0" err="1">
                <a:ea typeface="맑은 고딕"/>
              </a:rPr>
              <a:t>Sent_tokenizer의</a:t>
            </a:r>
            <a:r>
              <a:rPr lang="ko-KR" altLang="en-US" dirty="0">
                <a:ea typeface="맑은 고딕"/>
              </a:rPr>
              <a:t> 경우 . 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문장이 구분되어 있음에도 문장 토큰화를 제대로 수행하지 못했다.</a:t>
            </a:r>
          </a:p>
          <a:p>
            <a:r>
              <a:rPr lang="ko-KR" altLang="en-US" dirty="0">
                <a:ea typeface="맑은 고딕"/>
              </a:rPr>
              <a:t>이 문제를 해결하기 위해 </a:t>
            </a:r>
            <a:r>
              <a:rPr lang="ko-KR" altLang="en-US" dirty="0" err="1">
                <a:ea typeface="맑은 고딕"/>
              </a:rPr>
              <a:t>split</a:t>
            </a:r>
            <a:r>
              <a:rPr lang="ko-KR" altLang="en-US" dirty="0">
                <a:ea typeface="맑은 고딕"/>
              </a:rPr>
              <a:t>('.')을 사용해 문장을 토큰화 했다.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1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맑은 고딕"/>
              </a:rPr>
              <a:t>Re.sub</a:t>
            </a:r>
            <a:r>
              <a:rPr lang="ko-KR" altLang="en-US" dirty="0">
                <a:ea typeface="맑은 고딕"/>
              </a:rPr>
              <a:t>('[0-9](.)[0-9]', '', )을 이용해 숫자 사이의 .을 제거한 뒤 </a:t>
            </a:r>
            <a:r>
              <a:rPr lang="ko-KR" altLang="en-US" dirty="0" err="1">
                <a:ea typeface="맑은 고딕"/>
              </a:rPr>
              <a:t>Split</a:t>
            </a:r>
            <a:r>
              <a:rPr lang="ko-KR" altLang="en-US" dirty="0">
                <a:ea typeface="맑은 고딕"/>
              </a:rPr>
              <a:t>('.')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문장 토큰화를 했다.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21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채권데이터의 경우 표</a:t>
            </a:r>
            <a:r>
              <a:rPr lang="en-US" altLang="ko-KR" dirty="0"/>
              <a:t>/</a:t>
            </a:r>
            <a:r>
              <a:rPr lang="ko-KR" altLang="en-US" dirty="0"/>
              <a:t>자료</a:t>
            </a:r>
            <a:r>
              <a:rPr lang="en-US" altLang="ko-KR" dirty="0"/>
              <a:t>/</a:t>
            </a:r>
            <a:r>
              <a:rPr lang="ko-KR" altLang="en-US" dirty="0"/>
              <a:t>그림같은 불필요하지만 자주 등장하는 </a:t>
            </a:r>
            <a:r>
              <a:rPr lang="ko-KR" altLang="en-US" dirty="0" err="1"/>
              <a:t>의미없는</a:t>
            </a:r>
            <a:r>
              <a:rPr lang="ko-KR" altLang="en-US" dirty="0"/>
              <a:t> 단어들을 불용어처럼 취급하여 제거한 후 문장 별 토큰화를 진행하였다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0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>
                <a:ea typeface="맑은 고딕"/>
              </a:rPr>
              <a:t>데이터 변형을 방지하기 위해 </a:t>
            </a:r>
            <a:r>
              <a:rPr lang="ko-KR" altLang="en-US" sz="1200" dirty="0" err="1">
                <a:ea typeface="맑은 고딕"/>
              </a:rPr>
              <a:t>csv</a:t>
            </a:r>
            <a:r>
              <a:rPr lang="ko-KR" altLang="en-US" sz="1200" dirty="0">
                <a:ea typeface="맑은 고딕"/>
              </a:rPr>
              <a:t> 확장자가 아닌 </a:t>
            </a:r>
            <a:r>
              <a:rPr lang="ko-KR" altLang="en-US" sz="1200" dirty="0" err="1">
                <a:ea typeface="맑은 고딕"/>
              </a:rPr>
              <a:t>pickle</a:t>
            </a:r>
            <a:r>
              <a:rPr lang="ko-KR" altLang="en-US" sz="1200" dirty="0">
                <a:ea typeface="맑은 고딕"/>
              </a:rPr>
              <a:t> 확장자를 사용.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8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41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>
                <a:ea typeface="맑은 고딕"/>
              </a:rPr>
              <a:t>앞서 문장별로 토큰화 한 데이터 모두를 합쳐</a:t>
            </a:r>
            <a:r>
              <a:rPr lang="en-US" altLang="ko-KR" sz="1200" dirty="0">
                <a:ea typeface="맑은 고딕"/>
              </a:rPr>
              <a:t> MPCK </a:t>
            </a:r>
            <a:r>
              <a:rPr lang="ko-KR" altLang="en-US" sz="1200" dirty="0">
                <a:ea typeface="맑은 고딕"/>
              </a:rPr>
              <a:t>토큰화 이후 </a:t>
            </a:r>
            <a:r>
              <a:rPr lang="en-US" altLang="ko-KR" sz="1200" dirty="0">
                <a:ea typeface="맑은 고딕"/>
              </a:rPr>
              <a:t>N-GRAMIZE</a:t>
            </a:r>
            <a:r>
              <a:rPr lang="ko-KR" altLang="en-US" sz="1200" dirty="0">
                <a:ea typeface="맑은 고딕"/>
              </a:rPr>
              <a:t>를 진행한다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r>
              <a:rPr lang="ko-KR" altLang="en-US" sz="1200" dirty="0">
                <a:ea typeface="맑은 고딕"/>
              </a:rPr>
              <a:t>디폴트 값인 </a:t>
            </a:r>
            <a:r>
              <a:rPr lang="en-US" altLang="ko-KR" sz="1200" dirty="0">
                <a:ea typeface="맑은 고딕"/>
              </a:rPr>
              <a:t>N-GRAM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1~5</a:t>
            </a:r>
            <a:r>
              <a:rPr lang="ko-KR" altLang="en-US" sz="1200" dirty="0">
                <a:ea typeface="맑은 고딕"/>
              </a:rPr>
              <a:t>의 엔그램만 수행함</a:t>
            </a:r>
            <a:r>
              <a:rPr lang="en-US" altLang="ko-KR" sz="1200" dirty="0">
                <a:ea typeface="맑은 고딕"/>
              </a:rPr>
              <a:t>.</a:t>
            </a:r>
            <a:endParaRPr lang="ko-KR" altLang="en-US" sz="1200" dirty="0"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78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>
                <a:ea typeface="맑은 고딕"/>
              </a:rPr>
              <a:t>앞서 문장별로 토큰화 한 데이터 모두를 합쳐</a:t>
            </a:r>
            <a:r>
              <a:rPr lang="en-US" altLang="ko-KR" sz="1200" dirty="0">
                <a:ea typeface="맑은 고딕"/>
              </a:rPr>
              <a:t> MPCK </a:t>
            </a:r>
            <a:r>
              <a:rPr lang="ko-KR" altLang="en-US" sz="1200" dirty="0">
                <a:ea typeface="맑은 고딕"/>
              </a:rPr>
              <a:t>토큰화 이후 </a:t>
            </a:r>
            <a:r>
              <a:rPr lang="en-US" altLang="ko-KR" sz="1200" dirty="0">
                <a:ea typeface="맑은 고딕"/>
              </a:rPr>
              <a:t>N-GRAMIZE</a:t>
            </a:r>
            <a:r>
              <a:rPr lang="ko-KR" altLang="en-US" sz="1200" dirty="0">
                <a:ea typeface="맑은 고딕"/>
              </a:rPr>
              <a:t>를 진행한다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r>
              <a:rPr lang="ko-KR" altLang="en-US" sz="1200" dirty="0">
                <a:ea typeface="맑은 고딕"/>
              </a:rPr>
              <a:t>디폴트 값인 </a:t>
            </a:r>
            <a:r>
              <a:rPr lang="en-US" altLang="ko-KR" sz="1200" dirty="0">
                <a:ea typeface="맑은 고딕"/>
              </a:rPr>
              <a:t>N-GRAM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2~5</a:t>
            </a:r>
            <a:r>
              <a:rPr lang="ko-KR" altLang="en-US" sz="1200" dirty="0">
                <a:ea typeface="맑은 고딕"/>
              </a:rPr>
              <a:t>의 엔그램만 수행함</a:t>
            </a:r>
            <a:r>
              <a:rPr lang="en-US" altLang="ko-KR" sz="1200" dirty="0">
                <a:ea typeface="맑은 고딕"/>
              </a:rPr>
              <a:t>.</a:t>
            </a:r>
            <a:endParaRPr lang="ko-KR" altLang="en-US" sz="1200" dirty="0"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65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>
                <a:ea typeface="맑은 고딕"/>
              </a:rPr>
              <a:t>앞서 문장별로 토큰화 한 데이터 모두를 합쳐</a:t>
            </a:r>
            <a:r>
              <a:rPr lang="en-US" altLang="ko-KR" sz="1200" dirty="0">
                <a:ea typeface="맑은 고딕"/>
              </a:rPr>
              <a:t> MPCK </a:t>
            </a:r>
            <a:r>
              <a:rPr lang="ko-KR" altLang="en-US" sz="1200" dirty="0">
                <a:ea typeface="맑은 고딕"/>
              </a:rPr>
              <a:t>토큰화 이후 </a:t>
            </a:r>
            <a:r>
              <a:rPr lang="en-US" altLang="ko-KR" sz="1200" dirty="0">
                <a:ea typeface="맑은 고딕"/>
              </a:rPr>
              <a:t>N-GRAMIZE</a:t>
            </a:r>
            <a:r>
              <a:rPr lang="ko-KR" altLang="en-US" sz="1200" dirty="0">
                <a:ea typeface="맑은 고딕"/>
              </a:rPr>
              <a:t>를 진행한다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r>
              <a:rPr lang="ko-KR" altLang="en-US" sz="1200" dirty="0">
                <a:ea typeface="맑은 고딕"/>
              </a:rPr>
              <a:t>디폴트 값인 </a:t>
            </a:r>
            <a:r>
              <a:rPr lang="en-US" altLang="ko-KR" sz="1200" dirty="0">
                <a:ea typeface="맑은 고딕"/>
              </a:rPr>
              <a:t>N-GRAM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1~5</a:t>
            </a:r>
            <a:r>
              <a:rPr lang="ko-KR" altLang="en-US" sz="1200" dirty="0">
                <a:ea typeface="맑은 고딕"/>
              </a:rPr>
              <a:t>의 엔그램만 수행함</a:t>
            </a:r>
            <a:r>
              <a:rPr lang="en-US" altLang="ko-KR" sz="1200" dirty="0">
                <a:ea typeface="맑은 고딕"/>
              </a:rPr>
              <a:t>.</a:t>
            </a:r>
            <a:endParaRPr lang="ko-KR" altLang="en-US" sz="1200" dirty="0"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77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>
                <a:ea typeface="맑은 고딕"/>
              </a:rPr>
              <a:t>앞서 문장별로 토큰화 한 데이터 모두를 합쳐</a:t>
            </a:r>
            <a:r>
              <a:rPr lang="en-US" altLang="ko-KR" sz="1200" dirty="0">
                <a:ea typeface="맑은 고딕"/>
              </a:rPr>
              <a:t> MPCK </a:t>
            </a:r>
            <a:r>
              <a:rPr lang="ko-KR" altLang="en-US" sz="1200" dirty="0">
                <a:ea typeface="맑은 고딕"/>
              </a:rPr>
              <a:t>토큰화 이후 </a:t>
            </a:r>
            <a:r>
              <a:rPr lang="en-US" altLang="ko-KR" sz="1200" dirty="0">
                <a:ea typeface="맑은 고딕"/>
              </a:rPr>
              <a:t>N-GRAMIZE</a:t>
            </a:r>
            <a:r>
              <a:rPr lang="ko-KR" altLang="en-US" sz="1200" dirty="0">
                <a:ea typeface="맑은 고딕"/>
              </a:rPr>
              <a:t>를 진행한다</a:t>
            </a:r>
            <a:r>
              <a:rPr lang="en-US" altLang="ko-KR" sz="1200" dirty="0">
                <a:ea typeface="맑은 고딕"/>
              </a:rPr>
              <a:t>.</a:t>
            </a:r>
          </a:p>
          <a:p>
            <a:r>
              <a:rPr lang="ko-KR" altLang="en-US" sz="1200" dirty="0">
                <a:ea typeface="맑은 고딕"/>
              </a:rPr>
              <a:t>디폴트 값인 </a:t>
            </a:r>
            <a:r>
              <a:rPr lang="en-US" altLang="ko-KR" sz="1200" dirty="0">
                <a:ea typeface="맑은 고딕"/>
              </a:rPr>
              <a:t>N-GRAM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>
                <a:ea typeface="맑은 고딕"/>
              </a:rPr>
              <a:t>1~5</a:t>
            </a:r>
            <a:r>
              <a:rPr lang="ko-KR" altLang="en-US" sz="1200" dirty="0">
                <a:ea typeface="맑은 고딕"/>
              </a:rPr>
              <a:t>의 엔그램만 수행함</a:t>
            </a:r>
            <a:r>
              <a:rPr lang="en-US" altLang="ko-KR" sz="1200" dirty="0">
                <a:ea typeface="맑은 고딕"/>
              </a:rPr>
              <a:t>.</a:t>
            </a:r>
            <a:endParaRPr lang="ko-KR" altLang="en-US" sz="1200" dirty="0">
              <a:ea typeface="맑은 고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21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37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879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수집한 데이터를 날짜 기준으로 금리 데이터와 합친다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58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>
                <a:ea typeface="맑은 고딕"/>
              </a:rPr>
              <a:t>금리의 상승하락으로 </a:t>
            </a:r>
            <a:r>
              <a:rPr lang="en-US" altLang="ko-KR" sz="1200" dirty="0" err="1">
                <a:ea typeface="맑은 고딕"/>
              </a:rPr>
              <a:t>howkish</a:t>
            </a:r>
            <a:r>
              <a:rPr lang="en-US" altLang="ko-KR" sz="1200" dirty="0">
                <a:ea typeface="맑은 고딕"/>
              </a:rPr>
              <a:t>/dovish </a:t>
            </a:r>
            <a:r>
              <a:rPr lang="ko-KR" altLang="en-US" sz="1200" dirty="0">
                <a:ea typeface="맑은 고딕"/>
              </a:rPr>
              <a:t>를 </a:t>
            </a:r>
            <a:r>
              <a:rPr lang="ko-KR" altLang="en-US" sz="1200" dirty="0" err="1">
                <a:ea typeface="맑은 고딕"/>
              </a:rPr>
              <a:t>구분지어</a:t>
            </a:r>
            <a:r>
              <a:rPr lang="ko-KR" altLang="en-US" sz="1200" dirty="0">
                <a:ea typeface="맑은 고딕"/>
              </a:rPr>
              <a:t> </a:t>
            </a:r>
            <a:r>
              <a:rPr lang="en-US" altLang="ko-KR" sz="1200" dirty="0" err="1">
                <a:ea typeface="맑은 고딕"/>
              </a:rPr>
              <a:t>Wordfreq</a:t>
            </a:r>
            <a:r>
              <a:rPr lang="ko-KR" altLang="en-US" sz="1200" dirty="0">
                <a:ea typeface="맑은 고딕"/>
              </a:rPr>
              <a:t>의 </a:t>
            </a:r>
            <a:r>
              <a:rPr lang="en-US" altLang="ko-KR" sz="1200" dirty="0" err="1">
                <a:ea typeface="맑은 고딕"/>
              </a:rPr>
              <a:t>ngram</a:t>
            </a:r>
            <a:r>
              <a:rPr lang="ko-KR" altLang="en-US" sz="1200" dirty="0">
                <a:ea typeface="맑은 고딕"/>
              </a:rPr>
              <a:t>열에 추가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10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Howkish</a:t>
            </a:r>
            <a:r>
              <a:rPr lang="en-US" altLang="ko-KR" dirty="0"/>
              <a:t> / dovish </a:t>
            </a:r>
            <a:r>
              <a:rPr lang="ko-KR" altLang="en-US" dirty="0"/>
              <a:t>토큰 </a:t>
            </a:r>
            <a:r>
              <a:rPr lang="en-US" altLang="ko-KR" dirty="0"/>
              <a:t>counting </a:t>
            </a:r>
            <a:r>
              <a:rPr lang="ko-KR" altLang="en-US" dirty="0"/>
              <a:t>한 값으로 </a:t>
            </a:r>
            <a:r>
              <a:rPr lang="en-US" altLang="ko-KR" dirty="0" err="1"/>
              <a:t>laplace</a:t>
            </a:r>
            <a:r>
              <a:rPr lang="en-US" altLang="ko-KR" dirty="0"/>
              <a:t> smoothing</a:t>
            </a:r>
            <a:r>
              <a:rPr lang="ko-KR" altLang="en-US" dirty="0"/>
              <a:t>을 진행함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74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Minus = tone</a:t>
            </a:r>
            <a:r>
              <a:rPr lang="ko-KR" altLang="en-US" dirty="0"/>
              <a:t> 구하는 공식의 분자 </a:t>
            </a:r>
            <a:r>
              <a:rPr lang="en-US" altLang="ko-KR" dirty="0"/>
              <a:t>/ plus  = tone</a:t>
            </a:r>
            <a:r>
              <a:rPr lang="ko-KR" altLang="en-US" dirty="0"/>
              <a:t> 공식의 분모이다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위에서 구한 문장의 </a:t>
            </a:r>
            <a:r>
              <a:rPr lang="ko-KR" altLang="en-US" dirty="0" err="1"/>
              <a:t>단어별</a:t>
            </a:r>
            <a:r>
              <a:rPr lang="ko-KR" altLang="en-US" dirty="0"/>
              <a:t> </a:t>
            </a:r>
            <a:r>
              <a:rPr lang="en-US" altLang="ko-KR" dirty="0"/>
              <a:t>tone </a:t>
            </a:r>
            <a:r>
              <a:rPr lang="ko-KR" altLang="en-US" dirty="0"/>
              <a:t>을 이용하여 아래에서 문서</a:t>
            </a:r>
            <a:r>
              <a:rPr lang="en-US" altLang="ko-KR" dirty="0"/>
              <a:t>tone </a:t>
            </a:r>
            <a:r>
              <a:rPr lang="ko-KR" altLang="en-US" dirty="0"/>
              <a:t>값을 구하여 </a:t>
            </a:r>
            <a:r>
              <a:rPr lang="en-US" altLang="ko-KR" dirty="0" err="1"/>
              <a:t>tone_mpd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append </a:t>
            </a:r>
            <a:r>
              <a:rPr lang="ko-KR" altLang="en-US" dirty="0"/>
              <a:t>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6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22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그리드 </a:t>
            </a:r>
            <a:r>
              <a:rPr lang="ko-KR" altLang="en-US" dirty="0" err="1"/>
              <a:t>서치를</a:t>
            </a:r>
            <a:r>
              <a:rPr lang="ko-KR" altLang="en-US" dirty="0"/>
              <a:t> 사용하여 다양한 경우의 수를 추출하였음</a:t>
            </a:r>
            <a:r>
              <a:rPr lang="en-US" altLang="ko-KR" dirty="0"/>
              <a:t>. [16, 1.1, 0]</a:t>
            </a:r>
            <a:r>
              <a:rPr lang="ko-KR" altLang="en-US" dirty="0" err="1"/>
              <a:t>일때</a:t>
            </a:r>
            <a:r>
              <a:rPr lang="ko-KR" altLang="en-US" dirty="0"/>
              <a:t> 가장 높은 상관계수 </a:t>
            </a:r>
            <a:r>
              <a:rPr lang="en-US" altLang="ko-KR" dirty="0"/>
              <a:t>0.62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54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412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33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238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4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3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Cookies : 2227 ,1018 ,1001 </a:t>
            </a:r>
            <a:r>
              <a:rPr lang="ko-KR" altLang="en-US" dirty="0"/>
              <a:t>로 언론사별 쿠키를 다르게 하여 </a:t>
            </a:r>
            <a:r>
              <a:rPr lang="ko-KR" altLang="en-US" dirty="0" err="1"/>
              <a:t>파싱한다</a:t>
            </a:r>
            <a:r>
              <a:rPr lang="ko-KR" altLang="en-US" dirty="0"/>
              <a:t> 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61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언론사 별 </a:t>
            </a:r>
            <a:r>
              <a:rPr lang="en-US" altLang="ko-KR" dirty="0"/>
              <a:t>html </a:t>
            </a:r>
            <a:r>
              <a:rPr lang="ko-KR" altLang="en-US" dirty="0"/>
              <a:t>구조가 다르므로 </a:t>
            </a:r>
            <a:r>
              <a:rPr lang="ko-KR" altLang="en-US" dirty="0" err="1"/>
              <a:t>파싱하는</a:t>
            </a:r>
            <a:r>
              <a:rPr lang="ko-KR" altLang="en-US" dirty="0"/>
              <a:t> 함수를 다르게 구성해주었다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95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2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4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맑은 고딕"/>
              </a:rPr>
              <a:t>PDF </a:t>
            </a:r>
            <a:r>
              <a:rPr lang="ko-KR" altLang="en-US" dirty="0" err="1">
                <a:ea typeface="맑은 고딕"/>
              </a:rPr>
              <a:t>MINER와</a:t>
            </a:r>
            <a:r>
              <a:rPr lang="ko-KR" altLang="en-US" dirty="0">
                <a:ea typeface="맑은 고딕"/>
              </a:rPr>
              <a:t> TIKA 중 </a:t>
            </a:r>
            <a:r>
              <a:rPr lang="ko-KR" altLang="en-US" dirty="0" err="1">
                <a:ea typeface="맑은 고딕"/>
              </a:rPr>
              <a:t>TIKA가</a:t>
            </a:r>
            <a:r>
              <a:rPr lang="ko-KR" altLang="en-US" dirty="0">
                <a:ea typeface="맑은 고딕"/>
              </a:rPr>
              <a:t> 더 높은 인식률을 보였다. </a:t>
            </a:r>
            <a:endParaRPr lang="ko-KR" altLang="ko-KR" dirty="0"/>
          </a:p>
          <a:p>
            <a:r>
              <a:rPr lang="ko-KR" altLang="en-US" dirty="0">
                <a:ea typeface="맑은 고딕"/>
              </a:rPr>
              <a:t>PDF </a:t>
            </a:r>
            <a:r>
              <a:rPr lang="ko-KR" altLang="en-US" dirty="0" err="1">
                <a:ea typeface="맑은 고딕"/>
              </a:rPr>
              <a:t>MINER의</a:t>
            </a:r>
            <a:r>
              <a:rPr lang="ko-KR" altLang="en-US" dirty="0">
                <a:ea typeface="맑은 고딕"/>
              </a:rPr>
              <a:t> 경우 자료의 손실이 생겼을 뿐만 아니라 </a:t>
            </a:r>
            <a:r>
              <a:rPr lang="ko-KR" altLang="en-US" dirty="0" err="1">
                <a:ea typeface="맑은 고딕"/>
              </a:rPr>
              <a:t>TIKA보다</a:t>
            </a:r>
            <a:r>
              <a:rPr lang="ko-KR" altLang="en-US" dirty="0">
                <a:ea typeface="맑은 고딕"/>
              </a:rPr>
              <a:t> 텍스트 추출 시간이 </a:t>
            </a:r>
            <a:r>
              <a:rPr lang="ko-KR" altLang="en-US" dirty="0" err="1">
                <a:ea typeface="맑은 고딕"/>
              </a:rPr>
              <a:t>느렸다</a:t>
            </a:r>
            <a:r>
              <a:rPr lang="ko-KR" altLang="en-US" dirty="0">
                <a:ea typeface="맑은 고딕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8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694474"/>
            <a:ext cx="6192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en-US" altLang="ko-KR" sz="5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BOK </a:t>
            </a:r>
            <a:r>
              <a:rPr lang="ko-KR" altLang="en-US" sz="5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논문 구현 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MULTICAMPUS 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인공지능 자연어처리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B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6165304"/>
            <a:ext cx="3600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김준수</a:t>
            </a:r>
            <a:r>
              <a:rPr lang="en-US" altLang="ko-KR" sz="1700" b="1" dirty="0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김하은</a:t>
            </a:r>
            <a:r>
              <a:rPr lang="en-US" altLang="ko-KR" sz="1700" b="1" dirty="0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박아경</a:t>
            </a:r>
            <a:r>
              <a:rPr lang="en-US" altLang="ko-KR" sz="1700" b="1" dirty="0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700" b="1" dirty="0" err="1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이수범</a:t>
            </a:r>
            <a:r>
              <a:rPr lang="en-US" altLang="ko-KR" sz="1700" b="1" dirty="0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700" b="1" dirty="0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이창윤</a:t>
            </a:r>
            <a:endParaRPr lang="en-US" altLang="ko-KR" sz="1700" b="1" dirty="0">
              <a:solidFill>
                <a:schemeClr val="bg1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0455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2312000"/>
            <a:ext cx="324036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spc="-150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Tika Parser</a:t>
            </a:r>
          </a:p>
          <a:p>
            <a:pPr fontAlgn="base"/>
            <a:r>
              <a:rPr lang="en-US" altLang="ko-KR" sz="25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Beautiful Soup </a:t>
            </a:r>
            <a:r>
              <a:rPr lang="ko-KR" altLang="en-US" sz="25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 </a:t>
            </a:r>
            <a:endParaRPr lang="en-US" altLang="ko-KR" sz="2500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fontAlgn="base"/>
            <a:r>
              <a:rPr lang="ko-KR" altLang="en-US" sz="25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이용해 가져온 </a:t>
            </a:r>
            <a:r>
              <a:rPr lang="en-US" altLang="ko-KR" sz="25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pdf </a:t>
            </a:r>
            <a:r>
              <a:rPr lang="en-US" altLang="ko-KR" sz="2500" spc="-15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url</a:t>
            </a:r>
            <a:r>
              <a:rPr lang="ko-KR" altLang="en-US" sz="25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</a:t>
            </a:r>
            <a:r>
              <a:rPr lang="en-US" altLang="ko-KR" sz="25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</a:p>
          <a:p>
            <a:pPr fontAlgn="base"/>
            <a:r>
              <a:rPr lang="en-US" altLang="ko-KR" sz="25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text </a:t>
            </a:r>
            <a:r>
              <a:rPr lang="ko-KR" altLang="en-US" sz="25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파일로 변환</a:t>
            </a:r>
            <a:endParaRPr lang="en-US" altLang="ko-KR" sz="2500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fontAlgn="base"/>
            <a:endParaRPr lang="en-US" altLang="ko-KR" sz="1600" spc="-150" dirty="0"/>
          </a:p>
          <a:p>
            <a:pPr fontAlgn="base"/>
            <a:endParaRPr lang="en-US" altLang="ko-KR" sz="2500" b="1" spc="-150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pPr fontAlgn="base"/>
            <a:endParaRPr lang="en-US" altLang="ko-KR" sz="2500" b="1" spc="-150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97965" y="327554"/>
            <a:ext cx="2999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98C5A-570D-4C3A-8AF2-EE28202E0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65" y="1500689"/>
            <a:ext cx="4845445" cy="47963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09B469-7710-463A-8937-A42C8735CE43}"/>
              </a:ext>
            </a:extLst>
          </p:cNvPr>
          <p:cNvSpPr txBox="1"/>
          <p:nvPr/>
        </p:nvSpPr>
        <p:spPr>
          <a:xfrm>
            <a:off x="451089" y="836712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3)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금융 회의 의사록 </a:t>
            </a:r>
            <a:r>
              <a:rPr lang="ko-KR" altLang="en-US" sz="3000" b="1" spc="-150" dirty="0" err="1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크롤링</a:t>
            </a:r>
            <a:endParaRPr lang="ko-KR" altLang="en-US" sz="3000" b="1" spc="-150" dirty="0">
              <a:latin typeface="서울한강 장체 BL" panose="02020503020101020101" pitchFamily="18" charset="-127"/>
              <a:ea typeface="서울한강 장체 BL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37AC77-2E5C-48CE-8461-73B046E23FAE}"/>
              </a:ext>
            </a:extLst>
          </p:cNvPr>
          <p:cNvSpPr txBox="1"/>
          <p:nvPr/>
        </p:nvSpPr>
        <p:spPr>
          <a:xfrm>
            <a:off x="379081" y="44624"/>
            <a:ext cx="2608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수집</a:t>
            </a:r>
          </a:p>
          <a:p>
            <a:endParaRPr lang="ko-KR" altLang="en-US" sz="280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6D5EDC-2916-45DF-883C-E14523320592}"/>
              </a:ext>
            </a:extLst>
          </p:cNvPr>
          <p:cNvSpPr/>
          <p:nvPr/>
        </p:nvSpPr>
        <p:spPr>
          <a:xfrm>
            <a:off x="4070193" y="4149080"/>
            <a:ext cx="3816424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6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3395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95736" y="1695579"/>
            <a:ext cx="573870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3000" b="1" spc="-150" dirty="0">
                <a:solidFill>
                  <a:schemeClr val="accent5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Fitz Parser </a:t>
            </a:r>
            <a:r>
              <a:rPr lang="ko-KR" altLang="en-US" sz="3000" b="1" spc="-150" dirty="0">
                <a:solidFill>
                  <a:schemeClr val="accent5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를 통해 해결</a:t>
            </a:r>
            <a:endParaRPr lang="en-US" altLang="ko-KR" sz="3000" b="1" spc="-150" dirty="0">
              <a:solidFill>
                <a:schemeClr val="accent5">
                  <a:lumMod val="50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Tika 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변환 시 글자 </a:t>
            </a: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‘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금</a:t>
            </a: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’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이 누락되는 현상 발생</a:t>
            </a:r>
            <a:endParaRPr lang="en-US" altLang="ko-KR" sz="2000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285750" indent="-285750" fontAlgn="base">
              <a:buFontTx/>
              <a:buChar char="-"/>
            </a:pP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Tika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에서 누락된 데이터는 </a:t>
            </a: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Fitz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를 이용하여 </a:t>
            </a: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text 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변환</a:t>
            </a:r>
            <a:endParaRPr lang="en-US" altLang="ko-KR" sz="2000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fontAlgn="base"/>
            <a:endParaRPr lang="ko-KR" altLang="en-US" sz="1600" spc="-15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67143" y="259637"/>
            <a:ext cx="2725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D91498-A034-4720-93ED-B691C8CEA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76" y="3303441"/>
            <a:ext cx="6774240" cy="30754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16AD13-F6F1-4058-B024-D804910344E7}"/>
              </a:ext>
            </a:extLst>
          </p:cNvPr>
          <p:cNvSpPr txBox="1"/>
          <p:nvPr/>
        </p:nvSpPr>
        <p:spPr>
          <a:xfrm>
            <a:off x="-252536" y="1360686"/>
            <a:ext cx="9279510" cy="90024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300" b="1" spc="-150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Tika</a:t>
            </a:r>
            <a:r>
              <a:rPr lang="ko-KR" altLang="en-US" sz="2300" b="1" spc="-150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로 데이터를 추출한 경우 </a:t>
            </a:r>
            <a:r>
              <a:rPr lang="en-US" altLang="ko-KR" sz="2300" b="1" spc="-150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2006</a:t>
            </a:r>
            <a:r>
              <a:rPr lang="ko-KR" altLang="en-US" sz="2300" b="1" spc="-150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년 </a:t>
            </a:r>
            <a:r>
              <a:rPr lang="en-US" altLang="ko-KR" sz="2300" b="1" spc="-150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2007</a:t>
            </a:r>
            <a:r>
              <a:rPr lang="ko-KR" altLang="en-US" sz="2300" b="1" spc="-150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년 데이터의 글자가 삭제되는 현상 발생</a:t>
            </a:r>
            <a:endParaRPr lang="en-US" altLang="ko-KR" sz="2300" b="1" spc="-150" dirty="0">
              <a:solidFill>
                <a:srgbClr val="FF0000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38E54-8C7D-4B2A-91D2-DBFBCA2510DF}"/>
              </a:ext>
            </a:extLst>
          </p:cNvPr>
          <p:cNvSpPr txBox="1"/>
          <p:nvPr/>
        </p:nvSpPr>
        <p:spPr>
          <a:xfrm>
            <a:off x="451089" y="836712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3)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금융 회의 의사록 </a:t>
            </a:r>
            <a:r>
              <a:rPr lang="ko-KR" altLang="en-US" sz="3000" b="1" spc="-150" dirty="0" err="1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크롤링</a:t>
            </a:r>
            <a:endParaRPr lang="ko-KR" altLang="en-US" sz="3000" b="1" spc="-150" dirty="0">
              <a:latin typeface="서울한강 장체 BL" panose="02020503020101020101" pitchFamily="18" charset="-127"/>
              <a:ea typeface="서울한강 장체 BL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0EB60-2102-4B94-919F-86D09606E64A}"/>
              </a:ext>
            </a:extLst>
          </p:cNvPr>
          <p:cNvSpPr txBox="1"/>
          <p:nvPr/>
        </p:nvSpPr>
        <p:spPr>
          <a:xfrm>
            <a:off x="379081" y="44624"/>
            <a:ext cx="2608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수집</a:t>
            </a:r>
          </a:p>
          <a:p>
            <a:endParaRPr lang="ko-KR" altLang="en-US" sz="280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946540" y="2096719"/>
            <a:ext cx="1033172" cy="864096"/>
          </a:xfrm>
          <a:prstGeom prst="stripedRightArrow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13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8144" y="20428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049B41-3D6C-4A54-8084-FB169E403B72}"/>
              </a:ext>
            </a:extLst>
          </p:cNvPr>
          <p:cNvSpPr txBox="1"/>
          <p:nvPr/>
        </p:nvSpPr>
        <p:spPr>
          <a:xfrm>
            <a:off x="4067944" y="4581128"/>
            <a:ext cx="74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TIKA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1" y="1710478"/>
            <a:ext cx="4968553" cy="19170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832696"/>
            <a:ext cx="4968552" cy="2044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3F1683-B40B-4605-9F51-D223FF557DA0}"/>
              </a:ext>
            </a:extLst>
          </p:cNvPr>
          <p:cNvSpPr txBox="1"/>
          <p:nvPr/>
        </p:nvSpPr>
        <p:spPr>
          <a:xfrm>
            <a:off x="451089" y="836712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3)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금융 회의 의사록 </a:t>
            </a:r>
            <a:r>
              <a:rPr lang="ko-KR" altLang="en-US" sz="3000" b="1" spc="-150" dirty="0" err="1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크롤링</a:t>
            </a:r>
            <a:endParaRPr lang="ko-KR" altLang="en-US" sz="3000" b="1" spc="-150" dirty="0">
              <a:latin typeface="서울한강 장체 BL" panose="02020503020101020101" pitchFamily="18" charset="-127"/>
              <a:ea typeface="서울한강 장체 BL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7130C-786D-47EA-9263-E9B0E064338D}"/>
              </a:ext>
            </a:extLst>
          </p:cNvPr>
          <p:cNvSpPr txBox="1"/>
          <p:nvPr/>
        </p:nvSpPr>
        <p:spPr>
          <a:xfrm>
            <a:off x="379081" y="44624"/>
            <a:ext cx="2608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수집</a:t>
            </a:r>
          </a:p>
          <a:p>
            <a:endParaRPr lang="ko-KR" altLang="en-US" sz="280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21DAEE-69DE-4DB8-9D5C-5B0F68CDC0CE}"/>
              </a:ext>
            </a:extLst>
          </p:cNvPr>
          <p:cNvSpPr txBox="1"/>
          <p:nvPr/>
        </p:nvSpPr>
        <p:spPr>
          <a:xfrm>
            <a:off x="899592" y="1484784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7375E"/>
                </a:solidFill>
              </a:rPr>
              <a:t>  TIKA</a:t>
            </a:r>
          </a:p>
          <a:p>
            <a:r>
              <a:rPr lang="en-US" altLang="ko-KR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2006</a:t>
            </a:r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년</a:t>
            </a:r>
            <a:r>
              <a:rPr lang="en-US" altLang="ko-KR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2007</a:t>
            </a:r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년 자료에서</a:t>
            </a:r>
            <a:endParaRPr lang="en-US" altLang="ko-KR" sz="2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일부 데이터가 손실</a:t>
            </a:r>
            <a:endParaRPr lang="en-US" altLang="ko-KR" sz="2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ex)’</a:t>
            </a:r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금</a:t>
            </a:r>
            <a:r>
              <a:rPr lang="en-US" altLang="ko-KR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’</a:t>
            </a:r>
            <a:endParaRPr lang="ko-KR" altLang="en-US" sz="2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6824E7-1028-4ACE-B8CC-77C7508EA294}"/>
              </a:ext>
            </a:extLst>
          </p:cNvPr>
          <p:cNvSpPr txBox="1"/>
          <p:nvPr/>
        </p:nvSpPr>
        <p:spPr>
          <a:xfrm>
            <a:off x="802339" y="3810014"/>
            <a:ext cx="396044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7375E"/>
                </a:solidFill>
              </a:rPr>
              <a:t>  FITZ</a:t>
            </a:r>
          </a:p>
          <a:p>
            <a:r>
              <a:rPr lang="en-US" altLang="ko-KR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FITZ</a:t>
            </a:r>
            <a:r>
              <a:rPr lang="ko-KR" altLang="en-US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를 통해</a:t>
            </a:r>
            <a:r>
              <a:rPr lang="en-US" altLang="ko-KR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2006</a:t>
            </a:r>
            <a:r>
              <a:rPr lang="ko-KR" altLang="en-US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년</a:t>
            </a:r>
            <a:r>
              <a:rPr lang="en-US" altLang="ko-KR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2007</a:t>
            </a:r>
            <a:r>
              <a:rPr lang="ko-KR" altLang="en-US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년을 파싱</a:t>
            </a:r>
            <a:endParaRPr lang="en-US" altLang="ko-KR" sz="16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en-US" altLang="ko-KR" sz="16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2000" b="1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하지만 </a:t>
            </a:r>
            <a:r>
              <a:rPr lang="en-US" altLang="ko-KR" sz="2000" b="1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FITZ</a:t>
            </a:r>
            <a:r>
              <a:rPr lang="ko-KR" altLang="en-US" sz="2000" b="1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에서도 </a:t>
            </a:r>
            <a:endParaRPr lang="en-US" altLang="ko-KR" sz="2000" b="1" dirty="0">
              <a:solidFill>
                <a:srgbClr val="FF0000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Text</a:t>
            </a:r>
            <a:r>
              <a:rPr lang="ko-KR" altLang="en-US" sz="2000" b="1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가 깨지는 현상이 발생</a:t>
            </a:r>
            <a:endParaRPr lang="en-US" altLang="ko-KR" sz="2000" b="1" dirty="0">
              <a:solidFill>
                <a:srgbClr val="FF0000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16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▶ </a:t>
            </a:r>
            <a:r>
              <a:rPr lang="en-US" altLang="ko-KR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TIKA</a:t>
            </a:r>
            <a:r>
              <a:rPr lang="ko-KR" altLang="en-US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에서 불러올 수 없는 데이터만</a:t>
            </a:r>
            <a:br>
              <a:rPr lang="en-US" altLang="ko-KR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</a:br>
            <a:r>
              <a:rPr lang="en-US" altLang="ko-KR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  FITZ</a:t>
            </a:r>
            <a:r>
              <a:rPr lang="ko-KR" altLang="en-US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를 통해 파싱</a:t>
            </a:r>
            <a:endParaRPr lang="en-US" altLang="ko-KR" sz="16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</a:p>
          <a:p>
            <a:endParaRPr lang="en-US" altLang="ko-KR" sz="2000" b="1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ko-KR" altLang="en-US" sz="2000" b="1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680A2455-7E7D-46CF-A4A4-3F39CCA6355B}"/>
              </a:ext>
            </a:extLst>
          </p:cNvPr>
          <p:cNvSpPr/>
          <p:nvPr/>
        </p:nvSpPr>
        <p:spPr>
          <a:xfrm rot="5400000">
            <a:off x="1730772" y="3164653"/>
            <a:ext cx="360040" cy="520441"/>
          </a:xfrm>
          <a:prstGeom prst="chevron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1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67143" y="259637"/>
            <a:ext cx="2725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FA41D-25B5-44B7-B636-4686441B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98" y="4692281"/>
            <a:ext cx="4314270" cy="1323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8304ED-6147-4661-8CCB-6C91E4648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381147"/>
            <a:ext cx="4968552" cy="1407893"/>
          </a:xfrm>
          <a:prstGeom prst="rect">
            <a:avLst/>
          </a:prstGeom>
        </p:spPr>
      </p:pic>
      <p:sp>
        <p:nvSpPr>
          <p:cNvPr id="14" name="모서리가 둥근 직사각형 17">
            <a:extLst>
              <a:ext uri="{FF2B5EF4-FFF2-40B4-BE49-F238E27FC236}">
                <a16:creationId xmlns:a16="http://schemas.microsoft.com/office/drawing/2014/main" id="{7BA18F94-6D99-40FE-BDDB-09C99786BCE1}"/>
              </a:ext>
            </a:extLst>
          </p:cNvPr>
          <p:cNvSpPr/>
          <p:nvPr/>
        </p:nvSpPr>
        <p:spPr>
          <a:xfrm>
            <a:off x="1967367" y="1403484"/>
            <a:ext cx="1740537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크롤링</a:t>
            </a:r>
            <a:r>
              <a:rPr lang="ko-KR" altLang="en-US" sz="2000" b="1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데이터</a:t>
            </a:r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6DE736A2-29ED-4A3B-A70E-4632FD51C933}"/>
              </a:ext>
            </a:extLst>
          </p:cNvPr>
          <p:cNvSpPr/>
          <p:nvPr/>
        </p:nvSpPr>
        <p:spPr>
          <a:xfrm>
            <a:off x="1967367" y="3844624"/>
            <a:ext cx="1785841" cy="38111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채우기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90F91-ED9A-4DDE-859D-67D6D363C234}"/>
              </a:ext>
            </a:extLst>
          </p:cNvPr>
          <p:cNvSpPr txBox="1"/>
          <p:nvPr/>
        </p:nvSpPr>
        <p:spPr>
          <a:xfrm>
            <a:off x="2113210" y="1854597"/>
            <a:ext cx="578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네이버 금융에서 </a:t>
            </a:r>
            <a:r>
              <a:rPr lang="en-US" altLang="ko-KR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Call </a:t>
            </a:r>
            <a:r>
              <a:rPr lang="ko-KR" altLang="en-US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금리 </a:t>
            </a:r>
            <a:r>
              <a:rPr lang="ko-KR" altLang="en-US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크롤링</a:t>
            </a:r>
            <a:endParaRPr lang="ko-KR" altLang="en-US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4A9BA4-C2F7-4B1A-B1A5-83DA21E83159}"/>
              </a:ext>
            </a:extLst>
          </p:cNvPr>
          <p:cNvSpPr/>
          <p:nvPr/>
        </p:nvSpPr>
        <p:spPr>
          <a:xfrm>
            <a:off x="2506574" y="2721149"/>
            <a:ext cx="2376264" cy="518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3DBF2-1EE1-464C-8AC2-3203501155FF}"/>
              </a:ext>
            </a:extLst>
          </p:cNvPr>
          <p:cNvSpPr txBox="1"/>
          <p:nvPr/>
        </p:nvSpPr>
        <p:spPr>
          <a:xfrm>
            <a:off x="2185218" y="4280923"/>
            <a:ext cx="578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누락된 날짜가 없도록 연속 </a:t>
            </a:r>
            <a:r>
              <a:rPr lang="en-US" altLang="ko-KR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date</a:t>
            </a:r>
            <a:r>
              <a:rPr lang="ko-KR" altLang="en-US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를 생성</a:t>
            </a:r>
            <a:r>
              <a:rPr lang="en-US" altLang="ko-KR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</a:t>
            </a:r>
            <a:r>
              <a:rPr lang="en-US" altLang="ko-KR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fillna</a:t>
            </a:r>
            <a:r>
              <a:rPr lang="ko-KR" altLang="en-US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로 빈칸을 채움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B62B535-827C-4EB4-ACE7-5F5719803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328" y="5902985"/>
            <a:ext cx="5049944" cy="6943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E350DA8-3315-43B7-A6E8-CC86BB6AFB66}"/>
              </a:ext>
            </a:extLst>
          </p:cNvPr>
          <p:cNvSpPr txBox="1"/>
          <p:nvPr/>
        </p:nvSpPr>
        <p:spPr>
          <a:xfrm>
            <a:off x="451089" y="836712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4)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</a:t>
            </a:r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Call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금리 </a:t>
            </a:r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&amp;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기준금리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D9B3EE-DF4C-41D3-84E8-9AFC75250E26}"/>
              </a:ext>
            </a:extLst>
          </p:cNvPr>
          <p:cNvSpPr txBox="1"/>
          <p:nvPr/>
        </p:nvSpPr>
        <p:spPr>
          <a:xfrm>
            <a:off x="379081" y="44624"/>
            <a:ext cx="2608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수집</a:t>
            </a:r>
          </a:p>
          <a:p>
            <a:endParaRPr lang="ko-KR" altLang="en-US" sz="280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42845E-ADFB-48C2-A1D2-CFED3344976E}"/>
              </a:ext>
            </a:extLst>
          </p:cNvPr>
          <p:cNvSpPr/>
          <p:nvPr/>
        </p:nvSpPr>
        <p:spPr>
          <a:xfrm>
            <a:off x="3276027" y="5888446"/>
            <a:ext cx="3682069" cy="6312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3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25556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67143" y="259637"/>
            <a:ext cx="2725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BFF19C-28A2-446B-A4B8-55D660F3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824489"/>
            <a:ext cx="5068991" cy="34355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C34F7A-2589-41A9-8481-FB2AFAA58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859" y="1824489"/>
            <a:ext cx="1914525" cy="25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412895-96B6-4A4D-B359-E2474F3CEF07}"/>
              </a:ext>
            </a:extLst>
          </p:cNvPr>
          <p:cNvSpPr txBox="1"/>
          <p:nvPr/>
        </p:nvSpPr>
        <p:spPr>
          <a:xfrm>
            <a:off x="827584" y="5473031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날짜와 한달 전 </a:t>
            </a:r>
            <a:r>
              <a:rPr lang="en-US" altLang="ko-KR" sz="24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call</a:t>
            </a:r>
            <a:r>
              <a:rPr lang="ko-KR" altLang="en-US" sz="24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금리를 비교하여 상승</a:t>
            </a:r>
            <a:r>
              <a:rPr lang="en-US" altLang="ko-KR" sz="24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/</a:t>
            </a:r>
            <a:r>
              <a:rPr lang="ko-KR" altLang="en-US" sz="24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하락 </a:t>
            </a:r>
            <a:r>
              <a:rPr lang="ko-KR" altLang="en-US" sz="24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라벨링</a:t>
            </a:r>
            <a:endParaRPr lang="ko-KR" altLang="en-US" sz="24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6" name="모서리가 둥근 직사각형 25">
            <a:extLst>
              <a:ext uri="{FF2B5EF4-FFF2-40B4-BE49-F238E27FC236}">
                <a16:creationId xmlns:a16="http://schemas.microsoft.com/office/drawing/2014/main" id="{7FC2D4A1-81C0-4887-9D0A-3075A7EC6E75}"/>
              </a:ext>
            </a:extLst>
          </p:cNvPr>
          <p:cNvSpPr/>
          <p:nvPr/>
        </p:nvSpPr>
        <p:spPr>
          <a:xfrm>
            <a:off x="683568" y="5379571"/>
            <a:ext cx="7488833" cy="584949"/>
          </a:xfrm>
          <a:prstGeom prst="roundRect">
            <a:avLst/>
          </a:prstGeom>
          <a:noFill/>
          <a:ln>
            <a:solidFill>
              <a:srgbClr val="17375E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97923-A124-4715-AC5C-FE4D8FF064AD}"/>
              </a:ext>
            </a:extLst>
          </p:cNvPr>
          <p:cNvSpPr txBox="1"/>
          <p:nvPr/>
        </p:nvSpPr>
        <p:spPr>
          <a:xfrm>
            <a:off x="451089" y="836712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4)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</a:t>
            </a:r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Call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금리 </a:t>
            </a:r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&amp;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기준금리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04F89-7BE9-42F8-8607-665B7E590FFF}"/>
              </a:ext>
            </a:extLst>
          </p:cNvPr>
          <p:cNvSpPr txBox="1"/>
          <p:nvPr/>
        </p:nvSpPr>
        <p:spPr>
          <a:xfrm>
            <a:off x="379081" y="44624"/>
            <a:ext cx="2608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수집</a:t>
            </a:r>
          </a:p>
          <a:p>
            <a:endParaRPr lang="ko-KR" altLang="en-US" sz="280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700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983" y="2440963"/>
            <a:ext cx="29959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</a:t>
            </a:r>
            <a:r>
              <a:rPr lang="en-US" altLang="ko-KR" sz="25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gramize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진행하기 전에 문장 토큰화 실행</a:t>
            </a:r>
            <a:endParaRPr lang="en-US" altLang="ko-KR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en-US" altLang="ko-KR" sz="1600" b="1" dirty="0">
              <a:solidFill>
                <a:srgbClr val="FF0000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en-US" altLang="ko-KR" sz="1600" b="1" dirty="0">
              <a:solidFill>
                <a:srgbClr val="FF0000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sz="2200" b="1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SENT_TOKENIZER</a:t>
            </a:r>
            <a:r>
              <a:rPr lang="ko-KR" altLang="en-US" sz="2200" b="1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가 </a:t>
            </a:r>
            <a:endParaRPr lang="en-US" altLang="ko-KR" sz="2200" b="1" dirty="0">
              <a:solidFill>
                <a:srgbClr val="FF0000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2200" b="1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문장 토큰화를 제대로</a:t>
            </a:r>
            <a:endParaRPr lang="en-US" altLang="ko-KR" sz="2200" b="1" dirty="0">
              <a:solidFill>
                <a:srgbClr val="FF0000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2200" b="1" dirty="0">
                <a:solidFill>
                  <a:srgbClr val="FF0000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수행하지 못하는 문제 발생</a:t>
            </a:r>
            <a:endParaRPr lang="en-US" altLang="ko-KR" sz="2200" b="1" dirty="0">
              <a:solidFill>
                <a:srgbClr val="FF0000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</a:p>
          <a:p>
            <a:r>
              <a:rPr lang="ko-KR" altLang="en-US" sz="20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▶ 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Split(‘.’) 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으로 문장 토큰화</a:t>
            </a: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7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9ECF00-E187-4649-804A-43AA5BE4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908" y="2066574"/>
            <a:ext cx="5143142" cy="442516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A57AFF-45A9-487E-BDDD-DC317639D55D}"/>
              </a:ext>
            </a:extLst>
          </p:cNvPr>
          <p:cNvSpPr/>
          <p:nvPr/>
        </p:nvSpPr>
        <p:spPr>
          <a:xfrm>
            <a:off x="3427907" y="4365104"/>
            <a:ext cx="5174663" cy="1307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F00500-4401-49D6-AFCF-864242071F0D}"/>
              </a:ext>
            </a:extLst>
          </p:cNvPr>
          <p:cNvSpPr/>
          <p:nvPr/>
        </p:nvSpPr>
        <p:spPr>
          <a:xfrm>
            <a:off x="471754" y="1207681"/>
            <a:ext cx="5760640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endParaRPr lang="en-US" altLang="ko-KR" sz="2000" b="1" spc="-15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38610-D56B-4229-B1F5-7F9ADD4747AE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전처리</a:t>
            </a:r>
            <a:endParaRPr lang="ko-KR" altLang="en-US" sz="4000" b="1" spc="-15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7AE8B3-BB53-44C1-86EB-924FC8A7EC40}"/>
              </a:ext>
            </a:extLst>
          </p:cNvPr>
          <p:cNvSpPr txBox="1"/>
          <p:nvPr/>
        </p:nvSpPr>
        <p:spPr>
          <a:xfrm>
            <a:off x="1835696" y="753885"/>
            <a:ext cx="6768752" cy="116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spc="-150" dirty="0" err="1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Sent_tokenizer</a:t>
            </a:r>
            <a:r>
              <a:rPr lang="en-US" altLang="ko-KR" sz="4000" b="1" spc="-150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vs  Split(‘.’)</a:t>
            </a:r>
            <a:endParaRPr lang="ko-KR" alt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21D14-AF56-4637-A936-B26994B29EEB}"/>
              </a:ext>
            </a:extLst>
          </p:cNvPr>
          <p:cNvSpPr txBox="1"/>
          <p:nvPr/>
        </p:nvSpPr>
        <p:spPr>
          <a:xfrm>
            <a:off x="2140677" y="710306"/>
            <a:ext cx="6158789" cy="62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spc="-150" dirty="0" err="1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문장별</a:t>
            </a:r>
            <a:r>
              <a:rPr lang="ko-KR" altLang="en-US" sz="2000" b="1" spc="-150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토큰화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4162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BF05B-2FF7-4180-8B29-9160FD9926E9}"/>
              </a:ext>
            </a:extLst>
          </p:cNvPr>
          <p:cNvSpPr txBox="1"/>
          <p:nvPr/>
        </p:nvSpPr>
        <p:spPr>
          <a:xfrm>
            <a:off x="827584" y="1928402"/>
            <a:ext cx="783709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5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split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('.')을 수행할 경우 </a:t>
            </a:r>
            <a:endParaRPr lang="en-US" altLang="ko-KR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algn="ctr"/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숫자의 소수점을 기준으로 문장을 토큰화 하는 문제점 발생</a:t>
            </a:r>
            <a:endParaRPr lang="en-US" altLang="ko-KR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64BE30-4861-4B30-8A9C-F15E17D5B236}"/>
              </a:ext>
            </a:extLst>
          </p:cNvPr>
          <p:cNvSpPr/>
          <p:nvPr/>
        </p:nvSpPr>
        <p:spPr>
          <a:xfrm>
            <a:off x="551329" y="1233308"/>
            <a:ext cx="5760640" cy="60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spc="-15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12" name="그림 4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FDABC4F3-A3B5-4376-A3DC-82D6E7FF2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63" y="2852936"/>
            <a:ext cx="7445627" cy="366650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E27113-B67B-498A-B83D-4ACE3B18DD71}"/>
              </a:ext>
            </a:extLst>
          </p:cNvPr>
          <p:cNvSpPr/>
          <p:nvPr/>
        </p:nvSpPr>
        <p:spPr>
          <a:xfrm>
            <a:off x="827584" y="4281494"/>
            <a:ext cx="4615563" cy="10804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A9D63-B0A0-48B1-97BF-C93961E64E1C}"/>
              </a:ext>
            </a:extLst>
          </p:cNvPr>
          <p:cNvSpPr txBox="1"/>
          <p:nvPr/>
        </p:nvSpPr>
        <p:spPr>
          <a:xfrm>
            <a:off x="2927593" y="702695"/>
            <a:ext cx="6768752" cy="116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spc="-150" dirty="0">
                <a:solidFill>
                  <a:schemeClr val="accent5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Split(‘.’) </a:t>
            </a:r>
            <a:r>
              <a:rPr lang="ko-KR" altLang="en-US" sz="4000" b="1" spc="-150" dirty="0">
                <a:solidFill>
                  <a:schemeClr val="accent5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의 문제점</a:t>
            </a:r>
            <a:endParaRPr lang="en-US" altLang="ko-KR" sz="4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437CF-DEA3-4A66-B87C-00DC7221579D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전처리</a:t>
            </a:r>
            <a:endParaRPr lang="ko-KR" altLang="en-US" sz="4000" b="1" spc="-15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10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4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7FB7D09-70E6-4432-8848-42900FB35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87" y="2798503"/>
            <a:ext cx="6022996" cy="37268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4BF05B-2FF7-4180-8B29-9160FD9926E9}"/>
              </a:ext>
            </a:extLst>
          </p:cNvPr>
          <p:cNvSpPr txBox="1"/>
          <p:nvPr/>
        </p:nvSpPr>
        <p:spPr>
          <a:xfrm>
            <a:off x="1043608" y="1799818"/>
            <a:ext cx="705678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5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Re.sub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(‘[0-9](\.)[0-9]’, ‘’, -)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를 이용해</a:t>
            </a:r>
            <a:endParaRPr lang="en-US" altLang="ko-KR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algn="ctr"/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숫자 사이의 소수점을 제거한 뒤 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split(‘.’)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 진행 </a:t>
            </a:r>
            <a:endParaRPr lang="en-US" altLang="ko-KR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E27113-B67B-498A-B83D-4ACE3B18DD71}"/>
              </a:ext>
            </a:extLst>
          </p:cNvPr>
          <p:cNvSpPr/>
          <p:nvPr/>
        </p:nvSpPr>
        <p:spPr>
          <a:xfrm>
            <a:off x="1472813" y="3844383"/>
            <a:ext cx="6022996" cy="975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EB563-7FCF-476F-AADC-2DE24203F6B6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전처리</a:t>
            </a:r>
            <a:endParaRPr lang="ko-KR" altLang="en-US" sz="4000" b="1" spc="-15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0E2D7E-FAAD-44CC-9ABA-C7AEA6E29FB7}"/>
              </a:ext>
            </a:extLst>
          </p:cNvPr>
          <p:cNvSpPr txBox="1"/>
          <p:nvPr/>
        </p:nvSpPr>
        <p:spPr>
          <a:xfrm>
            <a:off x="2411760" y="702695"/>
            <a:ext cx="6768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spc="-150" dirty="0">
                <a:solidFill>
                  <a:schemeClr val="accent5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Split(‘.’) </a:t>
            </a:r>
            <a:r>
              <a:rPr lang="ko-KR" altLang="en-US" sz="4000" b="1" spc="-150" dirty="0">
                <a:solidFill>
                  <a:schemeClr val="accent5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의 문제점 해결</a:t>
            </a:r>
            <a:endParaRPr lang="en-US" altLang="ko-KR" sz="4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64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BF05B-2FF7-4180-8B29-9160FD9926E9}"/>
              </a:ext>
            </a:extLst>
          </p:cNvPr>
          <p:cNvSpPr txBox="1"/>
          <p:nvPr/>
        </p:nvSpPr>
        <p:spPr>
          <a:xfrm>
            <a:off x="611560" y="1700425"/>
            <a:ext cx="8352928" cy="1089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채권데이터의 경우 한글과 마침표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(.)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만을 추출</a:t>
            </a:r>
            <a:endParaRPr lang="en-US" altLang="ko-KR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자주 등장하는 불필요한 단어들을 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STOPWORDS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처럼 지정해 제거한 뒤 </a:t>
            </a:r>
            <a:r>
              <a:rPr lang="ko-KR" altLang="en-US" sz="20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Split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('.')을 수행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F1CDA-4D21-4912-B870-486D8C9F25D3}"/>
              </a:ext>
            </a:extLst>
          </p:cNvPr>
          <p:cNvSpPr txBox="1"/>
          <p:nvPr/>
        </p:nvSpPr>
        <p:spPr>
          <a:xfrm>
            <a:off x="3419872" y="646144"/>
            <a:ext cx="6768752" cy="116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4000" b="1" spc="-150" dirty="0" err="1">
                <a:solidFill>
                  <a:schemeClr val="accent5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불용어</a:t>
            </a:r>
            <a:r>
              <a:rPr lang="ko-KR" altLang="en-US" sz="4000" b="1" spc="-150" dirty="0">
                <a:solidFill>
                  <a:schemeClr val="accent5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처리</a:t>
            </a:r>
            <a:endParaRPr lang="en-US" altLang="ko-KR" sz="4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91864-BBD2-489C-9517-446B15E85317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전처리</a:t>
            </a:r>
            <a:endParaRPr lang="ko-KR" altLang="en-US" sz="4000" b="1" spc="-15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A2050-B3E3-4F4C-8FE2-9E108D22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212976"/>
            <a:ext cx="4089673" cy="32255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2AF75D-8698-418A-9B5B-C4B3CCA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27" y="3212976"/>
            <a:ext cx="3858866" cy="3303532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FC2A9D9A-FA46-4695-B6FC-DD77CB4B35CB}"/>
              </a:ext>
            </a:extLst>
          </p:cNvPr>
          <p:cNvSpPr/>
          <p:nvPr/>
        </p:nvSpPr>
        <p:spPr>
          <a:xfrm>
            <a:off x="482327" y="3801684"/>
            <a:ext cx="2502898" cy="345565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줄무늬가 있는 오른쪽 화살표 24">
            <a:extLst>
              <a:ext uri="{FF2B5EF4-FFF2-40B4-BE49-F238E27FC236}">
                <a16:creationId xmlns:a16="http://schemas.microsoft.com/office/drawing/2014/main" id="{DA9ADCD4-DD7C-4139-9B27-3C6458C563C6}"/>
              </a:ext>
            </a:extLst>
          </p:cNvPr>
          <p:cNvSpPr/>
          <p:nvPr/>
        </p:nvSpPr>
        <p:spPr>
          <a:xfrm rot="20667505">
            <a:off x="3164082" y="3314035"/>
            <a:ext cx="1296144" cy="864096"/>
          </a:xfrm>
          <a:prstGeom prst="stripedRightArrow">
            <a:avLst/>
          </a:prstGeom>
          <a:solidFill>
            <a:srgbClr val="17375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179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 </a:t>
            </a:r>
            <a:r>
              <a:rPr lang="ko-KR" altLang="en-US" sz="1200" dirty="0" err="1">
                <a:solidFill>
                  <a:schemeClr val="bg1"/>
                </a:solidFill>
              </a:rPr>
              <a:t>전처리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2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A90736B-45CA-4EB8-B65D-0965E7C7A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2" t="6999" r="12090"/>
          <a:stretch/>
        </p:blipFill>
        <p:spPr>
          <a:xfrm>
            <a:off x="467544" y="2362957"/>
            <a:ext cx="4867535" cy="42343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AD436B-396A-4444-8BDD-822DA896F684}"/>
              </a:ext>
            </a:extLst>
          </p:cNvPr>
          <p:cNvSpPr txBox="1"/>
          <p:nvPr/>
        </p:nvSpPr>
        <p:spPr>
          <a:xfrm>
            <a:off x="5262816" y="1949567"/>
            <a:ext cx="3664658" cy="1438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서울한강체 L" panose="02020503020101020101" pitchFamily="18" charset="-127"/>
                <a:ea typeface="서울한강체 L" panose="02020503020101020101" pitchFamily="18" charset="-127"/>
              </a:rPr>
              <a:t>Groupby</a:t>
            </a:r>
            <a:r>
              <a:rPr lang="ko-KR" altLang="en-US" sz="20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('</a:t>
            </a:r>
            <a:r>
              <a:rPr lang="ko-KR" altLang="en-US" sz="2000" b="1" dirty="0" err="1">
                <a:latin typeface="서울한강체 L" panose="02020503020101020101" pitchFamily="18" charset="-127"/>
                <a:ea typeface="서울한강체 L" panose="02020503020101020101" pitchFamily="18" charset="-127"/>
              </a:rPr>
              <a:t>time</a:t>
            </a:r>
            <a:r>
              <a:rPr lang="ko-KR" altLang="en-US" sz="20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').</a:t>
            </a:r>
            <a:r>
              <a:rPr lang="ko-KR" altLang="en-US" sz="2000" b="1" dirty="0" err="1">
                <a:latin typeface="서울한강체 L" panose="02020503020101020101" pitchFamily="18" charset="-127"/>
                <a:ea typeface="서울한강체 L" panose="02020503020101020101" pitchFamily="18" charset="-127"/>
              </a:rPr>
              <a:t>sum</a:t>
            </a:r>
            <a:r>
              <a:rPr lang="ko-KR" altLang="en-US" sz="20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()</a:t>
            </a:r>
            <a:r>
              <a:rPr lang="ko-KR" altLang="en-US" sz="2000" b="1" dirty="0" err="1"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을통해</a:t>
            </a:r>
            <a:r>
              <a:rPr lang="ko-KR" altLang="en-US" sz="20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sz="2000" b="1" dirty="0">
                <a:latin typeface="서울한강체 EB" panose="02020503020101020101" pitchFamily="18" charset="-127"/>
                <a:ea typeface="서울한강체 EB" panose="02020503020101020101" pitchFamily="18" charset="-127"/>
              </a:rPr>
              <a:t>각 날짜 별 통합된 코퍼스를 생성</a:t>
            </a:r>
            <a:endParaRPr lang="en-US" altLang="ko-KR" sz="2000" b="1" dirty="0">
              <a:latin typeface="서울한강체 EB" panose="02020503020101020101" pitchFamily="18" charset="-127"/>
              <a:ea typeface="서울한강체 EB" panose="020205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C84E8B-0135-4F77-8542-01BD1B6D92FC}"/>
              </a:ext>
            </a:extLst>
          </p:cNvPr>
          <p:cNvSpPr/>
          <p:nvPr/>
        </p:nvSpPr>
        <p:spPr>
          <a:xfrm>
            <a:off x="1433886" y="2743734"/>
            <a:ext cx="1872208" cy="37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1E839E-682B-4EB6-B341-A2F78D619401}"/>
              </a:ext>
            </a:extLst>
          </p:cNvPr>
          <p:cNvSpPr/>
          <p:nvPr/>
        </p:nvSpPr>
        <p:spPr>
          <a:xfrm>
            <a:off x="1224243" y="2434063"/>
            <a:ext cx="713699" cy="309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19E92-7C97-4001-B829-08C4AC52B9B8}"/>
              </a:ext>
            </a:extLst>
          </p:cNvPr>
          <p:cNvSpPr/>
          <p:nvPr/>
        </p:nvSpPr>
        <p:spPr>
          <a:xfrm>
            <a:off x="1224242" y="3164988"/>
            <a:ext cx="713699" cy="309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A0FC2-D5CA-4E1D-A3C8-5552FE2DA2D6}"/>
              </a:ext>
            </a:extLst>
          </p:cNvPr>
          <p:cNvSpPr txBox="1"/>
          <p:nvPr/>
        </p:nvSpPr>
        <p:spPr>
          <a:xfrm>
            <a:off x="3428960" y="635488"/>
            <a:ext cx="6768752" cy="116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4000" b="1" spc="-150" dirty="0">
                <a:solidFill>
                  <a:schemeClr val="accent5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통합</a:t>
            </a:r>
            <a:endParaRPr lang="en-US" altLang="ko-KR" sz="4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26BCEF-EC32-4A28-8C1A-1F2B4BB462DF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</a:t>
            </a:r>
            <a:r>
              <a:rPr lang="ko-KR" altLang="en-US" sz="4000" b="1" spc="-150" dirty="0" err="1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전처리</a:t>
            </a:r>
            <a:endParaRPr lang="ko-KR" altLang="en-US" sz="4000" b="1" spc="-15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28AB6-6F57-49C0-9C5C-8109F50E1FDE}"/>
              </a:ext>
            </a:extLst>
          </p:cNvPr>
          <p:cNvSpPr txBox="1"/>
          <p:nvPr/>
        </p:nvSpPr>
        <p:spPr>
          <a:xfrm>
            <a:off x="867927" y="1799818"/>
            <a:ext cx="78782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전처리와 문장 토큰화가 완료된 데이터를 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CONCAT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으로 합친다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211106-FF70-49D7-B57F-D36D919BBB6C}"/>
              </a:ext>
            </a:extLst>
          </p:cNvPr>
          <p:cNvSpPr txBox="1"/>
          <p:nvPr/>
        </p:nvSpPr>
        <p:spPr>
          <a:xfrm>
            <a:off x="5437465" y="3610759"/>
            <a:ext cx="334898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0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2800" b="1" dirty="0">
                <a:solidFill>
                  <a:srgbClr val="C00000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PKL</a:t>
            </a:r>
          </a:p>
          <a:p>
            <a:r>
              <a:rPr lang="en-US" altLang="ko-KR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Csv </a:t>
            </a:r>
            <a:r>
              <a:rPr lang="ko-KR" altLang="en-US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확장자는 리스트 저장 시 </a:t>
            </a:r>
            <a:r>
              <a:rPr lang="en-US" altLang="ko-KR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[ ]</a:t>
            </a:r>
            <a:r>
              <a:rPr lang="ko-KR" altLang="en-US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</a:t>
            </a:r>
            <a:endParaRPr lang="en-US" altLang="ko-KR" sz="16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String</a:t>
            </a:r>
            <a:r>
              <a:rPr lang="ko-KR" altLang="en-US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으로 인식하는 문제가 발생</a:t>
            </a:r>
            <a:endParaRPr lang="en-US" altLang="ko-KR" sz="16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en-US" altLang="ko-KR" sz="16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16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▶ </a:t>
            </a:r>
            <a:r>
              <a:rPr lang="ko-KR" altLang="en-US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이를 방지하기 위해 </a:t>
            </a:r>
            <a:r>
              <a:rPr lang="en-US" altLang="ko-KR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pickle(</a:t>
            </a:r>
            <a:r>
              <a:rPr lang="en-US" altLang="ko-KR" sz="1600" b="1" dirty="0" err="1">
                <a:latin typeface="서울한강체 L" panose="02020503020101020101" pitchFamily="18" charset="-127"/>
                <a:ea typeface="서울한강체 L" panose="02020503020101020101" pitchFamily="18" charset="-127"/>
              </a:rPr>
              <a:t>pkl</a:t>
            </a:r>
            <a:r>
              <a:rPr lang="en-US" altLang="ko-KR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)</a:t>
            </a:r>
            <a:br>
              <a:rPr lang="en-US" altLang="ko-KR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</a:br>
            <a:r>
              <a:rPr lang="en-US" altLang="ko-KR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   </a:t>
            </a:r>
            <a:r>
              <a:rPr lang="ko-KR" altLang="en-US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확장자를 사용하여 데이터 저장</a:t>
            </a:r>
            <a:endParaRPr lang="en-US" altLang="ko-KR" sz="16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endParaRPr lang="ko-KR" altLang="en-US" sz="16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ko-KR" altLang="en-US" sz="1600" dirty="0"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12ED11-15CA-4E3A-B87F-9460641C4A94}"/>
              </a:ext>
            </a:extLst>
          </p:cNvPr>
          <p:cNvSpPr/>
          <p:nvPr/>
        </p:nvSpPr>
        <p:spPr>
          <a:xfrm>
            <a:off x="3232929" y="3150963"/>
            <a:ext cx="511593" cy="309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줄무늬가 있는 오른쪽 화살표 24">
            <a:extLst>
              <a:ext uri="{FF2B5EF4-FFF2-40B4-BE49-F238E27FC236}">
                <a16:creationId xmlns:a16="http://schemas.microsoft.com/office/drawing/2014/main" id="{F93777E8-760D-44F1-9C4B-47C400B0EA67}"/>
              </a:ext>
            </a:extLst>
          </p:cNvPr>
          <p:cNvSpPr/>
          <p:nvPr/>
        </p:nvSpPr>
        <p:spPr>
          <a:xfrm rot="1404935">
            <a:off x="3953010" y="3343186"/>
            <a:ext cx="1296144" cy="864096"/>
          </a:xfrm>
          <a:prstGeom prst="stripedRightArrow">
            <a:avLst/>
          </a:prstGeom>
          <a:solidFill>
            <a:srgbClr val="17375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E62A4F-C2A5-4F93-823E-6F740BAC6379}"/>
              </a:ext>
            </a:extLst>
          </p:cNvPr>
          <p:cNvSpPr/>
          <p:nvPr/>
        </p:nvSpPr>
        <p:spPr>
          <a:xfrm>
            <a:off x="1224243" y="3858269"/>
            <a:ext cx="539446" cy="309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3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Introduction</a:t>
            </a:r>
            <a:endParaRPr lang="ko-KR" altLang="en-US" b="1" spc="-150" dirty="0">
              <a:solidFill>
                <a:schemeClr val="bg1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r>
              <a:rPr lang="en-US" altLang="ko-KR" sz="19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- </a:t>
            </a:r>
            <a:r>
              <a:rPr lang="ko-KR" altLang="en-US" sz="19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기존 논문</a:t>
            </a:r>
          </a:p>
          <a:p>
            <a:endParaRPr lang="en-US" altLang="ko-KR" sz="19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r>
              <a:rPr lang="en-US" altLang="ko-KR" sz="19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- </a:t>
            </a:r>
            <a:r>
              <a:rPr lang="ko-KR" altLang="en-US" sz="19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과제</a:t>
            </a:r>
            <a:endParaRPr lang="en-US" altLang="ko-KR" sz="19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CALL </a:t>
            </a:r>
            <a:r>
              <a:rPr lang="ko-KR" altLang="en-US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금리</a:t>
            </a:r>
            <a:endParaRPr lang="en-US" altLang="ko-KR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기준금리</a:t>
            </a:r>
            <a:endParaRPr lang="en-US" altLang="ko-KR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MPD</a:t>
            </a:r>
          </a:p>
          <a:p>
            <a:pPr marL="171450" indent="-171450">
              <a:buFontTx/>
              <a:buChar char="-"/>
            </a:pPr>
            <a:r>
              <a:rPr lang="ko-KR" altLang="en-US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금리 기사</a:t>
            </a:r>
            <a:endParaRPr lang="en-US" altLang="ko-KR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채권리포트</a:t>
            </a:r>
            <a:endParaRPr lang="en-US" altLang="ko-KR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>
              <a:buFontTx/>
              <a:buChar char="-"/>
            </a:pPr>
            <a:endParaRPr lang="en-US" altLang="ko-KR" sz="14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endParaRPr lang="ko-KR" altLang="en-US" sz="14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- </a:t>
            </a:r>
            <a:r>
              <a:rPr lang="en-US" altLang="ko-KR" sz="1900" b="1" spc="-15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ngramize</a:t>
            </a:r>
            <a:endParaRPr lang="ko-KR" altLang="en-US" sz="19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endParaRPr lang="en-US" altLang="ko-KR" sz="19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r>
              <a:rPr lang="en-US" altLang="ko-KR" sz="19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- Polarity </a:t>
            </a:r>
            <a:r>
              <a:rPr lang="ko-KR" altLang="en-US" sz="19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계산</a:t>
            </a:r>
            <a:endParaRPr lang="en-US" altLang="ko-KR" sz="19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endParaRPr lang="en-US" altLang="ko-KR" sz="19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r>
              <a:rPr lang="en-US" altLang="ko-KR" sz="19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- MPB</a:t>
            </a:r>
            <a:r>
              <a:rPr lang="ko-KR" altLang="en-US" sz="19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en-US" altLang="ko-KR" sz="19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tone </a:t>
            </a:r>
            <a:endParaRPr lang="ko-KR" altLang="en-US" sz="19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-  </a:t>
            </a:r>
            <a:r>
              <a:rPr lang="ko-KR" altLang="en-US" sz="17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상관관계 계산</a:t>
            </a:r>
          </a:p>
          <a:p>
            <a:endParaRPr lang="en-US" altLang="ko-KR" sz="17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r>
              <a:rPr lang="en-US" altLang="ko-KR" sz="17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-</a:t>
            </a:r>
            <a:r>
              <a:rPr lang="ko-KR" altLang="en-US" sz="17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 시각화</a:t>
            </a:r>
            <a:endParaRPr lang="en-US" altLang="ko-KR" sz="17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171450" indent="-171450">
              <a:buFontTx/>
              <a:buChar char="-"/>
            </a:pPr>
            <a:endParaRPr lang="en-US" altLang="ko-KR" sz="17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r>
              <a:rPr lang="en-US" altLang="ko-KR" sz="17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-  Grid Search</a:t>
            </a:r>
            <a:endParaRPr lang="ko-KR" altLang="en-US" sz="17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77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수집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</a:t>
            </a:r>
            <a:r>
              <a:rPr lang="ko-KR" altLang="en-US" b="1" spc="-150" dirty="0" err="1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전처리</a:t>
            </a:r>
            <a:endParaRPr lang="ko-KR" altLang="en-US" b="1" spc="-150" dirty="0">
              <a:solidFill>
                <a:schemeClr val="bg1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 분석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굴림" pitchFamily="50" charset="-127"/>
              </a:rPr>
              <a:t>개선점 </a:t>
            </a:r>
            <a:r>
              <a:rPr kumimoji="1" lang="en-US" altLang="ko-KR" b="1" spc="-150" dirty="0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cs typeface="굴림" pitchFamily="50" charset="-127"/>
              </a:rPr>
              <a:t>/ Q&amp;A</a:t>
            </a:r>
            <a:endParaRPr lang="ko-KR" altLang="en-US" b="1" spc="-150" dirty="0">
              <a:solidFill>
                <a:schemeClr val="bg1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BoK</a:t>
            </a:r>
            <a:r>
              <a:rPr lang="en-US" altLang="ko-KR" b="1" dirty="0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의사록 논문 구현</a:t>
            </a:r>
            <a:endParaRPr lang="en-US" altLang="ko-KR" b="1" dirty="0">
              <a:solidFill>
                <a:schemeClr val="bg1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algn="ctr"/>
            <a:endParaRPr lang="ko-KR" altLang="en-US" sz="1050" dirty="0">
              <a:solidFill>
                <a:schemeClr val="bg1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55528A-4B8C-4525-9A0D-17F82244182C}"/>
              </a:ext>
            </a:extLst>
          </p:cNvPr>
          <p:cNvSpPr txBox="1"/>
          <p:nvPr/>
        </p:nvSpPr>
        <p:spPr>
          <a:xfrm>
            <a:off x="7254552" y="374926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spc="-15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함수 활용</a:t>
            </a:r>
            <a:endParaRPr lang="en-US" altLang="ko-KR" sz="20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spc="-15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전처리</a:t>
            </a:r>
            <a:endParaRPr lang="ko-KR" altLang="en-US" sz="2000" b="1" spc="-15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8EE7A5-A8D5-4A8F-ACB5-21400498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666043"/>
            <a:ext cx="8430454" cy="390776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19E92-7C97-4001-B829-08C4AC52B9B8}"/>
              </a:ext>
            </a:extLst>
          </p:cNvPr>
          <p:cNvSpPr/>
          <p:nvPr/>
        </p:nvSpPr>
        <p:spPr>
          <a:xfrm>
            <a:off x="1119689" y="4509120"/>
            <a:ext cx="5176430" cy="423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CE616-A495-44BD-B87E-37FC9DDDC4AC}"/>
              </a:ext>
            </a:extLst>
          </p:cNvPr>
          <p:cNvSpPr txBox="1"/>
          <p:nvPr/>
        </p:nvSpPr>
        <p:spPr>
          <a:xfrm>
            <a:off x="3563888" y="605507"/>
            <a:ext cx="3744416" cy="1162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spc="-150" dirty="0">
                <a:solidFill>
                  <a:schemeClr val="accent5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</a:t>
            </a:r>
            <a:r>
              <a:rPr lang="en-US" altLang="ko-KR" sz="4000" b="1" spc="-150" dirty="0" err="1">
                <a:solidFill>
                  <a:schemeClr val="accent5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gramize</a:t>
            </a:r>
            <a:endParaRPr lang="en-US" altLang="ko-KR" sz="4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54DD7A-5463-4F80-8A96-2DA220252488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4C710-1E3C-4E71-AE42-8F3A5B6F4EA3}"/>
              </a:ext>
            </a:extLst>
          </p:cNvPr>
          <p:cNvSpPr txBox="1"/>
          <p:nvPr/>
        </p:nvSpPr>
        <p:spPr>
          <a:xfrm>
            <a:off x="379081" y="1871826"/>
            <a:ext cx="86409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문장별로 토큰화 된 데이터를 단어 토큰화 이후 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</a:t>
            </a:r>
            <a:r>
              <a:rPr lang="en-US" altLang="ko-KR" sz="25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gramize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를 진행 </a:t>
            </a:r>
          </a:p>
        </p:txBody>
      </p:sp>
    </p:spTree>
    <p:extLst>
      <p:ext uri="{BB962C8B-B14F-4D97-AF65-F5344CB8AC3E}">
        <p14:creationId xmlns:p14="http://schemas.microsoft.com/office/powerpoint/2010/main" val="102243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8B4B2-82E8-457F-8D08-6E3E71243C68}"/>
              </a:ext>
            </a:extLst>
          </p:cNvPr>
          <p:cNvSpPr txBox="1"/>
          <p:nvPr/>
        </p:nvSpPr>
        <p:spPr>
          <a:xfrm>
            <a:off x="3059832" y="898354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</a:t>
            </a:r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gramize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과정</a:t>
            </a:r>
          </a:p>
          <a:p>
            <a:pPr fontAlgn="base">
              <a:lnSpc>
                <a:spcPct val="200000"/>
              </a:lnSpc>
            </a:pPr>
            <a:endParaRPr lang="en-US" altLang="ko-KR" sz="4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652C4-18A5-4CEB-B70E-18D5678EEDC3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904C5-98DD-4758-B0F1-9208A0CECCAC}"/>
              </a:ext>
            </a:extLst>
          </p:cNvPr>
          <p:cNvSpPr txBox="1"/>
          <p:nvPr/>
        </p:nvSpPr>
        <p:spPr>
          <a:xfrm>
            <a:off x="5178515" y="4414420"/>
            <a:ext cx="339542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#</a:t>
            </a:r>
            <a:r>
              <a:rPr lang="en-US" altLang="ko-KR" sz="3000" b="1" dirty="0" err="1">
                <a:solidFill>
                  <a:srgbClr val="FF0000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min_ngram</a:t>
            </a:r>
            <a:r>
              <a:rPr lang="en-US" altLang="ko-KR" sz="3000" b="1" dirty="0">
                <a:solidFill>
                  <a:srgbClr val="FF0000"/>
                </a:solidFill>
                <a:latin typeface="서울한강체 EB" panose="02020503020101020101" pitchFamily="18" charset="-127"/>
                <a:ea typeface="서울한강체 EB" panose="02020503020101020101" pitchFamily="18" charset="-127"/>
              </a:rPr>
              <a:t> = 1</a:t>
            </a:r>
          </a:p>
          <a:p>
            <a:endParaRPr lang="en-US" altLang="ko-KR" sz="20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Unigram</a:t>
            </a:r>
            <a:r>
              <a:rPr lang="ko-KR" altLang="en-US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을</a:t>
            </a:r>
            <a:r>
              <a:rPr lang="en-US" altLang="ko-KR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 </a:t>
            </a:r>
            <a:r>
              <a:rPr lang="ko-KR" altLang="en-US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포함 시키기 위해 </a:t>
            </a:r>
            <a:endParaRPr lang="en-US" altLang="ko-KR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b="1" dirty="0" err="1">
                <a:latin typeface="서울한강체 L" panose="02020503020101020101" pitchFamily="18" charset="-127"/>
                <a:ea typeface="서울한강체 L" panose="02020503020101020101" pitchFamily="18" charset="-127"/>
              </a:rPr>
              <a:t>min_ngram</a:t>
            </a:r>
            <a:r>
              <a:rPr lang="en-US" altLang="ko-KR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 = 1</a:t>
            </a:r>
            <a:r>
              <a:rPr lang="ko-KR" altLang="en-US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로 변경</a:t>
            </a:r>
            <a:endParaRPr lang="en-US" altLang="ko-KR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en-US" altLang="ko-KR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    (default=2)</a:t>
            </a:r>
            <a:endParaRPr lang="ko-KR" altLang="en-US" sz="16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99136-F4D7-4E57-A968-8D2C778061C4}"/>
              </a:ext>
            </a:extLst>
          </p:cNvPr>
          <p:cNvSpPr txBox="1"/>
          <p:nvPr/>
        </p:nvSpPr>
        <p:spPr>
          <a:xfrm>
            <a:off x="3513930" y="818289"/>
            <a:ext cx="81369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ekonlpy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/ mpck.py </a:t>
            </a:r>
            <a:endParaRPr lang="en-US" altLang="ko-KR" sz="2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0E8733-A60E-4603-BCF9-2D0CF3018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51" y="2250335"/>
            <a:ext cx="4471544" cy="11170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212FA0-8604-4852-B4E7-21ED97811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2" y="3661841"/>
            <a:ext cx="4442114" cy="27795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EB0CDE-7C20-45D5-86C1-F64D7A9E1204}"/>
              </a:ext>
            </a:extLst>
          </p:cNvPr>
          <p:cNvSpPr/>
          <p:nvPr/>
        </p:nvSpPr>
        <p:spPr>
          <a:xfrm>
            <a:off x="827584" y="5163752"/>
            <a:ext cx="1592577" cy="209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A00FB-0D61-49A4-9998-B9022584D34B}"/>
              </a:ext>
            </a:extLst>
          </p:cNvPr>
          <p:cNvSpPr txBox="1"/>
          <p:nvPr/>
        </p:nvSpPr>
        <p:spPr>
          <a:xfrm>
            <a:off x="5148064" y="2162760"/>
            <a:ext cx="444688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Tokenize</a:t>
            </a:r>
            <a:r>
              <a:rPr lang="ko-KR" altLang="en-US" sz="25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된 토큰들 중</a:t>
            </a:r>
            <a:r>
              <a:rPr lang="en-US" altLang="ko-KR" sz="25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</a:t>
            </a:r>
            <a:r>
              <a:rPr lang="ko-KR" altLang="en-US" sz="25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태그가</a:t>
            </a:r>
            <a:endParaRPr lang="en-US" altLang="ko-KR" sz="25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en-US" altLang="ko-KR" sz="3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sz="1600" b="1" dirty="0" err="1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aux_tags</a:t>
            </a:r>
            <a:r>
              <a:rPr lang="en-US" altLang="ko-KR" sz="16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!= {'VX', 'VCP', 'VCN’}  </a:t>
            </a:r>
          </a:p>
          <a:p>
            <a:r>
              <a:rPr lang="en-US" altLang="ko-KR" sz="1600" b="1" dirty="0" err="1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auxwords</a:t>
            </a:r>
            <a:r>
              <a:rPr lang="en-US" altLang="ko-KR" sz="16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= </a:t>
            </a:r>
          </a:p>
          <a:p>
            <a:r>
              <a:rPr lang="en-US" altLang="ko-KR" sz="16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en-US" altLang="ko-KR" sz="14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{'</a:t>
            </a:r>
            <a:r>
              <a:rPr lang="ko-KR" altLang="en-US" sz="14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못하</a:t>
            </a:r>
            <a:r>
              <a:rPr lang="en-US" altLang="ko-KR" sz="14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/VX', '</a:t>
            </a:r>
            <a:r>
              <a:rPr lang="ko-KR" altLang="en-US" sz="14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아니</a:t>
            </a:r>
            <a:r>
              <a:rPr lang="en-US" altLang="ko-KR" sz="14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/VCN', '</a:t>
            </a:r>
            <a:r>
              <a:rPr lang="ko-KR" altLang="en-US" sz="1400" b="1" dirty="0" err="1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않</a:t>
            </a:r>
            <a:r>
              <a:rPr lang="en-US" altLang="ko-KR" sz="14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/VX', '</a:t>
            </a:r>
            <a:r>
              <a:rPr lang="ko-KR" altLang="en-US" sz="14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지만</a:t>
            </a:r>
            <a:r>
              <a:rPr lang="en-US" altLang="ko-KR" sz="14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/VCP</a:t>
            </a:r>
            <a:r>
              <a:rPr lang="ko-KR" altLang="en-US" sz="14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＇</a:t>
            </a:r>
            <a:r>
              <a:rPr lang="en-US" altLang="ko-KR" sz="14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} </a:t>
            </a:r>
            <a:r>
              <a:rPr lang="en-US" altLang="ko-KR" sz="16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16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endParaRPr lang="en-US" altLang="ko-KR" sz="1600" b="1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en-US" altLang="ko-KR" sz="3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인 것 만을 토큰으로 취급</a:t>
            </a:r>
            <a:r>
              <a:rPr lang="en-US" altLang="ko-KR" sz="16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46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A8E3-137E-4774-92D2-D9819DA627D0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DC88C-4160-491C-9608-D68727D32147}"/>
              </a:ext>
            </a:extLst>
          </p:cNvPr>
          <p:cNvSpPr txBox="1"/>
          <p:nvPr/>
        </p:nvSpPr>
        <p:spPr>
          <a:xfrm>
            <a:off x="3059832" y="898354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</a:t>
            </a:r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gramize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과정</a:t>
            </a:r>
          </a:p>
          <a:p>
            <a:pPr fontAlgn="base">
              <a:lnSpc>
                <a:spcPct val="200000"/>
              </a:lnSpc>
            </a:pPr>
            <a:endParaRPr lang="en-US" altLang="ko-KR" sz="4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A9BFD-C7E8-4CA3-A6CC-1EDD28823942}"/>
              </a:ext>
            </a:extLst>
          </p:cNvPr>
          <p:cNvSpPr txBox="1"/>
          <p:nvPr/>
        </p:nvSpPr>
        <p:spPr>
          <a:xfrm>
            <a:off x="3513930" y="818289"/>
            <a:ext cx="81369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ekonlpy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/ mpck.py </a:t>
            </a:r>
            <a:endParaRPr lang="en-US" altLang="ko-KR" sz="2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A5C61E-8649-4C9A-978B-8E621339D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8" y="1957813"/>
            <a:ext cx="4648220" cy="3352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7FE895-5C9D-4F56-8C36-A4CE262A9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68" y="5402080"/>
            <a:ext cx="4467225" cy="1143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CDF91-624C-4B83-8BFE-93B3BE49F087}"/>
              </a:ext>
            </a:extLst>
          </p:cNvPr>
          <p:cNvSpPr/>
          <p:nvPr/>
        </p:nvSpPr>
        <p:spPr>
          <a:xfrm>
            <a:off x="379080" y="5760124"/>
            <a:ext cx="3544847" cy="199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86FB2-DFC2-443A-A585-F9F192640963}"/>
              </a:ext>
            </a:extLst>
          </p:cNvPr>
          <p:cNvSpPr txBox="1"/>
          <p:nvPr/>
        </p:nvSpPr>
        <p:spPr>
          <a:xfrm>
            <a:off x="5004048" y="2654534"/>
            <a:ext cx="444688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단어 별 토큰화 된 문장이 </a:t>
            </a:r>
            <a:r>
              <a:rPr lang="en-US" altLang="ko-KR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input</a:t>
            </a:r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되면</a:t>
            </a:r>
            <a:endParaRPr lang="en-US" altLang="ko-KR" sz="2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문장의 앞에서부터 </a:t>
            </a:r>
            <a:endParaRPr lang="en-US" altLang="ko-KR" sz="2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1-5</a:t>
            </a:r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까지의 </a:t>
            </a:r>
            <a:r>
              <a:rPr lang="en-US" altLang="ko-KR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N-gram</a:t>
            </a:r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 생성</a:t>
            </a:r>
            <a:endParaRPr lang="en-US" altLang="ko-KR" sz="2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en-US" altLang="ko-KR" sz="15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이때 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N-gram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은 </a:t>
            </a: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start_tag</a:t>
            </a:r>
            <a:r>
              <a:rPr lang="en-US" altLang="ko-KR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={'NNG', 'VA', 'VAX', 'MAG’}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</a:p>
          <a:p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중 하나로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시작해야 하고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</a:t>
            </a:r>
          </a:p>
          <a:p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같은 토큰이 연속된다면 무시</a:t>
            </a: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sz="12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072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C4B38F-5A29-4B72-9732-75C3A989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43" y="2105385"/>
            <a:ext cx="7799514" cy="402555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19E92-7C97-4001-B829-08C4AC52B9B8}"/>
              </a:ext>
            </a:extLst>
          </p:cNvPr>
          <p:cNvSpPr/>
          <p:nvPr/>
        </p:nvSpPr>
        <p:spPr>
          <a:xfrm>
            <a:off x="2195736" y="5052484"/>
            <a:ext cx="3456384" cy="207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A8E3-137E-4774-92D2-D9819DA627D0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DC88C-4160-491C-9608-D68727D32147}"/>
              </a:ext>
            </a:extLst>
          </p:cNvPr>
          <p:cNvSpPr txBox="1"/>
          <p:nvPr/>
        </p:nvSpPr>
        <p:spPr>
          <a:xfrm>
            <a:off x="3059832" y="898354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</a:t>
            </a:r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gramize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과정</a:t>
            </a:r>
          </a:p>
          <a:p>
            <a:pPr fontAlgn="base">
              <a:lnSpc>
                <a:spcPct val="200000"/>
              </a:lnSpc>
            </a:pPr>
            <a:endParaRPr lang="en-US" altLang="ko-KR" sz="4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A9BFD-C7E8-4CA3-A6CC-1EDD28823942}"/>
              </a:ext>
            </a:extLst>
          </p:cNvPr>
          <p:cNvSpPr txBox="1"/>
          <p:nvPr/>
        </p:nvSpPr>
        <p:spPr>
          <a:xfrm>
            <a:off x="3513930" y="818289"/>
            <a:ext cx="81369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ekonlpy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/ mpck.py </a:t>
            </a:r>
            <a:endParaRPr lang="en-US" altLang="ko-KR" sz="2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B604C16-1615-4E2D-9678-45F2E71D80A1}"/>
              </a:ext>
            </a:extLst>
          </p:cNvPr>
          <p:cNvGrpSpPr/>
          <p:nvPr/>
        </p:nvGrpSpPr>
        <p:grpSpPr>
          <a:xfrm>
            <a:off x="5107721" y="2461714"/>
            <a:ext cx="2409825" cy="1409700"/>
            <a:chOff x="5339352" y="3148608"/>
            <a:chExt cx="2409825" cy="14097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9A215351-42F1-4C1D-BEC1-1C90AC102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9352" y="3148608"/>
              <a:ext cx="2409825" cy="1409700"/>
            </a:xfrm>
            <a:prstGeom prst="rect">
              <a:avLst/>
            </a:prstGeom>
            <a:ln w="38100">
              <a:solidFill>
                <a:srgbClr val="17375E"/>
              </a:solidFill>
            </a:ln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F6960D7-4B44-40B8-AF5E-C6FE8ED2D992}"/>
                </a:ext>
              </a:extLst>
            </p:cNvPr>
            <p:cNvSpPr/>
            <p:nvPr/>
          </p:nvSpPr>
          <p:spPr>
            <a:xfrm>
              <a:off x="5393957" y="3480000"/>
              <a:ext cx="781063" cy="2400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E222C4D-A514-4ECB-A96A-986FF95C1E21}"/>
                </a:ext>
              </a:extLst>
            </p:cNvPr>
            <p:cNvSpPr/>
            <p:nvPr/>
          </p:nvSpPr>
          <p:spPr>
            <a:xfrm>
              <a:off x="5382933" y="4033893"/>
              <a:ext cx="781063" cy="2400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26D86BD-798F-44D5-AB0E-E958DF0A4F89}"/>
              </a:ext>
            </a:extLst>
          </p:cNvPr>
          <p:cNvSpPr txBox="1"/>
          <p:nvPr/>
        </p:nvSpPr>
        <p:spPr>
          <a:xfrm>
            <a:off x="5107721" y="3957156"/>
            <a:ext cx="464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▲</a:t>
            </a:r>
            <a:r>
              <a:rPr lang="en-US" altLang="ko-KR" sz="120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문장 속 </a:t>
            </a:r>
            <a:r>
              <a:rPr lang="en-US" altLang="ko-KR" sz="120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NNG</a:t>
            </a:r>
            <a:r>
              <a:rPr lang="ko-KR" altLang="en-US" sz="120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가 한 개라도 등장하는 토큰만을 취급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F8B7D07-8FFA-4372-AFC5-EF21934BFF65}"/>
              </a:ext>
            </a:extLst>
          </p:cNvPr>
          <p:cNvSpPr/>
          <p:nvPr/>
        </p:nvSpPr>
        <p:spPr>
          <a:xfrm>
            <a:off x="958151" y="3552694"/>
            <a:ext cx="1957665" cy="207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92D470-8E86-4304-83B3-6C0A815EB8E8}"/>
              </a:ext>
            </a:extLst>
          </p:cNvPr>
          <p:cNvSpPr/>
          <p:nvPr/>
        </p:nvSpPr>
        <p:spPr>
          <a:xfrm>
            <a:off x="1491168" y="4229952"/>
            <a:ext cx="3152840" cy="207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751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E7325-6674-4781-8859-A8AF7F38D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39" y="2227895"/>
            <a:ext cx="4871034" cy="41392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CC8040-FCE3-445F-B146-48568663444F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98F48-E636-4E0B-B40F-573BC6475D3D}"/>
              </a:ext>
            </a:extLst>
          </p:cNvPr>
          <p:cNvSpPr txBox="1"/>
          <p:nvPr/>
        </p:nvSpPr>
        <p:spPr>
          <a:xfrm>
            <a:off x="3059832" y="900817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ngramize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과정</a:t>
            </a:r>
          </a:p>
          <a:p>
            <a:pPr fontAlgn="base">
              <a:lnSpc>
                <a:spcPct val="200000"/>
              </a:lnSpc>
            </a:pPr>
            <a:endParaRPr lang="en-US" altLang="ko-KR" sz="4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0B5AF4-3627-4383-BBBD-E153F364198A}"/>
              </a:ext>
            </a:extLst>
          </p:cNvPr>
          <p:cNvSpPr txBox="1"/>
          <p:nvPr/>
        </p:nvSpPr>
        <p:spPr>
          <a:xfrm>
            <a:off x="3513930" y="818289"/>
            <a:ext cx="81369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ekonlpy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/ mpck.py </a:t>
            </a:r>
            <a:endParaRPr lang="en-US" altLang="ko-KR" sz="2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573F604-05E8-4D6B-A6A2-E564501E7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92" y="5413139"/>
            <a:ext cx="3096344" cy="1026967"/>
          </a:xfrm>
          <a:prstGeom prst="rect">
            <a:avLst/>
          </a:prstGeom>
          <a:ln w="38100">
            <a:solidFill>
              <a:srgbClr val="17375E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4B39BC-338C-4600-B49F-8F431417923F}"/>
              </a:ext>
            </a:extLst>
          </p:cNvPr>
          <p:cNvSpPr txBox="1"/>
          <p:nvPr/>
        </p:nvSpPr>
        <p:spPr>
          <a:xfrm>
            <a:off x="5327786" y="2390079"/>
            <a:ext cx="404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이전 과정을 통해 얻어진 </a:t>
            </a:r>
            <a:r>
              <a:rPr lang="en-US" altLang="ko-KR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N-gram</a:t>
            </a:r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중 </a:t>
            </a:r>
            <a:r>
              <a:rPr lang="en-US" altLang="ko-KR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mp_polarity_vocab.txt</a:t>
            </a:r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에</a:t>
            </a:r>
            <a:r>
              <a:rPr lang="en-US" altLang="ko-KR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저장된 </a:t>
            </a:r>
            <a:endParaRPr lang="en-US" altLang="ko-KR" sz="2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단어 뭉치에 속하는 </a:t>
            </a:r>
            <a:r>
              <a:rPr lang="en-US" altLang="ko-KR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N-gram</a:t>
            </a:r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만을</a:t>
            </a:r>
            <a:endParaRPr lang="en-US" altLang="ko-KR" sz="2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sz="2000" b="1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Ngram_tokens</a:t>
            </a:r>
            <a:r>
              <a:rPr lang="ko-KR" altLang="en-US" sz="2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에 저장</a:t>
            </a:r>
            <a:endParaRPr lang="en-US" altLang="ko-KR" sz="2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F772E2-6937-46FA-B6B7-079DB63B0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786" y="3999720"/>
            <a:ext cx="3096345" cy="533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2F4109-8AA8-4AA1-85C6-4D51C68467D6}"/>
              </a:ext>
            </a:extLst>
          </p:cNvPr>
          <p:cNvSpPr txBox="1"/>
          <p:nvPr/>
        </p:nvSpPr>
        <p:spPr>
          <a:xfrm>
            <a:off x="5308331" y="4595431"/>
            <a:ext cx="40467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▲토큰뭉치들이 길이 순서대로 정렬되고  </a:t>
            </a:r>
            <a:endParaRPr lang="en-US" altLang="ko-KR" sz="15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15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  큰 뭉치안에 작은 뭉치가 포함되는 경우 </a:t>
            </a:r>
            <a:endParaRPr lang="en-US" altLang="ko-KR" sz="15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15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  큰 뭉치만 남긴다</a:t>
            </a:r>
            <a:r>
              <a:rPr lang="en-US" altLang="ko-KR" sz="15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 </a:t>
            </a:r>
            <a:r>
              <a:rPr lang="ko-KR" altLang="en-US" sz="15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▽</a:t>
            </a:r>
            <a:r>
              <a:rPr lang="en-US" altLang="ko-KR" sz="15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9132F1-BA37-4871-99CB-71F46B5317AD}"/>
              </a:ext>
            </a:extLst>
          </p:cNvPr>
          <p:cNvSpPr/>
          <p:nvPr/>
        </p:nvSpPr>
        <p:spPr>
          <a:xfrm>
            <a:off x="1010513" y="3395904"/>
            <a:ext cx="1224136" cy="193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9C88AF-8BD8-4056-ACEA-F307E2279CE9}"/>
              </a:ext>
            </a:extLst>
          </p:cNvPr>
          <p:cNvSpPr/>
          <p:nvPr/>
        </p:nvSpPr>
        <p:spPr>
          <a:xfrm>
            <a:off x="971600" y="4725144"/>
            <a:ext cx="1786999" cy="1097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35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32FF6-D2BE-495A-8FE7-F23534D8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350" y="2088405"/>
            <a:ext cx="5237538" cy="2392443"/>
          </a:xfrm>
          <a:prstGeom prst="rect">
            <a:avLst/>
          </a:prstGeom>
        </p:spPr>
      </p:pic>
      <p:sp>
        <p:nvSpPr>
          <p:cNvPr id="11" name="모서리가 둥근 직사각형 25">
            <a:extLst>
              <a:ext uri="{FF2B5EF4-FFF2-40B4-BE49-F238E27FC236}">
                <a16:creationId xmlns:a16="http://schemas.microsoft.com/office/drawing/2014/main" id="{CD86B9AB-1365-4EBB-9280-C874D0C2678D}"/>
              </a:ext>
            </a:extLst>
          </p:cNvPr>
          <p:cNvSpPr/>
          <p:nvPr/>
        </p:nvSpPr>
        <p:spPr>
          <a:xfrm>
            <a:off x="1036020" y="4684678"/>
            <a:ext cx="7505245" cy="1768658"/>
          </a:xfrm>
          <a:prstGeom prst="round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 </a:t>
            </a:r>
            <a:r>
              <a:rPr lang="en-US" altLang="ko-KR" sz="3000" b="1" dirty="0" err="1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ekonlpy</a:t>
            </a:r>
            <a:r>
              <a:rPr lang="ko-KR" altLang="en-US" sz="3000" b="1" dirty="0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의 </a:t>
            </a:r>
            <a:r>
              <a:rPr lang="en-US" altLang="ko-KR" sz="3000" b="1" dirty="0" err="1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mp_polarity_vocab</a:t>
            </a:r>
            <a:r>
              <a:rPr lang="ko-KR" altLang="en-US" sz="3000" b="1" dirty="0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파일</a:t>
            </a:r>
            <a:endParaRPr lang="en-US" altLang="ko-KR" sz="3000" b="1" dirty="0">
              <a:solidFill>
                <a:schemeClr val="tx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en-US" altLang="ko-KR" sz="1000" b="1" dirty="0">
              <a:solidFill>
                <a:schemeClr val="tx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2200" dirty="0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 사전의 총 </a:t>
            </a:r>
            <a:r>
              <a:rPr lang="en-US" altLang="ko-KR" sz="2200" dirty="0" err="1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ngram</a:t>
            </a:r>
            <a:r>
              <a:rPr lang="ko-KR" altLang="en-US" sz="2200" dirty="0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개수 </a:t>
            </a:r>
            <a:r>
              <a:rPr lang="en-US" altLang="ko-KR" sz="2200" dirty="0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: 73,428</a:t>
            </a:r>
          </a:p>
          <a:p>
            <a:r>
              <a:rPr lang="en-US" altLang="ko-KR" sz="2200" dirty="0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 Counting 15</a:t>
            </a:r>
            <a:r>
              <a:rPr lang="ko-KR" altLang="en-US" sz="2200" dirty="0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번 이상 된 </a:t>
            </a:r>
            <a:r>
              <a:rPr lang="en-US" altLang="ko-KR" sz="2200" dirty="0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1~5ngram</a:t>
            </a:r>
            <a:r>
              <a:rPr lang="ko-KR" altLang="en-US" sz="2200" dirty="0">
                <a:solidFill>
                  <a:schemeClr val="tx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들이 등록되어 있음</a:t>
            </a:r>
            <a:endParaRPr lang="en-US" altLang="ko-KR" sz="2200" dirty="0">
              <a:solidFill>
                <a:schemeClr val="tx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0C062-0E8D-449C-9577-ECA60A9E6FCA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87891-99E3-4328-8EB6-3486D1176AD9}"/>
              </a:ext>
            </a:extLst>
          </p:cNvPr>
          <p:cNvSpPr txBox="1"/>
          <p:nvPr/>
        </p:nvSpPr>
        <p:spPr>
          <a:xfrm>
            <a:off x="2987824" y="836713"/>
            <a:ext cx="41764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ngramize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과정</a:t>
            </a:r>
          </a:p>
          <a:p>
            <a:pPr fontAlgn="base">
              <a:lnSpc>
                <a:spcPct val="200000"/>
              </a:lnSpc>
            </a:pPr>
            <a:endParaRPr lang="en-US" altLang="ko-KR" sz="4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149B3F-5E6F-40E3-98A6-D8D1238FD32D}"/>
              </a:ext>
            </a:extLst>
          </p:cNvPr>
          <p:cNvSpPr txBox="1"/>
          <p:nvPr/>
        </p:nvSpPr>
        <p:spPr>
          <a:xfrm>
            <a:off x="3513930" y="818289"/>
            <a:ext cx="81369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ekonlpy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/ mpck.py </a:t>
            </a:r>
            <a:endParaRPr lang="en-US" altLang="ko-KR" sz="2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80A4D0-F545-4E78-BB39-0F6F25E12DF8}"/>
              </a:ext>
            </a:extLst>
          </p:cNvPr>
          <p:cNvSpPr/>
          <p:nvPr/>
        </p:nvSpPr>
        <p:spPr>
          <a:xfrm>
            <a:off x="5610256" y="2046859"/>
            <a:ext cx="360039" cy="332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31DFE8-97DB-4FF3-B31A-F362270899F7}"/>
              </a:ext>
            </a:extLst>
          </p:cNvPr>
          <p:cNvSpPr/>
          <p:nvPr/>
        </p:nvSpPr>
        <p:spPr>
          <a:xfrm>
            <a:off x="3985888" y="3995016"/>
            <a:ext cx="360039" cy="3324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91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sp>
        <p:nvSpPr>
          <p:cNvPr id="19" name="모서리가 둥근 직사각형 25">
            <a:extLst>
              <a:ext uri="{FF2B5EF4-FFF2-40B4-BE49-F238E27FC236}">
                <a16:creationId xmlns:a16="http://schemas.microsoft.com/office/drawing/2014/main" id="{1E72B6C6-0B39-4C6D-870D-4CDBAE98B355}"/>
              </a:ext>
            </a:extLst>
          </p:cNvPr>
          <p:cNvSpPr/>
          <p:nvPr/>
        </p:nvSpPr>
        <p:spPr>
          <a:xfrm>
            <a:off x="829409" y="5310314"/>
            <a:ext cx="7485181" cy="621380"/>
          </a:xfrm>
          <a:prstGeom prst="round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D436B-396A-4444-8BDD-822DA896F684}"/>
              </a:ext>
            </a:extLst>
          </p:cNvPr>
          <p:cNvSpPr txBox="1"/>
          <p:nvPr/>
        </p:nvSpPr>
        <p:spPr>
          <a:xfrm>
            <a:off x="1259632" y="5485418"/>
            <a:ext cx="684076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</a:t>
            </a:r>
            <a:r>
              <a:rPr lang="en-US" altLang="ko-KR" sz="20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gramize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가 완료된 데이터를 콜금리 데이터와 날짜기준으로 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MERGE</a:t>
            </a:r>
            <a:endParaRPr lang="ko-KR" altLang="en-US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ko-KR" altLang="en-US" sz="1600" dirty="0">
              <a:ea typeface="맑은 고딕"/>
            </a:endParaRPr>
          </a:p>
          <a:p>
            <a:endParaRPr lang="ko-KR" altLang="en-US" sz="1600" dirty="0"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F7AEB3-6A78-4E68-A9A5-A8C9B05F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80" y="2066505"/>
            <a:ext cx="7939036" cy="294827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19E92-7C97-4001-B829-08C4AC52B9B8}"/>
              </a:ext>
            </a:extLst>
          </p:cNvPr>
          <p:cNvSpPr/>
          <p:nvPr/>
        </p:nvSpPr>
        <p:spPr>
          <a:xfrm>
            <a:off x="7848186" y="2636912"/>
            <a:ext cx="720080" cy="23778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F5D54-F6A3-41E5-9BE3-88C8049151E9}"/>
              </a:ext>
            </a:extLst>
          </p:cNvPr>
          <p:cNvSpPr txBox="1"/>
          <p:nvPr/>
        </p:nvSpPr>
        <p:spPr>
          <a:xfrm>
            <a:off x="3419872" y="662346"/>
            <a:ext cx="81369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40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통합</a:t>
            </a:r>
            <a:endParaRPr lang="en-US" altLang="ko-KR" sz="4000" b="1" spc="-150" dirty="0">
              <a:solidFill>
                <a:schemeClr val="accent1">
                  <a:lumMod val="50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fontAlgn="base">
              <a:lnSpc>
                <a:spcPct val="200000"/>
              </a:lnSpc>
            </a:pPr>
            <a:endParaRPr lang="en-US" altLang="ko-KR" sz="4000" b="1" spc="-150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E664D-38B9-4A02-9B5E-EE13A926829F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755532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64886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DE804B-8D6E-4C6D-87E8-04093DE07C01}"/>
              </a:ext>
            </a:extLst>
          </p:cNvPr>
          <p:cNvGrpSpPr/>
          <p:nvPr/>
        </p:nvGrpSpPr>
        <p:grpSpPr>
          <a:xfrm>
            <a:off x="563308" y="2432340"/>
            <a:ext cx="6521480" cy="3876980"/>
            <a:chOff x="563308" y="2077836"/>
            <a:chExt cx="6521480" cy="38769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230474D-3748-4F83-90E0-5B2B39D4F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308" y="2077836"/>
              <a:ext cx="5674773" cy="387698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119E92-7C97-4001-B829-08C4AC52B9B8}"/>
                </a:ext>
              </a:extLst>
            </p:cNvPr>
            <p:cNvSpPr/>
            <p:nvPr/>
          </p:nvSpPr>
          <p:spPr>
            <a:xfrm>
              <a:off x="683568" y="3637200"/>
              <a:ext cx="2948677" cy="11599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AD436B-396A-4444-8BDD-822DA896F684}"/>
                </a:ext>
              </a:extLst>
            </p:cNvPr>
            <p:cNvSpPr txBox="1"/>
            <p:nvPr/>
          </p:nvSpPr>
          <p:spPr>
            <a:xfrm>
              <a:off x="3738242" y="3790840"/>
              <a:ext cx="3346546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b="1" dirty="0"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금리의 상승하락으로 </a:t>
              </a:r>
              <a:r>
                <a:rPr lang="en-US" altLang="ko-KR" sz="1600" b="1" dirty="0" err="1"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howkish</a:t>
              </a:r>
              <a:r>
                <a:rPr lang="en-US" altLang="ko-KR" sz="1600" b="1" dirty="0"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/dovish </a:t>
              </a:r>
              <a:r>
                <a:rPr lang="ko-KR" altLang="en-US" sz="1600" b="1" dirty="0"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를 구분</a:t>
              </a:r>
            </a:p>
            <a:p>
              <a:endParaRPr lang="ko-KR" altLang="en-US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A518D08-D82A-473B-A1A2-CC0BC9225BBB}"/>
                </a:ext>
              </a:extLst>
            </p:cNvPr>
            <p:cNvSpPr/>
            <p:nvPr/>
          </p:nvSpPr>
          <p:spPr>
            <a:xfrm>
              <a:off x="668785" y="4797151"/>
              <a:ext cx="2948677" cy="5788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7BC97B-F4C5-40B4-B547-9C3D8C1CB47D}"/>
                </a:ext>
              </a:extLst>
            </p:cNvPr>
            <p:cNvSpPr txBox="1"/>
            <p:nvPr/>
          </p:nvSpPr>
          <p:spPr>
            <a:xfrm>
              <a:off x="3707904" y="4802688"/>
              <a:ext cx="3346546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600" b="1" dirty="0" err="1"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howkish</a:t>
              </a:r>
              <a:r>
                <a:rPr lang="en-US" altLang="ko-KR" sz="1600" b="1" dirty="0"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/dovish </a:t>
              </a:r>
            </a:p>
            <a:p>
              <a:r>
                <a:rPr lang="ko-KR" altLang="en-US" sz="1600" b="1" dirty="0"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토큰 수 </a:t>
              </a:r>
              <a:r>
                <a:rPr lang="en-US" altLang="ko-KR" sz="1600" b="1" dirty="0">
                  <a:latin typeface="서울한강체 L" panose="02020503020101020101" pitchFamily="18" charset="-127"/>
                  <a:ea typeface="서울한강체 L" panose="02020503020101020101" pitchFamily="18" charset="-127"/>
                </a:rPr>
                <a:t>counting</a:t>
              </a:r>
              <a:endParaRPr lang="ko-KR" altLang="en-US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BC07D32-98AB-411E-98DE-6357A22FC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984" r="68595"/>
          <a:stretch/>
        </p:blipFill>
        <p:spPr>
          <a:xfrm>
            <a:off x="5972365" y="4516012"/>
            <a:ext cx="2630834" cy="956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DE9691-5237-42E3-9AE9-E8F66D581BAF}"/>
              </a:ext>
            </a:extLst>
          </p:cNvPr>
          <p:cNvSpPr txBox="1"/>
          <p:nvPr/>
        </p:nvSpPr>
        <p:spPr>
          <a:xfrm>
            <a:off x="3203848" y="548936"/>
            <a:ext cx="81369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spc="-150" dirty="0" err="1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Token_Count</a:t>
            </a:r>
            <a:endParaRPr lang="en-US" altLang="ko-KR" sz="4000" b="1" spc="-150" dirty="0">
              <a:solidFill>
                <a:schemeClr val="accent1">
                  <a:lumMod val="50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92AC3-CF41-4A3E-A6A2-12B095A90675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F29949-5D15-49C8-B259-5E3B30434DAC}"/>
              </a:ext>
            </a:extLst>
          </p:cNvPr>
          <p:cNvSpPr txBox="1"/>
          <p:nvPr/>
        </p:nvSpPr>
        <p:spPr>
          <a:xfrm>
            <a:off x="668785" y="1643389"/>
            <a:ext cx="793441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금리의 상승 하락을 기준으로 </a:t>
            </a:r>
            <a:r>
              <a:rPr lang="en-US" altLang="ko-KR" sz="20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Hokish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와 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Dovish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를 구분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</a:t>
            </a:r>
          </a:p>
          <a:p>
            <a:pPr algn="ctr"/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en-US" altLang="ko-KR" sz="20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Wordfreq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단어 사전의 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N-gram 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열에 추가</a:t>
            </a:r>
            <a:endParaRPr lang="ko-KR" altLang="en-US" sz="1600" dirty="0">
              <a:ea typeface="맑은 고딕"/>
            </a:endParaRPr>
          </a:p>
          <a:p>
            <a:endParaRPr lang="ko-KR" altLang="en-US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1564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7BC15-F894-4A94-B224-B862E64CA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15608"/>
            <a:ext cx="6840760" cy="37419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F21180-5834-4669-9BE7-325E91F83D5D}"/>
              </a:ext>
            </a:extLst>
          </p:cNvPr>
          <p:cNvSpPr/>
          <p:nvPr/>
        </p:nvSpPr>
        <p:spPr>
          <a:xfrm>
            <a:off x="1475656" y="4149080"/>
            <a:ext cx="4824536" cy="93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38844-758F-4430-AC92-8C1395151196}"/>
              </a:ext>
            </a:extLst>
          </p:cNvPr>
          <p:cNvSpPr txBox="1"/>
          <p:nvPr/>
        </p:nvSpPr>
        <p:spPr>
          <a:xfrm>
            <a:off x="2771800" y="551740"/>
            <a:ext cx="8081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Laplace smoothing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EC23E6-D630-4E16-AEB2-81A022139585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910BC0-1311-4120-B7CD-A19F45BA432A}"/>
              </a:ext>
            </a:extLst>
          </p:cNvPr>
          <p:cNvSpPr txBox="1"/>
          <p:nvPr/>
        </p:nvSpPr>
        <p:spPr>
          <a:xfrm>
            <a:off x="683568" y="1721291"/>
            <a:ext cx="793441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Howkish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/ dovish 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토큰의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Counting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값이 </a:t>
            </a: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algn="ctr"/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0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 가지는 것을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방지하기 위해 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Laplace smoothing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 진행</a:t>
            </a:r>
          </a:p>
          <a:p>
            <a:endParaRPr lang="ko-KR" altLang="en-US" sz="16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911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D436B-396A-4444-8BDD-822DA896F684}"/>
              </a:ext>
            </a:extLst>
          </p:cNvPr>
          <p:cNvSpPr txBox="1"/>
          <p:nvPr/>
        </p:nvSpPr>
        <p:spPr>
          <a:xfrm>
            <a:off x="1366523" y="1708917"/>
            <a:ext cx="6410953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단어 별 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tone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 이용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문장의 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tone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 산출</a:t>
            </a:r>
            <a:endParaRPr lang="en-US" altLang="ko-KR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algn="ctr"/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문장의 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tone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 이용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문서의 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tone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 산출</a:t>
            </a:r>
            <a:endParaRPr lang="en-US" altLang="ko-KR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endParaRPr lang="en-US" altLang="ko-KR" sz="25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3CADA8-3C60-4E53-9FE1-0F442FB8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23" y="2636912"/>
            <a:ext cx="4441267" cy="39261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119E92-7C97-4001-B829-08C4AC52B9B8}"/>
              </a:ext>
            </a:extLst>
          </p:cNvPr>
          <p:cNvSpPr/>
          <p:nvPr/>
        </p:nvSpPr>
        <p:spPr>
          <a:xfrm>
            <a:off x="1187624" y="5589240"/>
            <a:ext cx="4009869" cy="417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BE03B0-1C94-462A-B3AE-AC86A1F58675}"/>
              </a:ext>
            </a:extLst>
          </p:cNvPr>
          <p:cNvSpPr/>
          <p:nvPr/>
        </p:nvSpPr>
        <p:spPr>
          <a:xfrm>
            <a:off x="1710928" y="4330186"/>
            <a:ext cx="2304256" cy="417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\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80DC0E-548B-4A94-A520-C8DD2CF49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554976"/>
            <a:ext cx="5487061" cy="733735"/>
          </a:xfrm>
          <a:prstGeom prst="rect">
            <a:avLst/>
          </a:prstGeom>
          <a:ln w="25400">
            <a:solidFill>
              <a:srgbClr val="17375E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FFB1EA-341B-4A62-8857-F8788F4162BB}"/>
              </a:ext>
            </a:extLst>
          </p:cNvPr>
          <p:cNvSpPr txBox="1"/>
          <p:nvPr/>
        </p:nvSpPr>
        <p:spPr>
          <a:xfrm>
            <a:off x="4222712" y="4353851"/>
            <a:ext cx="37194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◁ </a:t>
            </a:r>
            <a:r>
              <a:rPr lang="en-US" altLang="ko-KR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Minus = </a:t>
            </a:r>
            <a:r>
              <a:rPr lang="ko-KR" altLang="en-US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분자</a:t>
            </a:r>
            <a:r>
              <a:rPr lang="en-US" altLang="ko-KR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 / Plus = </a:t>
            </a:r>
            <a:r>
              <a:rPr lang="ko-KR" altLang="en-US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분모 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9F339-598B-4419-A183-F8A71C54B479}"/>
              </a:ext>
            </a:extLst>
          </p:cNvPr>
          <p:cNvSpPr txBox="1"/>
          <p:nvPr/>
        </p:nvSpPr>
        <p:spPr>
          <a:xfrm>
            <a:off x="3419872" y="650676"/>
            <a:ext cx="8081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Tone </a:t>
            </a:r>
            <a:r>
              <a:rPr lang="ko-KR" altLang="en-US" sz="40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구하기</a:t>
            </a:r>
            <a:endParaRPr lang="en-US" altLang="ko-KR" sz="4000" b="1" spc="-150" dirty="0">
              <a:solidFill>
                <a:schemeClr val="accent1">
                  <a:lumMod val="50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DE9CF-D7AA-4D9F-9F68-D4E02508B5F4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95791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960333"/>
            <a:ext cx="7200800" cy="3132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3090828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뉴스 기사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, </a:t>
            </a: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의사록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, </a:t>
            </a: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채권 리포트를 크롤링하여 </a:t>
            </a:r>
            <a:r>
              <a:rPr lang="ko-KR" altLang="en-US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전처리</a:t>
            </a:r>
            <a:endParaRPr lang="en-US" altLang="ko-KR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문장으로 </a:t>
            </a:r>
            <a:r>
              <a:rPr lang="en-US" altLang="ko-KR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sent_tokenize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</a:t>
            </a: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한 후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, N-</a:t>
            </a:r>
            <a:r>
              <a:rPr lang="en-US" altLang="ko-KR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gramize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Domain(</a:t>
            </a: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금융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)</a:t>
            </a: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에 특화된 사전을 사용하여 분석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(e-</a:t>
            </a:r>
            <a:r>
              <a:rPr lang="en-US" altLang="ko-KR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koNLPy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단어들의 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Polarity Score</a:t>
            </a: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로 문장의 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Tone</a:t>
            </a: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을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, </a:t>
            </a:r>
            <a:b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</a:b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문장의 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Tone</a:t>
            </a: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으로 의사록의 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Tone</a:t>
            </a: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을 산출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</a:t>
            </a:r>
            <a:b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</a:br>
            <a:endParaRPr lang="en-US" altLang="ko-KR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기준 금리와 의사록의 </a:t>
            </a:r>
            <a:r>
              <a:rPr lang="en-US" altLang="ko-KR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Tone</a:t>
            </a:r>
            <a:r>
              <a:rPr lang="ko-KR" altLang="en-US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사이의 상관관계 그래프</a:t>
            </a:r>
            <a:endParaRPr lang="en-US" altLang="ko-KR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062589"/>
            <a:ext cx="71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감성분석을 통해 금융 의사결정에 도움</a:t>
            </a:r>
            <a:endParaRPr lang="en-US" altLang="ko-KR" sz="2000" b="1" spc="-15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algn="ctr"/>
            <a:r>
              <a:rPr lang="ko-KR" altLang="en-US" sz="2000" b="1" spc="-15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한국 은행 논문의 </a:t>
            </a:r>
            <a:r>
              <a:rPr lang="en-US" altLang="ko-KR" sz="2000" b="1" spc="-15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“Market approach”  </a:t>
            </a:r>
            <a:r>
              <a:rPr lang="ko-KR" altLang="en-US" sz="2000" b="1" spc="-15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</a:t>
            </a:r>
            <a:endParaRPr lang="ko-KR" altLang="en-US" sz="2000" spc="-15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5756" y="1266124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150" dirty="0">
                <a:solidFill>
                  <a:schemeClr val="tx2">
                    <a:lumMod val="75000"/>
                  </a:schemeClr>
                </a:solidFill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BOK</a:t>
            </a:r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 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9732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ACA6F6-5DBB-4320-8E92-03E711642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00" y="2625732"/>
            <a:ext cx="6429375" cy="3590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45F2D2-B48A-43E9-8E6F-6F1084450E43}"/>
              </a:ext>
            </a:extLst>
          </p:cNvPr>
          <p:cNvSpPr txBox="1"/>
          <p:nvPr/>
        </p:nvSpPr>
        <p:spPr>
          <a:xfrm>
            <a:off x="3915700" y="641343"/>
            <a:ext cx="8081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40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0AEDA-C38C-4125-B06F-5D1F34DCDFCD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8249E-84A3-4160-963A-F891E08F26EC}"/>
              </a:ext>
            </a:extLst>
          </p:cNvPr>
          <p:cNvSpPr txBox="1"/>
          <p:nvPr/>
        </p:nvSpPr>
        <p:spPr>
          <a:xfrm>
            <a:off x="1136249" y="1755598"/>
            <a:ext cx="68715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논문과의 비교를 위한 그래프 생성</a:t>
            </a:r>
            <a:endParaRPr lang="en-US" altLang="ko-KR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algn="ctr"/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X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축 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= 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날짜 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/ Y 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축 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= Tone(mkt) / </a:t>
            </a:r>
            <a:r>
              <a:rPr lang="ko-KR" altLang="en-US" sz="20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보조축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= </a:t>
            </a: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기준금리</a:t>
            </a: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85594A-B015-4405-A468-399C060F9417}"/>
              </a:ext>
            </a:extLst>
          </p:cNvPr>
          <p:cNvSpPr/>
          <p:nvPr/>
        </p:nvSpPr>
        <p:spPr>
          <a:xfrm>
            <a:off x="1506729" y="5097128"/>
            <a:ext cx="6305631" cy="111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97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3F5F07-2C93-4DB1-8A1F-EEE3AE89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931" y="1916832"/>
            <a:ext cx="2557245" cy="46074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379DCC-DB9A-4A6C-A1E3-995B231CD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84" y="2863576"/>
            <a:ext cx="1961170" cy="738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1BC8B-FBB7-4D10-BD81-90D3DAE89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07" y="3746801"/>
            <a:ext cx="2138523" cy="818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0C473C-DDCB-4014-BB2E-8F9DC3524856}"/>
              </a:ext>
            </a:extLst>
          </p:cNvPr>
          <p:cNvSpPr txBox="1"/>
          <p:nvPr/>
        </p:nvSpPr>
        <p:spPr>
          <a:xfrm>
            <a:off x="6141966" y="2170947"/>
            <a:ext cx="2533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GridSearch</a:t>
            </a:r>
            <a:r>
              <a:rPr lang="ko-KR" altLang="en-US" sz="25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를 사용</a:t>
            </a:r>
            <a:endParaRPr lang="en-US" altLang="ko-KR" sz="25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다양한 경우의 수를 추출</a:t>
            </a: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0C663E-7C48-4DDB-A553-B87AD71B0D67}"/>
              </a:ext>
            </a:extLst>
          </p:cNvPr>
          <p:cNvSpPr/>
          <p:nvPr/>
        </p:nvSpPr>
        <p:spPr>
          <a:xfrm>
            <a:off x="395536" y="5085184"/>
            <a:ext cx="2808831" cy="11171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D95C256-A7A9-4408-BA79-79C7C69F2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87" y="2195991"/>
            <a:ext cx="3248025" cy="552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6BBE27-A762-4284-8870-82A32FC4D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32" y="5163771"/>
            <a:ext cx="2483191" cy="10005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34B2CA-9127-454D-839F-208C9BCFB94A}"/>
              </a:ext>
            </a:extLst>
          </p:cNvPr>
          <p:cNvSpPr txBox="1"/>
          <p:nvPr/>
        </p:nvSpPr>
        <p:spPr>
          <a:xfrm>
            <a:off x="3059832" y="514468"/>
            <a:ext cx="8081351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30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Graph</a:t>
            </a:r>
            <a:r>
              <a:rPr lang="en-US" altLang="ko-KR" sz="40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en-US" altLang="ko-KR" sz="45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Grid</a:t>
            </a:r>
            <a:r>
              <a:rPr lang="ko-KR" altLang="en-US" sz="45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en-US" altLang="ko-KR" sz="45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Search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73330-0820-4F62-8EC3-872624217BF7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CDE8AD-64E0-460F-BD34-3C8CAF204575}"/>
              </a:ext>
            </a:extLst>
          </p:cNvPr>
          <p:cNvSpPr txBox="1"/>
          <p:nvPr/>
        </p:nvSpPr>
        <p:spPr>
          <a:xfrm>
            <a:off x="6047955" y="3408845"/>
            <a:ext cx="277186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r>
              <a:rPr lang="en-US" altLang="ko-KR" sz="25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Tone </a:t>
            </a:r>
            <a:r>
              <a:rPr lang="ko-KR" altLang="en-US" sz="25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과 기준금리의 상관계수 </a:t>
            </a:r>
            <a:r>
              <a:rPr lang="en-US" altLang="ko-KR" sz="25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0.62</a:t>
            </a:r>
          </a:p>
          <a:p>
            <a:pPr marL="342900" indent="-342900">
              <a:buFontTx/>
              <a:buChar char="-"/>
            </a:pPr>
            <a:r>
              <a:rPr lang="en-US" altLang="ko-KR" sz="25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Ngram</a:t>
            </a:r>
            <a:r>
              <a:rPr lang="ko-KR" altLang="en-US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빈도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= 16</a:t>
            </a:r>
          </a:p>
          <a:p>
            <a:pPr marL="342900" indent="-342900">
              <a:buFontTx/>
              <a:buChar char="-"/>
            </a:pP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Threshold = 1.5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Sent_threshold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=</a:t>
            </a:r>
            <a:r>
              <a:rPr lang="en-US" altLang="ko-KR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en-US" altLang="ko-KR" sz="25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0</a:t>
            </a:r>
          </a:p>
          <a:p>
            <a:pPr marL="342900" indent="-342900">
              <a:buFontTx/>
              <a:buChar char="-"/>
            </a:pPr>
            <a:endParaRPr lang="ko-KR" altLang="en-US" sz="25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69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708D79-844B-463D-82F3-7CA813B8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61" y="4507545"/>
            <a:ext cx="2171700" cy="838200"/>
          </a:xfrm>
          <a:prstGeom prst="rect">
            <a:avLst/>
          </a:prstGeom>
        </p:spPr>
      </p:pic>
      <p:sp>
        <p:nvSpPr>
          <p:cNvPr id="16" name="모서리가 둥근 직사각형 17">
            <a:extLst>
              <a:ext uri="{FF2B5EF4-FFF2-40B4-BE49-F238E27FC236}">
                <a16:creationId xmlns:a16="http://schemas.microsoft.com/office/drawing/2014/main" id="{4DA31A37-3E4E-4236-9797-830E1165B786}"/>
              </a:ext>
            </a:extLst>
          </p:cNvPr>
          <p:cNvSpPr/>
          <p:nvPr/>
        </p:nvSpPr>
        <p:spPr>
          <a:xfrm>
            <a:off x="1835696" y="2276872"/>
            <a:ext cx="1296144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논문</a:t>
            </a:r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E613CDC4-99C1-4CBE-9002-31AD79298C5E}"/>
              </a:ext>
            </a:extLst>
          </p:cNvPr>
          <p:cNvSpPr/>
          <p:nvPr/>
        </p:nvSpPr>
        <p:spPr>
          <a:xfrm>
            <a:off x="5724128" y="2274817"/>
            <a:ext cx="1296144" cy="4320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4038FC-6E8D-447E-B9E7-52A57F73E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433" y="2835107"/>
            <a:ext cx="3859071" cy="26485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EFD377-F550-449B-B031-67F055138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13" y="3014259"/>
            <a:ext cx="3626955" cy="24792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85B117-4520-4379-8E48-13406AF20B21}"/>
              </a:ext>
            </a:extLst>
          </p:cNvPr>
          <p:cNvSpPr txBox="1"/>
          <p:nvPr/>
        </p:nvSpPr>
        <p:spPr>
          <a:xfrm>
            <a:off x="3419872" y="692696"/>
            <a:ext cx="8081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40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논문과 비교</a:t>
            </a:r>
            <a:endParaRPr lang="en-US" altLang="ko-KR" sz="4000" b="1" spc="-150" dirty="0">
              <a:solidFill>
                <a:schemeClr val="accent1">
                  <a:lumMod val="50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7022A-B91D-4756-8348-850EC269EC4F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959511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170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264309"/>
            <a:ext cx="2016224" cy="2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분석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7022A-B91D-4756-8348-850EC269EC4F}"/>
              </a:ext>
            </a:extLst>
          </p:cNvPr>
          <p:cNvSpPr txBox="1"/>
          <p:nvPr/>
        </p:nvSpPr>
        <p:spPr>
          <a:xfrm>
            <a:off x="379081" y="44624"/>
            <a:ext cx="3688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개선점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DFEA0-1CA0-4E44-8E4D-772B8B4AC7D3}"/>
              </a:ext>
            </a:extLst>
          </p:cNvPr>
          <p:cNvSpPr txBox="1"/>
          <p:nvPr/>
        </p:nvSpPr>
        <p:spPr>
          <a:xfrm>
            <a:off x="787410" y="1092266"/>
            <a:ext cx="8081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40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함수 활용의 필요성</a:t>
            </a:r>
            <a:endParaRPr lang="en-US" altLang="ko-KR" sz="4000" b="1" spc="-150" dirty="0">
              <a:solidFill>
                <a:schemeClr val="accent1">
                  <a:lumMod val="50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38E6C7-02DA-41BA-83A7-CCBBE5E2B084}"/>
              </a:ext>
            </a:extLst>
          </p:cNvPr>
          <p:cNvSpPr txBox="1"/>
          <p:nvPr/>
        </p:nvSpPr>
        <p:spPr>
          <a:xfrm>
            <a:off x="811129" y="3088325"/>
            <a:ext cx="80813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4000" b="1" spc="-150" dirty="0">
                <a:solidFill>
                  <a:schemeClr val="accent1">
                    <a:lumMod val="50000"/>
                  </a:schemeClr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전처리의 필요성</a:t>
            </a:r>
            <a:endParaRPr lang="en-US" altLang="ko-KR" sz="4000" b="1" spc="-150" dirty="0">
              <a:solidFill>
                <a:schemeClr val="accent1">
                  <a:lumMod val="50000"/>
                </a:schemeClr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75076-44D7-49C0-A1C7-24EC4DE25953}"/>
              </a:ext>
            </a:extLst>
          </p:cNvPr>
          <p:cNvSpPr txBox="1"/>
          <p:nvPr/>
        </p:nvSpPr>
        <p:spPr>
          <a:xfrm>
            <a:off x="787409" y="2330877"/>
            <a:ext cx="8081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30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가독성이 떨어지는 코드의 작성</a:t>
            </a:r>
            <a:endParaRPr lang="en-US" altLang="ko-KR" sz="3000" b="1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fontAlgn="base"/>
            <a:r>
              <a:rPr lang="ko-KR" altLang="en-US" sz="26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▶</a:t>
            </a:r>
            <a:r>
              <a:rPr lang="en-US" altLang="ko-KR" sz="26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26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팀원 간 코드 전달</a:t>
            </a:r>
            <a:r>
              <a:rPr lang="en-US" altLang="ko-KR" sz="26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</a:t>
            </a:r>
            <a:r>
              <a:rPr lang="ko-KR" altLang="en-US" sz="26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혹은 수정 시 어려움이 발생</a:t>
            </a:r>
            <a:endParaRPr lang="en-US" altLang="ko-KR" sz="2600" b="1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324FE-1855-4A6F-89F0-1C54A8077504}"/>
              </a:ext>
            </a:extLst>
          </p:cNvPr>
          <p:cNvSpPr txBox="1"/>
          <p:nvPr/>
        </p:nvSpPr>
        <p:spPr>
          <a:xfrm>
            <a:off x="811128" y="4281735"/>
            <a:ext cx="8081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3000" b="1" spc="-15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Mp_polarity_vocab</a:t>
            </a:r>
            <a:r>
              <a:rPr lang="ko-KR" altLang="en-US" sz="30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과 </a:t>
            </a:r>
            <a:endParaRPr lang="en-US" altLang="ko-KR" sz="3000" b="1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fontAlgn="base"/>
            <a:r>
              <a:rPr lang="ko-KR" altLang="en-US" sz="30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팀프로젝트 과정에서 생성한 사전 간</a:t>
            </a:r>
            <a:endParaRPr lang="en-US" altLang="ko-KR" sz="3000" b="1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fontAlgn="base"/>
            <a:r>
              <a:rPr lang="ko-KR" altLang="en-US" sz="3000" b="1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단어 빈도 수의 차이가 발생</a:t>
            </a:r>
            <a:endParaRPr lang="en-US" altLang="ko-KR" sz="3000" b="1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841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BOK </a:t>
            </a:r>
            <a:r>
              <a:rPr lang="ko-KR" altLang="en-US" sz="1200" dirty="0">
                <a:solidFill>
                  <a:schemeClr val="bg1"/>
                </a:solidFill>
              </a:rPr>
              <a:t>논문 구현 </a:t>
            </a:r>
            <a:r>
              <a:rPr lang="en-US" altLang="ko-KR" sz="1200" dirty="0">
                <a:solidFill>
                  <a:schemeClr val="bg1"/>
                </a:solidFill>
              </a:rPr>
              <a:t>PROJECT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Q &amp; 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52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568" y="220486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0192" y="239163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>
                <a:solidFill>
                  <a:schemeClr val="bg1"/>
                </a:solidFill>
              </a:rPr>
              <a:t>논문 구현 순서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90A6D-C9FE-44B5-A0DC-134CC7054522}"/>
              </a:ext>
            </a:extLst>
          </p:cNvPr>
          <p:cNvSpPr txBox="1"/>
          <p:nvPr/>
        </p:nvSpPr>
        <p:spPr>
          <a:xfrm>
            <a:off x="2375756" y="1236839"/>
            <a:ext cx="432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>
                <a:solidFill>
                  <a:schemeClr val="tx2">
                    <a:lumMod val="75000"/>
                  </a:schemeClr>
                </a:solidFill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진행순서</a:t>
            </a:r>
            <a:r>
              <a:rPr lang="en-US" altLang="ko-KR" sz="28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 </a:t>
            </a:r>
            <a:endParaRPr lang="ko-KR" altLang="en-US" sz="28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F416F-11C3-4384-A1E8-7720ABC97415}"/>
              </a:ext>
            </a:extLst>
          </p:cNvPr>
          <p:cNvSpPr txBox="1"/>
          <p:nvPr/>
        </p:nvSpPr>
        <p:spPr>
          <a:xfrm>
            <a:off x="1253716" y="973177"/>
            <a:ext cx="656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193BCD-E822-4D7D-A7CB-FA70F2D57991}"/>
              </a:ext>
            </a:extLst>
          </p:cNvPr>
          <p:cNvCxnSpPr/>
          <p:nvPr/>
        </p:nvCxnSpPr>
        <p:spPr>
          <a:xfrm>
            <a:off x="2272854" y="1830855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832E63-A01B-4547-8748-9FC80317E46D}"/>
              </a:ext>
            </a:extLst>
          </p:cNvPr>
          <p:cNvSpPr txBox="1"/>
          <p:nvPr/>
        </p:nvSpPr>
        <p:spPr>
          <a:xfrm>
            <a:off x="971600" y="2204864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수집</a:t>
            </a:r>
            <a:endParaRPr lang="en-US" altLang="ko-KR" sz="4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8BC678-6726-4DBD-B48F-E4AE96A01A41}"/>
              </a:ext>
            </a:extLst>
          </p:cNvPr>
          <p:cNvSpPr txBox="1"/>
          <p:nvPr/>
        </p:nvSpPr>
        <p:spPr>
          <a:xfrm>
            <a:off x="611560" y="3303633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</a:t>
            </a:r>
            <a:r>
              <a:rPr lang="ko-KR" altLang="en-US" sz="4000" b="1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전처리</a:t>
            </a:r>
            <a:endParaRPr lang="en-US" altLang="ko-KR" sz="4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6E72C-5852-4ECD-BC60-7D3D92668325}"/>
              </a:ext>
            </a:extLst>
          </p:cNvPr>
          <p:cNvSpPr txBox="1"/>
          <p:nvPr/>
        </p:nvSpPr>
        <p:spPr>
          <a:xfrm>
            <a:off x="971600" y="4379032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분석</a:t>
            </a:r>
            <a:endParaRPr lang="en-US" altLang="ko-KR" sz="4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C5B07D-0366-4A9A-A952-2F958775D0C5}"/>
              </a:ext>
            </a:extLst>
          </p:cNvPr>
          <p:cNvSpPr txBox="1"/>
          <p:nvPr/>
        </p:nvSpPr>
        <p:spPr>
          <a:xfrm>
            <a:off x="971600" y="5369241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        결과</a:t>
            </a:r>
            <a:endParaRPr lang="en-US" altLang="ko-KR" sz="4000" b="1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D7ADE-03DD-4E11-BB0B-1F4B5955F863}"/>
              </a:ext>
            </a:extLst>
          </p:cNvPr>
          <p:cNvSpPr txBox="1"/>
          <p:nvPr/>
        </p:nvSpPr>
        <p:spPr>
          <a:xfrm>
            <a:off x="3501576" y="2361134"/>
            <a:ext cx="4104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</a:t>
            </a:r>
            <a:r>
              <a:rPr lang="ko-KR" altLang="en-US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의사록</a:t>
            </a:r>
            <a:r>
              <a:rPr lang="en-US" altLang="ko-KR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, </a:t>
            </a:r>
            <a:r>
              <a:rPr lang="ko-KR" altLang="en-US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채권 보고서</a:t>
            </a:r>
            <a:r>
              <a:rPr lang="en-US" altLang="ko-KR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, </a:t>
            </a:r>
            <a:r>
              <a:rPr lang="ko-KR" altLang="en-US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기사 </a:t>
            </a:r>
            <a:r>
              <a:rPr lang="ko-KR" altLang="en-US" sz="2300" b="1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크롤링</a:t>
            </a:r>
            <a:endParaRPr lang="ko-KR" altLang="en-US" sz="2300" b="1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endParaRPr lang="ko-KR" altLang="en-US" sz="23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0D23338-09B6-404E-BB8C-45BE7AA403CA}"/>
              </a:ext>
            </a:extLst>
          </p:cNvPr>
          <p:cNvCxnSpPr>
            <a:cxnSpLocks/>
          </p:cNvCxnSpPr>
          <p:nvPr/>
        </p:nvCxnSpPr>
        <p:spPr>
          <a:xfrm>
            <a:off x="3419872" y="2361134"/>
            <a:ext cx="0" cy="395174"/>
          </a:xfrm>
          <a:prstGeom prst="line">
            <a:avLst/>
          </a:prstGeom>
          <a:ln w="508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96752F3-AE4B-4859-817F-BBBA37BEE660}"/>
              </a:ext>
            </a:extLst>
          </p:cNvPr>
          <p:cNvCxnSpPr>
            <a:cxnSpLocks/>
          </p:cNvCxnSpPr>
          <p:nvPr/>
        </p:nvCxnSpPr>
        <p:spPr>
          <a:xfrm>
            <a:off x="3419872" y="3453338"/>
            <a:ext cx="0" cy="395174"/>
          </a:xfrm>
          <a:prstGeom prst="line">
            <a:avLst/>
          </a:prstGeom>
          <a:ln w="508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344022A-2C94-4F84-B1E4-3DC4CB7FB77F}"/>
              </a:ext>
            </a:extLst>
          </p:cNvPr>
          <p:cNvCxnSpPr>
            <a:cxnSpLocks/>
          </p:cNvCxnSpPr>
          <p:nvPr/>
        </p:nvCxnSpPr>
        <p:spPr>
          <a:xfrm>
            <a:off x="3443240" y="4509120"/>
            <a:ext cx="0" cy="395174"/>
          </a:xfrm>
          <a:prstGeom prst="line">
            <a:avLst/>
          </a:prstGeom>
          <a:ln w="508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22A8A02-F7B4-41A8-AE32-896D25ED588C}"/>
              </a:ext>
            </a:extLst>
          </p:cNvPr>
          <p:cNvCxnSpPr>
            <a:cxnSpLocks/>
          </p:cNvCxnSpPr>
          <p:nvPr/>
        </p:nvCxnSpPr>
        <p:spPr>
          <a:xfrm>
            <a:off x="3419872" y="5470997"/>
            <a:ext cx="0" cy="395174"/>
          </a:xfrm>
          <a:prstGeom prst="line">
            <a:avLst/>
          </a:prstGeom>
          <a:ln w="508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447721-2A4C-49FC-A3AB-FC2916922B06}"/>
              </a:ext>
            </a:extLst>
          </p:cNvPr>
          <p:cNvSpPr txBox="1"/>
          <p:nvPr/>
        </p:nvSpPr>
        <p:spPr>
          <a:xfrm>
            <a:off x="3563888" y="3362501"/>
            <a:ext cx="4104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Text </a:t>
            </a:r>
            <a:r>
              <a:rPr lang="ko-KR" altLang="en-US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데이터 추출 및 </a:t>
            </a:r>
            <a:r>
              <a:rPr lang="ko-KR" altLang="en-US" sz="2300" b="1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전처리</a:t>
            </a:r>
            <a:endParaRPr lang="ko-KR" altLang="en-US" sz="2300" b="1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endParaRPr lang="ko-KR" altLang="en-US" sz="23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D34552-CBC1-49F2-8C41-BB94058C4770}"/>
              </a:ext>
            </a:extLst>
          </p:cNvPr>
          <p:cNvSpPr txBox="1"/>
          <p:nvPr/>
        </p:nvSpPr>
        <p:spPr>
          <a:xfrm>
            <a:off x="3563887" y="4332865"/>
            <a:ext cx="48965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Polarity score </a:t>
            </a:r>
            <a:r>
              <a:rPr lang="ko-KR" altLang="en-US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구하기</a:t>
            </a:r>
          </a:p>
          <a:p>
            <a:pPr lvl="0"/>
            <a:r>
              <a:rPr lang="ko-KR" altLang="en-US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문장의 </a:t>
            </a:r>
            <a:r>
              <a:rPr lang="en-US" altLang="ko-KR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Tone </a:t>
            </a:r>
            <a:r>
              <a:rPr lang="ko-KR" altLang="en-US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계산하여 상관관계 도출</a:t>
            </a:r>
          </a:p>
          <a:p>
            <a:endParaRPr lang="ko-KR" altLang="en-US" sz="2300" b="1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endParaRPr lang="ko-KR" altLang="en-US" sz="23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B353DC-F091-4887-818D-8027C6DF92B7}"/>
              </a:ext>
            </a:extLst>
          </p:cNvPr>
          <p:cNvSpPr txBox="1"/>
          <p:nvPr/>
        </p:nvSpPr>
        <p:spPr>
          <a:xfrm>
            <a:off x="3565670" y="5509101"/>
            <a:ext cx="41044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</a:t>
            </a:r>
            <a:r>
              <a:rPr lang="ko-KR" altLang="en-US" sz="2300" b="1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그래프로 시각화 하여 논문과 비교</a:t>
            </a:r>
          </a:p>
          <a:p>
            <a:endParaRPr lang="ko-KR" altLang="en-US" sz="23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11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539" y="63372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1089" y="836712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1)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금리 </a:t>
            </a:r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뉴스 기사 </a:t>
            </a:r>
            <a:r>
              <a:rPr lang="ko-KR" altLang="en-US" sz="3000" b="1" spc="-150" dirty="0" err="1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크롤링</a:t>
            </a:r>
            <a:endParaRPr lang="ko-KR" altLang="en-US" sz="3000" b="1" spc="-150" dirty="0">
              <a:latin typeface="서울한강 장체 BL" panose="02020503020101020101" pitchFamily="18" charset="-127"/>
              <a:ea typeface="서울한강 장체 BL" panose="020205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3567" y="1268760"/>
            <a:ext cx="77768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en-US" altLang="ko-KR" sz="2000" spc="-15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Scrapy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를 통해 언론사별로 분리하여 </a:t>
            </a:r>
            <a:r>
              <a:rPr lang="ko-KR" altLang="en-US" sz="2000" spc="-15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크롤링을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진행</a:t>
            </a:r>
            <a:endParaRPr lang="ko-KR" altLang="en-US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2160" y="247617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081" y="44624"/>
            <a:ext cx="2608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수집</a:t>
            </a:r>
          </a:p>
          <a:p>
            <a:endParaRPr lang="ko-KR" altLang="en-US" sz="280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20CC9-A86C-483A-809A-1A14EC50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3" y="2055433"/>
            <a:ext cx="8046613" cy="44361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A35AC0-C342-4B77-AF35-37F0F29471F9}"/>
              </a:ext>
            </a:extLst>
          </p:cNvPr>
          <p:cNvSpPr/>
          <p:nvPr/>
        </p:nvSpPr>
        <p:spPr>
          <a:xfrm>
            <a:off x="2555776" y="2492896"/>
            <a:ext cx="792088" cy="388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102B89-0BD3-4E46-B734-B84093370399}"/>
              </a:ext>
            </a:extLst>
          </p:cNvPr>
          <p:cNvSpPr/>
          <p:nvPr/>
        </p:nvSpPr>
        <p:spPr>
          <a:xfrm>
            <a:off x="1750424" y="3454736"/>
            <a:ext cx="3325632" cy="522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316CB1-27EC-4D10-A6B7-25AA996662D0}"/>
              </a:ext>
            </a:extLst>
          </p:cNvPr>
          <p:cNvSpPr/>
          <p:nvPr/>
        </p:nvSpPr>
        <p:spPr>
          <a:xfrm>
            <a:off x="4283968" y="6060249"/>
            <a:ext cx="2232248" cy="431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CE0B2-7608-45BA-A9D9-53BE42552B29}"/>
              </a:ext>
            </a:extLst>
          </p:cNvPr>
          <p:cNvSpPr txBox="1"/>
          <p:nvPr/>
        </p:nvSpPr>
        <p:spPr>
          <a:xfrm>
            <a:off x="3413240" y="2524792"/>
            <a:ext cx="3312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err="1">
                <a:latin typeface="서울한강체 L" panose="02020503020101020101" pitchFamily="18" charset="-127"/>
                <a:ea typeface="서울한강체 L" panose="02020503020101020101" pitchFamily="18" charset="-127"/>
              </a:rPr>
              <a:t>크롤링</a:t>
            </a:r>
            <a:r>
              <a:rPr lang="ko-KR" altLang="en-US" sz="15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 시작 날짜 지정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E6330F-4F74-4DCE-B1BA-45A35616D9E7}"/>
              </a:ext>
            </a:extLst>
          </p:cNvPr>
          <p:cNvSpPr txBox="1"/>
          <p:nvPr/>
        </p:nvSpPr>
        <p:spPr>
          <a:xfrm>
            <a:off x="5076056" y="3483552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네이버뉴스는 </a:t>
            </a:r>
            <a:r>
              <a:rPr lang="en-US" altLang="ko-KR" sz="15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400</a:t>
            </a:r>
            <a:r>
              <a:rPr lang="ko-KR" altLang="en-US" sz="15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페이지가 최대이므로</a:t>
            </a:r>
            <a:endParaRPr lang="en-US" altLang="ko-KR" sz="15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15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월별로 나누어 파싱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D5072C-408E-4FA4-82FF-0B474AEEF8C7}"/>
              </a:ext>
            </a:extLst>
          </p:cNvPr>
          <p:cNvSpPr txBox="1"/>
          <p:nvPr/>
        </p:nvSpPr>
        <p:spPr>
          <a:xfrm>
            <a:off x="3995936" y="5698123"/>
            <a:ext cx="3312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언론사 별 </a:t>
            </a:r>
            <a:r>
              <a:rPr lang="en-US" altLang="ko-KR" sz="15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cookie</a:t>
            </a:r>
            <a:r>
              <a:rPr lang="ko-KR" altLang="en-US" sz="15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를 </a:t>
            </a:r>
            <a:r>
              <a:rPr lang="en-US" altLang="ko-KR" sz="15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request</a:t>
            </a:r>
            <a:r>
              <a:rPr lang="ko-KR" altLang="en-US" sz="15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에 추가</a:t>
            </a:r>
            <a:endParaRPr lang="en-US" altLang="ko-KR" sz="15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31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539" y="63372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1600" y="313167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소제목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0152" y="247617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3044DD-76CA-49BC-8FDA-89BA7E7CD7AB}"/>
              </a:ext>
            </a:extLst>
          </p:cNvPr>
          <p:cNvSpPr txBox="1"/>
          <p:nvPr/>
        </p:nvSpPr>
        <p:spPr>
          <a:xfrm>
            <a:off x="659106" y="18713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PDF </a:t>
            </a:r>
            <a:r>
              <a:rPr lang="ko-KR" altLang="en-US" b="1" dirty="0">
                <a:solidFill>
                  <a:schemeClr val="bg1"/>
                </a:solidFill>
              </a:rPr>
              <a:t>수집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8B126FD-8B02-4D52-803E-530A520D171B}"/>
              </a:ext>
            </a:extLst>
          </p:cNvPr>
          <p:cNvSpPr/>
          <p:nvPr/>
        </p:nvSpPr>
        <p:spPr>
          <a:xfrm>
            <a:off x="648662" y="4108606"/>
            <a:ext cx="1584931" cy="4001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AE6BD1-DD5D-4C50-972C-09D5177CE0B9}"/>
              </a:ext>
            </a:extLst>
          </p:cNvPr>
          <p:cNvSpPr txBox="1"/>
          <p:nvPr/>
        </p:nvSpPr>
        <p:spPr>
          <a:xfrm>
            <a:off x="714999" y="4146770"/>
            <a:ext cx="15849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연합 </a:t>
            </a:r>
            <a:r>
              <a:rPr lang="ko-KR" altLang="en-US" sz="1700" b="1" dirty="0" err="1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인포맥스</a:t>
            </a:r>
            <a:endParaRPr lang="ko-KR" altLang="en-US" sz="1700" b="1" dirty="0">
              <a:solidFill>
                <a:schemeClr val="bg1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2" name="모서리가 둥근 직사각형 17">
            <a:extLst>
              <a:ext uri="{FF2B5EF4-FFF2-40B4-BE49-F238E27FC236}">
                <a16:creationId xmlns:a16="http://schemas.microsoft.com/office/drawing/2014/main" id="{FAEF3504-9F52-4B01-8C9C-49149073E118}"/>
              </a:ext>
            </a:extLst>
          </p:cNvPr>
          <p:cNvSpPr/>
          <p:nvPr/>
        </p:nvSpPr>
        <p:spPr>
          <a:xfrm>
            <a:off x="662839" y="1864428"/>
            <a:ext cx="2252978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1C9F3-2417-44EF-ABAE-A6AA2FA9D97B}"/>
              </a:ext>
            </a:extLst>
          </p:cNvPr>
          <p:cNvSpPr txBox="1"/>
          <p:nvPr/>
        </p:nvSpPr>
        <p:spPr>
          <a:xfrm>
            <a:off x="698843" y="1885468"/>
            <a:ext cx="214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연합뉴스 </a:t>
            </a:r>
            <a:r>
              <a:rPr lang="en-US" altLang="ko-KR" b="1" dirty="0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&amp; </a:t>
            </a:r>
            <a:r>
              <a:rPr lang="ko-KR" altLang="en-US" b="1" dirty="0" err="1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이데일리</a:t>
            </a:r>
            <a:endParaRPr lang="ko-KR" altLang="en-US" b="1" dirty="0">
              <a:solidFill>
                <a:schemeClr val="bg1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42198-AFE0-43E1-96B7-097D2F83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6" y="2414800"/>
            <a:ext cx="7705725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FDACBC-8BE0-4A2B-A604-33FCFAEE1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28" y="4600248"/>
            <a:ext cx="8086725" cy="1847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6AEADB-CBDC-49CF-B495-10771B7F0414}"/>
              </a:ext>
            </a:extLst>
          </p:cNvPr>
          <p:cNvSpPr txBox="1"/>
          <p:nvPr/>
        </p:nvSpPr>
        <p:spPr>
          <a:xfrm>
            <a:off x="379081" y="44624"/>
            <a:ext cx="2608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수집</a:t>
            </a:r>
          </a:p>
          <a:p>
            <a:endParaRPr lang="ko-KR" altLang="en-US" sz="280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E7FFF4-B930-439F-B57A-45590009438C}"/>
              </a:ext>
            </a:extLst>
          </p:cNvPr>
          <p:cNvSpPr txBox="1"/>
          <p:nvPr/>
        </p:nvSpPr>
        <p:spPr>
          <a:xfrm>
            <a:off x="698843" y="1196405"/>
            <a:ext cx="77768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언론사별로 </a:t>
            </a: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html 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구조가 다르므로 </a:t>
            </a:r>
            <a:r>
              <a:rPr lang="ko-KR" altLang="en-US" sz="2000" spc="-15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파싱하는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함수를 다르게 구성</a:t>
            </a:r>
            <a:endParaRPr lang="ko-KR" altLang="en-US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9CA10-B97E-490C-B48A-05E0DAD6B94A}"/>
              </a:ext>
            </a:extLst>
          </p:cNvPr>
          <p:cNvSpPr txBox="1"/>
          <p:nvPr/>
        </p:nvSpPr>
        <p:spPr>
          <a:xfrm>
            <a:off x="451089" y="836712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1)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금리 </a:t>
            </a:r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뉴스 기사 </a:t>
            </a:r>
            <a:r>
              <a:rPr lang="ko-KR" altLang="en-US" sz="3000" b="1" spc="-150" dirty="0" err="1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크롤링</a:t>
            </a:r>
            <a:endParaRPr lang="ko-KR" altLang="en-US" sz="3000" b="1" spc="-150" dirty="0">
              <a:latin typeface="서울한강 장체 BL" panose="02020503020101020101" pitchFamily="18" charset="-127"/>
              <a:ea typeface="서울한강 장체 BL" panose="020205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0E2731-DC1B-4E96-A05B-F6EF920E3109}"/>
              </a:ext>
            </a:extLst>
          </p:cNvPr>
          <p:cNvSpPr/>
          <p:nvPr/>
        </p:nvSpPr>
        <p:spPr>
          <a:xfrm>
            <a:off x="3948134" y="3242500"/>
            <a:ext cx="3504185" cy="388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F55E4E-B8BF-4F40-AA80-C179808EA7D6}"/>
              </a:ext>
            </a:extLst>
          </p:cNvPr>
          <p:cNvSpPr/>
          <p:nvPr/>
        </p:nvSpPr>
        <p:spPr>
          <a:xfrm>
            <a:off x="3948134" y="5599826"/>
            <a:ext cx="3912027" cy="388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5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7099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3102" y="1842399"/>
            <a:ext cx="147788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5152" y="1881146"/>
            <a:ext cx="14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데이터</a:t>
            </a:r>
            <a:r>
              <a:rPr lang="ko-KR" altLang="en-US" b="1" dirty="0">
                <a:solidFill>
                  <a:schemeClr val="bg1"/>
                </a:solidFill>
              </a:rPr>
              <a:t> 수집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2160" y="210127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3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0A6458B-7018-4651-9D36-0B51DF4D4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" t="7757" r="1112" b="1704"/>
          <a:stretch/>
        </p:blipFill>
        <p:spPr>
          <a:xfrm>
            <a:off x="572922" y="2264605"/>
            <a:ext cx="5620170" cy="41881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432BBC-294C-4B98-B736-A1E81538CA99}"/>
              </a:ext>
            </a:extLst>
          </p:cNvPr>
          <p:cNvSpPr txBox="1"/>
          <p:nvPr/>
        </p:nvSpPr>
        <p:spPr>
          <a:xfrm>
            <a:off x="4786302" y="5015028"/>
            <a:ext cx="34563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▲ 클래스가 설정되어 있지 않은 태그를</a:t>
            </a:r>
            <a:endParaRPr lang="en-US" altLang="ko-KR" sz="16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  <a:p>
            <a:r>
              <a:rPr lang="ko-KR" altLang="en-US" sz="1600" b="1" dirty="0">
                <a:latin typeface="서울한강체 L" panose="02020503020101020101" pitchFamily="18" charset="-127"/>
                <a:ea typeface="서울한강체 L" panose="02020503020101020101" pitchFamily="18" charset="-127"/>
              </a:rPr>
              <a:t>    스타일 태그를 통해 추출</a:t>
            </a:r>
            <a:endParaRPr lang="ko-KR" sz="1600" b="1" dirty="0">
              <a:latin typeface="서울한강체 L" panose="02020503020101020101" pitchFamily="18" charset="-127"/>
              <a:ea typeface="서울한강체 L" panose="02020503020101020101" pitchFamily="18" charset="-127"/>
            </a:endParaRPr>
          </a:p>
        </p:txBody>
      </p:sp>
      <p:pic>
        <p:nvPicPr>
          <p:cNvPr id="21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1E093F4-F96B-4B4C-8E68-FA1318C69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062" y="3026286"/>
            <a:ext cx="4894059" cy="1323439"/>
          </a:xfrm>
          <a:prstGeom prst="rect">
            <a:avLst/>
          </a:prstGeom>
          <a:ln w="38100">
            <a:solidFill>
              <a:srgbClr val="17375E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123E28-F574-4FC7-81B9-95277B8FF8EA}"/>
              </a:ext>
            </a:extLst>
          </p:cNvPr>
          <p:cNvSpPr/>
          <p:nvPr/>
        </p:nvSpPr>
        <p:spPr>
          <a:xfrm>
            <a:off x="5187026" y="3162430"/>
            <a:ext cx="2521947" cy="313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FCF9BF-E7BD-47C1-991F-208FD187CBCD}"/>
              </a:ext>
            </a:extLst>
          </p:cNvPr>
          <p:cNvSpPr/>
          <p:nvPr/>
        </p:nvSpPr>
        <p:spPr>
          <a:xfrm>
            <a:off x="1883242" y="4583554"/>
            <a:ext cx="2292679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25AC1B-CBA4-49A0-9ED4-E9099DDAC185}"/>
              </a:ext>
            </a:extLst>
          </p:cNvPr>
          <p:cNvSpPr txBox="1"/>
          <p:nvPr/>
        </p:nvSpPr>
        <p:spPr>
          <a:xfrm>
            <a:off x="451089" y="836712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2)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채권</a:t>
            </a:r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보고서 </a:t>
            </a:r>
            <a:r>
              <a:rPr lang="ko-KR" altLang="en-US" sz="3000" b="1" spc="-150" dirty="0" err="1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크롤링</a:t>
            </a:r>
            <a:endParaRPr lang="ko-KR" altLang="en-US" sz="3000" b="1" spc="-150" dirty="0">
              <a:latin typeface="서울한강 장체 BL" panose="02020503020101020101" pitchFamily="18" charset="-127"/>
              <a:ea typeface="서울한강 장체 BL" panose="020205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4BB4FF-2DCF-40C9-BD24-2AF20517729C}"/>
              </a:ext>
            </a:extLst>
          </p:cNvPr>
          <p:cNvSpPr txBox="1"/>
          <p:nvPr/>
        </p:nvSpPr>
        <p:spPr>
          <a:xfrm>
            <a:off x="379081" y="44624"/>
            <a:ext cx="2608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수집</a:t>
            </a:r>
          </a:p>
          <a:p>
            <a:endParaRPr lang="ko-KR" altLang="en-US" sz="280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89D44C-8846-48B4-BBBD-FA20B5E04950}"/>
              </a:ext>
            </a:extLst>
          </p:cNvPr>
          <p:cNvSpPr txBox="1"/>
          <p:nvPr/>
        </p:nvSpPr>
        <p:spPr>
          <a:xfrm>
            <a:off x="755576" y="1179468"/>
            <a:ext cx="77768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Beautiful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Soup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를 이용해 보고서 제목</a:t>
            </a: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증권사</a:t>
            </a: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날짜</a:t>
            </a: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, </a:t>
            </a:r>
            <a:r>
              <a:rPr lang="en-US" altLang="ko-KR" sz="2000" spc="-15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Url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을 파싱</a:t>
            </a:r>
            <a:endParaRPr lang="ko-KR" altLang="en-US" spc="-15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4B74B9-F3E0-4A75-BB84-381CDCC20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062" y="4530359"/>
            <a:ext cx="5005036" cy="337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89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655319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6136" y="252525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36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BCD76B0-4A3C-4133-9F36-F6CE18069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06" r="39251" b="81864"/>
          <a:stretch/>
        </p:blipFill>
        <p:spPr>
          <a:xfrm>
            <a:off x="467544" y="2261002"/>
            <a:ext cx="3389270" cy="619466"/>
          </a:xfrm>
          <a:prstGeom prst="rect">
            <a:avLst/>
          </a:prstGeom>
        </p:spPr>
      </p:pic>
      <p:pic>
        <p:nvPicPr>
          <p:cNvPr id="37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7889132-19CD-4D3F-827E-7C8E4D3C4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532" y="2136114"/>
            <a:ext cx="4339469" cy="4469361"/>
          </a:xfrm>
          <a:prstGeom prst="rect">
            <a:avLst/>
          </a:prstGeom>
        </p:spPr>
      </p:pic>
      <p:pic>
        <p:nvPicPr>
          <p:cNvPr id="38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01C25EF-7E0A-470F-8329-181E0F0954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61" r="37879" b="1297"/>
          <a:stretch/>
        </p:blipFill>
        <p:spPr>
          <a:xfrm>
            <a:off x="467544" y="2835241"/>
            <a:ext cx="3635486" cy="37425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F1D880-DE58-41A5-9B9C-64ADD6525227}"/>
              </a:ext>
            </a:extLst>
          </p:cNvPr>
          <p:cNvSpPr txBox="1"/>
          <p:nvPr/>
        </p:nvSpPr>
        <p:spPr>
          <a:xfrm>
            <a:off x="451089" y="836712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2)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채권</a:t>
            </a:r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보고서 텍스트 파싱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4EED7-8F82-4000-8D55-64212C6BEE25}"/>
              </a:ext>
            </a:extLst>
          </p:cNvPr>
          <p:cNvSpPr txBox="1"/>
          <p:nvPr/>
        </p:nvSpPr>
        <p:spPr>
          <a:xfrm>
            <a:off x="379081" y="44624"/>
            <a:ext cx="2608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수집</a:t>
            </a:r>
          </a:p>
          <a:p>
            <a:endParaRPr lang="ko-KR" altLang="en-US" sz="280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84219-6247-41CD-B763-88A9CB2E5CDE}"/>
              </a:ext>
            </a:extLst>
          </p:cNvPr>
          <p:cNvSpPr txBox="1"/>
          <p:nvPr/>
        </p:nvSpPr>
        <p:spPr>
          <a:xfrm>
            <a:off x="2699792" y="1738218"/>
            <a:ext cx="39604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TIKA vs PDF Miner</a:t>
            </a:r>
            <a:endParaRPr lang="ko-KR" altLang="en-US" sz="3500" b="1" dirty="0">
              <a:solidFill>
                <a:srgbClr val="17375E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4516A5E-FCDF-473F-B840-5080D623BB4B}"/>
              </a:ext>
            </a:extLst>
          </p:cNvPr>
          <p:cNvCxnSpPr>
            <a:cxnSpLocks/>
          </p:cNvCxnSpPr>
          <p:nvPr/>
        </p:nvCxnSpPr>
        <p:spPr>
          <a:xfrm>
            <a:off x="4283968" y="2420888"/>
            <a:ext cx="0" cy="3816424"/>
          </a:xfrm>
          <a:prstGeom prst="line">
            <a:avLst/>
          </a:prstGeom>
          <a:ln w="50800">
            <a:solidFill>
              <a:srgbClr val="17375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885105-10E3-41C2-9728-60D6B284EDAF}"/>
              </a:ext>
            </a:extLst>
          </p:cNvPr>
          <p:cNvSpPr txBox="1"/>
          <p:nvPr/>
        </p:nvSpPr>
        <p:spPr>
          <a:xfrm>
            <a:off x="611560" y="1362195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PDF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</a:t>
            </a:r>
            <a:r>
              <a:rPr lang="ko-KR" altLang="en-US" sz="2000" spc="-150" dirty="0" err="1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크롤링을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통해 다운로드 받은 </a:t>
            </a:r>
            <a:r>
              <a:rPr lang="en-US" altLang="ko-KR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PDF</a:t>
            </a:r>
            <a:r>
              <a:rPr lang="ko-KR" altLang="en-US" sz="2000" spc="-15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 파일에서 텍스트를 추출</a:t>
            </a:r>
          </a:p>
        </p:txBody>
      </p:sp>
    </p:spTree>
    <p:extLst>
      <p:ext uri="{BB962C8B-B14F-4D97-AF65-F5344CB8AC3E}">
        <p14:creationId xmlns:p14="http://schemas.microsoft.com/office/powerpoint/2010/main" val="414333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102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8144" y="204281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데이터 수집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</a:rPr>
              <a:t>크롤링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049B41-3D6C-4A54-8084-FB169E403B72}"/>
              </a:ext>
            </a:extLst>
          </p:cNvPr>
          <p:cNvSpPr txBox="1"/>
          <p:nvPr/>
        </p:nvSpPr>
        <p:spPr>
          <a:xfrm>
            <a:off x="4067944" y="4581128"/>
            <a:ext cx="74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TIKA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F09BCD-815F-432A-83A2-B1DA34EB77BF}"/>
              </a:ext>
            </a:extLst>
          </p:cNvPr>
          <p:cNvGrpSpPr/>
          <p:nvPr/>
        </p:nvGrpSpPr>
        <p:grpSpPr>
          <a:xfrm>
            <a:off x="3419872" y="1606401"/>
            <a:ext cx="5265538" cy="4655009"/>
            <a:chOff x="3421953" y="1258933"/>
            <a:chExt cx="5265538" cy="5163848"/>
          </a:xfrm>
        </p:grpSpPr>
        <p:pic>
          <p:nvPicPr>
            <p:cNvPr id="1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2EC008F6-2828-4D40-BDCB-740AEF932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82"/>
            <a:stretch/>
          </p:blipFill>
          <p:spPr>
            <a:xfrm>
              <a:off x="3421953" y="1258933"/>
              <a:ext cx="5265538" cy="5163848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6102D3-46F0-4A37-A9A7-5E6C982D43B9}"/>
                </a:ext>
              </a:extLst>
            </p:cNvPr>
            <p:cNvSpPr/>
            <p:nvPr/>
          </p:nvSpPr>
          <p:spPr>
            <a:xfrm>
              <a:off x="3861828" y="2276872"/>
              <a:ext cx="4779670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5EDF8BA-F016-42BA-9C99-EC772EFA7FC7}"/>
                </a:ext>
              </a:extLst>
            </p:cNvPr>
            <p:cNvSpPr/>
            <p:nvPr/>
          </p:nvSpPr>
          <p:spPr>
            <a:xfrm>
              <a:off x="3907821" y="4937870"/>
              <a:ext cx="4779670" cy="4001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766AACD-D775-4B8A-BADD-2F303B9CEFC5}"/>
              </a:ext>
            </a:extLst>
          </p:cNvPr>
          <p:cNvSpPr txBox="1"/>
          <p:nvPr/>
        </p:nvSpPr>
        <p:spPr>
          <a:xfrm>
            <a:off x="451089" y="836712"/>
            <a:ext cx="6768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2)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채권</a:t>
            </a:r>
            <a:r>
              <a:rPr lang="en-US" altLang="ko-KR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 </a:t>
            </a:r>
            <a:r>
              <a:rPr lang="ko-KR" altLang="en-US" sz="3000" b="1" spc="-150" dirty="0">
                <a:latin typeface="서울한강 장체 BL" panose="02020503020101020101" pitchFamily="18" charset="-127"/>
                <a:ea typeface="서울한강 장체 BL" panose="02020503020101020101" pitchFamily="18" charset="-127"/>
              </a:rPr>
              <a:t>보고서 텍스트 파싱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2FC34D-5CF2-4FBC-B301-9D61C041EE78}"/>
              </a:ext>
            </a:extLst>
          </p:cNvPr>
          <p:cNvSpPr txBox="1"/>
          <p:nvPr/>
        </p:nvSpPr>
        <p:spPr>
          <a:xfrm>
            <a:off x="379081" y="44624"/>
            <a:ext cx="2608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150" dirty="0">
                <a:solidFill>
                  <a:schemeClr val="bg1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데이터 수집</a:t>
            </a:r>
          </a:p>
          <a:p>
            <a:endParaRPr lang="ko-KR" altLang="en-US" sz="2800" dirty="0">
              <a:solidFill>
                <a:schemeClr val="bg1"/>
              </a:solidFill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B04F0B-539C-4FF9-A3E3-892F451A3D69}"/>
              </a:ext>
            </a:extLst>
          </p:cNvPr>
          <p:cNvSpPr txBox="1"/>
          <p:nvPr/>
        </p:nvSpPr>
        <p:spPr>
          <a:xfrm>
            <a:off x="981286" y="1767772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PDF Miner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낮은 인식률</a:t>
            </a: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느린 속도</a:t>
            </a: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342900" indent="-342900">
              <a:buFontTx/>
              <a:buChar char="-"/>
            </a:pPr>
            <a:endParaRPr lang="ko-KR" altLang="en-US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42AE8-7484-439E-A09A-484D4E46C143}"/>
              </a:ext>
            </a:extLst>
          </p:cNvPr>
          <p:cNvSpPr txBox="1"/>
          <p:nvPr/>
        </p:nvSpPr>
        <p:spPr>
          <a:xfrm>
            <a:off x="1043608" y="4143170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7375E"/>
                </a:solidFill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TIKA</a:t>
            </a:r>
          </a:p>
          <a:p>
            <a:pPr marL="457200" indent="-457200">
              <a:buFontTx/>
              <a:buChar char="-"/>
            </a:pP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높은 인식률</a:t>
            </a: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000" dirty="0">
                <a:latin typeface="서울남산 장체 B" panose="02020503020101020101" pitchFamily="18" charset="-127"/>
                <a:ea typeface="서울남산 장체 B" panose="02020503020101020101" pitchFamily="18" charset="-127"/>
              </a:rPr>
              <a:t>빠른 속도</a:t>
            </a:r>
            <a:endParaRPr lang="en-US" altLang="ko-KR" sz="2000" dirty="0">
              <a:latin typeface="서울남산 장체 B" panose="02020503020101020101" pitchFamily="18" charset="-127"/>
              <a:ea typeface="서울남산 장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42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1799</Words>
  <Application>Microsoft Office PowerPoint</Application>
  <PresentationFormat>화면 슬라이드 쇼(4:3)</PresentationFormat>
  <Paragraphs>407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HY헤드라인M</vt:lpstr>
      <vt:lpstr>맑은 고딕</vt:lpstr>
      <vt:lpstr>서울남산 장체 B</vt:lpstr>
      <vt:lpstr>서울남산 장체 EB</vt:lpstr>
      <vt:lpstr>서울남산 장체 L</vt:lpstr>
      <vt:lpstr>서울남산체 L</vt:lpstr>
      <vt:lpstr>서울남산체 M</vt:lpstr>
      <vt:lpstr>서울한강 장체 BL</vt:lpstr>
      <vt:lpstr>서울한강체 EB</vt:lpstr>
      <vt:lpstr>서울한강체 L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sb</cp:lastModifiedBy>
  <cp:revision>103</cp:revision>
  <dcterms:created xsi:type="dcterms:W3CDTF">2016-11-03T20:47:04Z</dcterms:created>
  <dcterms:modified xsi:type="dcterms:W3CDTF">2020-08-02T10:56:46Z</dcterms:modified>
</cp:coreProperties>
</file>