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66" r:id="rId2"/>
    <p:sldId id="267" r:id="rId3"/>
    <p:sldId id="276" r:id="rId4"/>
    <p:sldId id="265" r:id="rId5"/>
    <p:sldId id="269" r:id="rId6"/>
    <p:sldId id="270" r:id="rId7"/>
    <p:sldId id="301" r:id="rId8"/>
    <p:sldId id="274" r:id="rId9"/>
    <p:sldId id="275" r:id="rId10"/>
    <p:sldId id="278" r:id="rId11"/>
    <p:sldId id="281" r:id="rId12"/>
    <p:sldId id="288" r:id="rId13"/>
    <p:sldId id="289" r:id="rId14"/>
    <p:sldId id="290" r:id="rId15"/>
    <p:sldId id="282" r:id="rId16"/>
    <p:sldId id="283" r:id="rId17"/>
    <p:sldId id="277" r:id="rId18"/>
    <p:sldId id="280" r:id="rId19"/>
    <p:sldId id="284" r:id="rId20"/>
    <p:sldId id="285" r:id="rId21"/>
    <p:sldId id="294" r:id="rId22"/>
    <p:sldId id="302" r:id="rId23"/>
    <p:sldId id="291" r:id="rId24"/>
    <p:sldId id="304" r:id="rId25"/>
    <p:sldId id="292" r:id="rId26"/>
    <p:sldId id="305" r:id="rId27"/>
    <p:sldId id="293" r:id="rId28"/>
    <p:sldId id="306" r:id="rId29"/>
    <p:sldId id="307" r:id="rId30"/>
    <p:sldId id="296" r:id="rId31"/>
    <p:sldId id="297" r:id="rId32"/>
    <p:sldId id="328" r:id="rId33"/>
    <p:sldId id="298" r:id="rId34"/>
    <p:sldId id="308" r:id="rId35"/>
    <p:sldId id="299" r:id="rId36"/>
    <p:sldId id="310" r:id="rId37"/>
    <p:sldId id="311" r:id="rId38"/>
    <p:sldId id="279" r:id="rId39"/>
    <p:sldId id="272" r:id="rId40"/>
    <p:sldId id="312" r:id="rId41"/>
    <p:sldId id="300" r:id="rId42"/>
    <p:sldId id="314" r:id="rId43"/>
    <p:sldId id="313" r:id="rId44"/>
    <p:sldId id="315" r:id="rId45"/>
    <p:sldId id="316" r:id="rId46"/>
    <p:sldId id="317" r:id="rId47"/>
    <p:sldId id="318" r:id="rId48"/>
    <p:sldId id="319" r:id="rId49"/>
    <p:sldId id="321" r:id="rId50"/>
    <p:sldId id="322" r:id="rId51"/>
    <p:sldId id="324" r:id="rId52"/>
    <p:sldId id="323" r:id="rId53"/>
    <p:sldId id="325" r:id="rId54"/>
    <p:sldId id="326" r:id="rId55"/>
    <p:sldId id="327" r:id="rId56"/>
    <p:sldId id="30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610"/>
    <a:srgbClr val="59865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E741F-1101-432E-8F2B-BC896A1F154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FD0E3-6C25-4578-83B2-9F9625897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6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1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6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5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3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2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4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6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4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6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이등변 삼각형 49"/>
          <p:cNvSpPr/>
          <p:nvPr/>
        </p:nvSpPr>
        <p:spPr>
          <a:xfrm flipV="1">
            <a:off x="0" y="-15773"/>
            <a:ext cx="12192000" cy="3726781"/>
          </a:xfrm>
          <a:custGeom>
            <a:avLst/>
            <a:gdLst>
              <a:gd name="connsiteX0" fmla="*/ 0 w 12192000"/>
              <a:gd name="connsiteY0" fmla="*/ 3062698 h 3062698"/>
              <a:gd name="connsiteX1" fmla="*/ 6879702 w 12192000"/>
              <a:gd name="connsiteY1" fmla="*/ 0 h 3062698"/>
              <a:gd name="connsiteX2" fmla="*/ 12192000 w 12192000"/>
              <a:gd name="connsiteY2" fmla="*/ 3062698 h 3062698"/>
              <a:gd name="connsiteX3" fmla="*/ 0 w 12192000"/>
              <a:gd name="connsiteY3" fmla="*/ 3062698 h 3062698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726781 h 3726781"/>
              <a:gd name="connsiteX1" fmla="*/ 6879702 w 12192000"/>
              <a:gd name="connsiteY1" fmla="*/ 664083 h 3726781"/>
              <a:gd name="connsiteX2" fmla="*/ 12192000 w 12192000"/>
              <a:gd name="connsiteY2" fmla="*/ 3726781 h 3726781"/>
              <a:gd name="connsiteX3" fmla="*/ 0 w 12192000"/>
              <a:gd name="connsiteY3" fmla="*/ 3726781 h 372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6781">
                <a:moveTo>
                  <a:pt x="0" y="3726781"/>
                </a:moveTo>
                <a:cubicBezTo>
                  <a:pt x="2293234" y="2705882"/>
                  <a:pt x="3280182" y="-1638789"/>
                  <a:pt x="6879702" y="664083"/>
                </a:cubicBezTo>
                <a:cubicBezTo>
                  <a:pt x="8302124" y="2439724"/>
                  <a:pt x="10421234" y="2705882"/>
                  <a:pt x="12192000" y="3726781"/>
                </a:cubicBezTo>
                <a:lnTo>
                  <a:pt x="0" y="3726781"/>
                </a:lnTo>
                <a:close/>
              </a:path>
            </a:pathLst>
          </a:custGeom>
          <a:solidFill>
            <a:srgbClr val="598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54979" y="2757272"/>
            <a:ext cx="3453784" cy="4156979"/>
            <a:chOff x="4554979" y="2757272"/>
            <a:chExt cx="3453784" cy="4156979"/>
          </a:xfrm>
        </p:grpSpPr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6896770" y="2757272"/>
              <a:ext cx="904704" cy="904704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598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6931306" y="4953109"/>
              <a:ext cx="1557968" cy="405567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554979" y="5391406"/>
              <a:ext cx="3143552" cy="1466595"/>
            </a:xfrm>
            <a:custGeom>
              <a:avLst/>
              <a:gdLst>
                <a:gd name="connsiteX0" fmla="*/ 2749272 w 3143552"/>
                <a:gd name="connsiteY0" fmla="*/ 298 h 1466595"/>
                <a:gd name="connsiteX1" fmla="*/ 2996041 w 3143552"/>
                <a:gd name="connsiteY1" fmla="*/ 227130 h 1466595"/>
                <a:gd name="connsiteX2" fmla="*/ 3142449 w 3143552"/>
                <a:gd name="connsiteY2" fmla="*/ 646071 h 1466595"/>
                <a:gd name="connsiteX3" fmla="*/ 2924778 w 3143552"/>
                <a:gd name="connsiteY3" fmla="*/ 1135738 h 1466595"/>
                <a:gd name="connsiteX4" fmla="*/ 2813186 w 3143552"/>
                <a:gd name="connsiteY4" fmla="*/ 1411310 h 1466595"/>
                <a:gd name="connsiteX5" fmla="*/ 2794789 w 3143552"/>
                <a:gd name="connsiteY5" fmla="*/ 1466595 h 1466595"/>
                <a:gd name="connsiteX6" fmla="*/ 0 w 3143552"/>
                <a:gd name="connsiteY6" fmla="*/ 1466595 h 1466595"/>
                <a:gd name="connsiteX7" fmla="*/ 20795 w 3143552"/>
                <a:gd name="connsiteY7" fmla="*/ 1438607 h 1466595"/>
                <a:gd name="connsiteX8" fmla="*/ 377112 w 3143552"/>
                <a:gd name="connsiteY8" fmla="*/ 1028843 h 1466595"/>
                <a:gd name="connsiteX9" fmla="*/ 733429 w 3143552"/>
                <a:gd name="connsiteY9" fmla="*/ 690342 h 1466595"/>
                <a:gd name="connsiteX10" fmla="*/ 1081542 w 3143552"/>
                <a:gd name="connsiteY10" fmla="*/ 615551 h 1466595"/>
                <a:gd name="connsiteX11" fmla="*/ 1962722 w 3143552"/>
                <a:gd name="connsiteY11" fmla="*/ 636895 h 1466595"/>
                <a:gd name="connsiteX12" fmla="*/ 2216820 w 3143552"/>
                <a:gd name="connsiteY12" fmla="*/ 615551 h 1466595"/>
                <a:gd name="connsiteX13" fmla="*/ 2390302 w 3143552"/>
                <a:gd name="connsiteY13" fmla="*/ 601263 h 1466595"/>
                <a:gd name="connsiteX14" fmla="*/ 2710988 w 3143552"/>
                <a:gd name="connsiteY14" fmla="*/ 13340 h 1466595"/>
                <a:gd name="connsiteX15" fmla="*/ 2749272 w 3143552"/>
                <a:gd name="connsiteY15" fmla="*/ 298 h 14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552" h="1466595">
                  <a:moveTo>
                    <a:pt x="2749272" y="298"/>
                  </a:moveTo>
                  <a:cubicBezTo>
                    <a:pt x="2839361" y="-7362"/>
                    <a:pt x="2933119" y="134857"/>
                    <a:pt x="2996041" y="227130"/>
                  </a:cubicBezTo>
                  <a:cubicBezTo>
                    <a:pt x="3067952" y="332585"/>
                    <a:pt x="3154326" y="494637"/>
                    <a:pt x="3142449" y="646071"/>
                  </a:cubicBezTo>
                  <a:cubicBezTo>
                    <a:pt x="3130572" y="797506"/>
                    <a:pt x="2993719" y="956140"/>
                    <a:pt x="2924778" y="1135738"/>
                  </a:cubicBezTo>
                  <a:cubicBezTo>
                    <a:pt x="2890307" y="1225538"/>
                    <a:pt x="2849479" y="1315359"/>
                    <a:pt x="2813186" y="1411310"/>
                  </a:cubicBezTo>
                  <a:lnTo>
                    <a:pt x="2794789" y="1466595"/>
                  </a:lnTo>
                  <a:lnTo>
                    <a:pt x="0" y="1466595"/>
                  </a:lnTo>
                  <a:lnTo>
                    <a:pt x="20795" y="1438607"/>
                  </a:lnTo>
                  <a:cubicBezTo>
                    <a:pt x="97997" y="1325774"/>
                    <a:pt x="258340" y="1153554"/>
                    <a:pt x="377112" y="1028843"/>
                  </a:cubicBezTo>
                  <a:cubicBezTo>
                    <a:pt x="495884" y="904132"/>
                    <a:pt x="616024" y="759223"/>
                    <a:pt x="733429" y="690342"/>
                  </a:cubicBezTo>
                  <a:cubicBezTo>
                    <a:pt x="850834" y="621461"/>
                    <a:pt x="876660" y="624459"/>
                    <a:pt x="1081542" y="615551"/>
                  </a:cubicBezTo>
                  <a:lnTo>
                    <a:pt x="1962722" y="636895"/>
                  </a:lnTo>
                  <a:cubicBezTo>
                    <a:pt x="2151935" y="636895"/>
                    <a:pt x="2145557" y="621489"/>
                    <a:pt x="2216820" y="615551"/>
                  </a:cubicBezTo>
                  <a:cubicBezTo>
                    <a:pt x="2288083" y="609612"/>
                    <a:pt x="2324608" y="646864"/>
                    <a:pt x="2390302" y="601263"/>
                  </a:cubicBezTo>
                  <a:cubicBezTo>
                    <a:pt x="2455997" y="555662"/>
                    <a:pt x="2610031" y="75696"/>
                    <a:pt x="2710988" y="13340"/>
                  </a:cubicBezTo>
                  <a:cubicBezTo>
                    <a:pt x="2723607" y="5546"/>
                    <a:pt x="2736402" y="1393"/>
                    <a:pt x="2749272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44811" y="3999697"/>
              <a:ext cx="1711565" cy="2143225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4713478" y="3791702"/>
              <a:ext cx="2224356" cy="1647837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6009042" y="5773196"/>
              <a:ext cx="185066" cy="668125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765863" y="6012657"/>
              <a:ext cx="665893" cy="193644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7186746" y="4080371"/>
              <a:ext cx="1238465" cy="405568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7455333" y="3303549"/>
              <a:ext cx="450438" cy="450418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364334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6536855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405709" y="5713125"/>
            <a:ext cx="2152288" cy="1144876"/>
            <a:chOff x="9239646" y="2400300"/>
            <a:chExt cx="2152288" cy="1144876"/>
          </a:xfrm>
        </p:grpSpPr>
        <p:sp>
          <p:nvSpPr>
            <p:cNvPr id="56" name="평행 사변형 55"/>
            <p:cNvSpPr/>
            <p:nvPr/>
          </p:nvSpPr>
          <p:spPr>
            <a:xfrm flipH="1">
              <a:off x="9375147" y="3016666"/>
              <a:ext cx="387350" cy="52850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344025" y="2692988"/>
              <a:ext cx="1943100" cy="34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9344025" y="2400300"/>
              <a:ext cx="1943100" cy="292688"/>
            </a:xfrm>
            <a:prstGeom prst="trapezoid">
              <a:avLst>
                <a:gd name="adj" fmla="val 93548"/>
              </a:avLst>
            </a:prstGeom>
            <a:pattFill prst="dkHorz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9239646" y="3024286"/>
              <a:ext cx="387350" cy="52089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0869083" y="3032982"/>
              <a:ext cx="387350" cy="51219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H="1">
              <a:off x="11004584" y="3032982"/>
              <a:ext cx="387350" cy="512193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35389" y="3269840"/>
              <a:ext cx="1650938" cy="15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9608383" y="3218150"/>
              <a:ext cx="1411200" cy="69332"/>
            </a:xfrm>
            <a:prstGeom prst="trapezoid">
              <a:avLst>
                <a:gd name="adj" fmla="val 90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452006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1095760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42415" y="6020213"/>
            <a:ext cx="3291847" cy="65118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조 김준수 김하은 박아경 </a:t>
            </a:r>
            <a:r>
              <a:rPr lang="ko-KR" altLang="en-US" sz="1200" b="1" dirty="0" err="1">
                <a:solidFill>
                  <a:prstClr val="white"/>
                </a:solidFill>
              </a:rPr>
              <a:t>이수범</a:t>
            </a:r>
            <a:r>
              <a:rPr lang="ko-KR" altLang="en-US" sz="1200" b="1" dirty="0">
                <a:solidFill>
                  <a:prstClr val="white"/>
                </a:solidFill>
              </a:rPr>
              <a:t> 이창윤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425B1E-CF82-4BA5-A48F-098E5E12DF61}"/>
              </a:ext>
            </a:extLst>
          </p:cNvPr>
          <p:cNvSpPr/>
          <p:nvPr/>
        </p:nvSpPr>
        <p:spPr>
          <a:xfrm>
            <a:off x="999817" y="117204"/>
            <a:ext cx="2614713" cy="5062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한국은행 논문 분석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D0789E-A3B9-40B6-ACD4-4243C373736E}"/>
              </a:ext>
            </a:extLst>
          </p:cNvPr>
          <p:cNvSpPr/>
          <p:nvPr/>
        </p:nvSpPr>
        <p:spPr>
          <a:xfrm>
            <a:off x="2692895" y="687641"/>
            <a:ext cx="6867719" cy="1768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Deciphering Monetary Policy Board Minutes 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through Text Mining Approach: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The Case of Korea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9068C7-D610-4076-9967-CA91736CF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51" y="896302"/>
            <a:ext cx="2560445" cy="2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Literature Review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0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404044" y="131854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논문에서는 </a:t>
            </a:r>
            <a:r>
              <a:rPr lang="en-US" altLang="ko-KR" sz="2000" b="1" dirty="0">
                <a:solidFill>
                  <a:schemeClr val="bg1"/>
                </a:solidFill>
              </a:rPr>
              <a:t>Central banking</a:t>
            </a:r>
            <a:r>
              <a:rPr lang="ko-KR" altLang="en-US" sz="2000" b="1" dirty="0">
                <a:solidFill>
                  <a:schemeClr val="bg1"/>
                </a:solidFill>
              </a:rPr>
              <a:t>에 대한 내용으로 한정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96560A-EB77-42CE-A3A9-5EB705BDCC61}"/>
              </a:ext>
            </a:extLst>
          </p:cNvPr>
          <p:cNvSpPr/>
          <p:nvPr/>
        </p:nvSpPr>
        <p:spPr>
          <a:xfrm>
            <a:off x="1417327" y="2269685"/>
            <a:ext cx="80567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Earlier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studies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rely on the frequency of specific words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417327" y="3006935"/>
            <a:ext cx="1082403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This study : rely on more sophisticated methods that measure </a:t>
            </a:r>
            <a:r>
              <a:rPr lang="en-US" altLang="ko-KR" sz="2000" b="1" dirty="0">
                <a:solidFill>
                  <a:srgbClr val="FFFF00"/>
                </a:solidFill>
              </a:rPr>
              <a:t>tones or sentiments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65914E-F200-48A1-9247-305A0D88D3D8}"/>
              </a:ext>
            </a:extLst>
          </p:cNvPr>
          <p:cNvSpPr/>
          <p:nvPr/>
        </p:nvSpPr>
        <p:spPr>
          <a:xfrm>
            <a:off x="1404044" y="4382861"/>
            <a:ext cx="9723431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그 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통화 정책 고려했을 때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몇몇 선행 연구들이 </a:t>
            </a:r>
            <a:r>
              <a:rPr lang="en-US" altLang="ko-KR" sz="2000" b="1" dirty="0">
                <a:solidFill>
                  <a:schemeClr val="bg1"/>
                </a:solidFill>
              </a:rPr>
              <a:t>social media</a:t>
            </a:r>
            <a:r>
              <a:rPr lang="ko-KR" altLang="en-US" sz="2000" b="1" dirty="0">
                <a:solidFill>
                  <a:schemeClr val="bg1"/>
                </a:solidFill>
              </a:rPr>
              <a:t>나 </a:t>
            </a:r>
            <a:r>
              <a:rPr lang="en-US" altLang="ko-KR" sz="2000" b="1" dirty="0">
                <a:solidFill>
                  <a:schemeClr val="bg1"/>
                </a:solidFill>
              </a:rPr>
              <a:t>central bank communication</a:t>
            </a:r>
            <a:r>
              <a:rPr lang="ko-KR" altLang="en-US" sz="2000" b="1" dirty="0">
                <a:solidFill>
                  <a:schemeClr val="bg1"/>
                </a:solidFill>
              </a:rPr>
              <a:t>를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통해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추가 정보 뽑아오려는 시도들이 있었다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51D5BA-BF0E-4F8B-A6EA-A6DDDC65FAD8}"/>
              </a:ext>
            </a:extLst>
          </p:cNvPr>
          <p:cNvSpPr/>
          <p:nvPr/>
        </p:nvSpPr>
        <p:spPr>
          <a:xfrm>
            <a:off x="1588566" y="1320993"/>
            <a:ext cx="658619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기존 연구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44CAF3-4A7B-4908-9E41-A65F0F839ABE}"/>
              </a:ext>
            </a:extLst>
          </p:cNvPr>
          <p:cNvSpPr/>
          <p:nvPr/>
        </p:nvSpPr>
        <p:spPr>
          <a:xfrm>
            <a:off x="1661599" y="2559083"/>
            <a:ext cx="9532673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2000" b="1" dirty="0">
                <a:solidFill>
                  <a:schemeClr val="bg1"/>
                </a:solidFill>
              </a:rPr>
              <a:t>빈도수에 기반한 연구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Choi and Varian(2012),  ‘jobs’, ‘welfare &amp; unemployment’  </a:t>
            </a:r>
            <a:r>
              <a:rPr lang="ko-KR" altLang="en-US" sz="2000" b="1" dirty="0">
                <a:solidFill>
                  <a:schemeClr val="bg1"/>
                </a:solidFill>
              </a:rPr>
              <a:t>구글 검색 </a:t>
            </a:r>
            <a:r>
              <a:rPr lang="ko-KR" altLang="en-US" sz="2000" b="1" dirty="0" err="1">
                <a:solidFill>
                  <a:schemeClr val="bg1"/>
                </a:solidFill>
              </a:rPr>
              <a:t>결과수를</a:t>
            </a:r>
            <a:r>
              <a:rPr lang="ko-KR" altLang="en-US" sz="2000" b="1" dirty="0">
                <a:solidFill>
                  <a:schemeClr val="bg1"/>
                </a:solidFill>
              </a:rPr>
              <a:t> 통해 미국의 노동시장과 경제 사이클을 예측할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McLaren and </a:t>
            </a:r>
            <a:r>
              <a:rPr lang="en-US" altLang="ko-KR" sz="2000" b="1" dirty="0" err="1">
                <a:solidFill>
                  <a:schemeClr val="bg1"/>
                </a:solidFill>
              </a:rPr>
              <a:t>Shanbhogue</a:t>
            </a:r>
            <a:r>
              <a:rPr lang="en-US" altLang="ko-KR" sz="2000" b="1" dirty="0">
                <a:solidFill>
                  <a:schemeClr val="bg1"/>
                </a:solidFill>
              </a:rPr>
              <a:t>(2011), </a:t>
            </a:r>
            <a:r>
              <a:rPr lang="ko-KR" altLang="en-US" sz="2000" b="1" dirty="0">
                <a:solidFill>
                  <a:schemeClr val="bg1"/>
                </a:solidFill>
              </a:rPr>
              <a:t>구글 검색 결과 수를 통해 실업률과 집값         예측을 할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614FFD-52BB-492B-8001-9433091602F2}"/>
              </a:ext>
            </a:extLst>
          </p:cNvPr>
          <p:cNvSpPr/>
          <p:nvPr/>
        </p:nvSpPr>
        <p:spPr>
          <a:xfrm>
            <a:off x="8940746" y="1405750"/>
            <a:ext cx="29250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경제 연구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2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51D5BA-BF0E-4F8B-A6EA-A6DDDC65FAD8}"/>
              </a:ext>
            </a:extLst>
          </p:cNvPr>
          <p:cNvSpPr/>
          <p:nvPr/>
        </p:nvSpPr>
        <p:spPr>
          <a:xfrm>
            <a:off x="1588566" y="1320993"/>
            <a:ext cx="658619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기존 연구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44CAF3-4A7B-4908-9E41-A65F0F839ABE}"/>
              </a:ext>
            </a:extLst>
          </p:cNvPr>
          <p:cNvSpPr/>
          <p:nvPr/>
        </p:nvSpPr>
        <p:spPr>
          <a:xfrm>
            <a:off x="1599260" y="2495647"/>
            <a:ext cx="10461771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SNS</a:t>
            </a:r>
            <a:r>
              <a:rPr lang="ko-KR" altLang="en-US" sz="2000" b="1" dirty="0">
                <a:solidFill>
                  <a:schemeClr val="bg1"/>
                </a:solidFill>
              </a:rPr>
              <a:t>나 중앙은행의 발표문을 분석한 연구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bg1"/>
                </a:solidFill>
              </a:rPr>
              <a:t>Meinusch</a:t>
            </a:r>
            <a:r>
              <a:rPr lang="en-US" altLang="ko-KR" sz="2000" b="1" dirty="0">
                <a:solidFill>
                  <a:schemeClr val="bg1"/>
                </a:solidFill>
              </a:rPr>
              <a:t> and </a:t>
            </a:r>
            <a:r>
              <a:rPr lang="en-US" altLang="ko-KR" sz="2000" b="1" dirty="0" err="1">
                <a:solidFill>
                  <a:schemeClr val="bg1"/>
                </a:solidFill>
              </a:rPr>
              <a:t>Tillmann</a:t>
            </a:r>
            <a:r>
              <a:rPr lang="en-US" altLang="ko-KR" sz="2000" b="1" dirty="0">
                <a:solidFill>
                  <a:schemeClr val="bg1"/>
                </a:solidFill>
              </a:rPr>
              <a:t>(2017)</a:t>
            </a:r>
            <a:r>
              <a:rPr lang="ko-KR" altLang="en-US" sz="2000" b="1" dirty="0">
                <a:solidFill>
                  <a:schemeClr val="bg1"/>
                </a:solidFill>
              </a:rPr>
              <a:t>의 트위터 데이터를 통한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Hansen and </a:t>
            </a:r>
            <a:r>
              <a:rPr lang="en-US" altLang="ko-KR" sz="2000" b="1" dirty="0" err="1">
                <a:solidFill>
                  <a:schemeClr val="bg1"/>
                </a:solidFill>
              </a:rPr>
              <a:t>Mcmahon</a:t>
            </a:r>
            <a:r>
              <a:rPr lang="en-US" altLang="ko-KR" sz="2000" b="1" dirty="0">
                <a:solidFill>
                  <a:schemeClr val="bg1"/>
                </a:solidFill>
              </a:rPr>
              <a:t>(2016)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FOMC(</a:t>
            </a:r>
            <a:r>
              <a:rPr lang="ko-KR" altLang="en-US" sz="2000" b="1" dirty="0">
                <a:solidFill>
                  <a:schemeClr val="bg1"/>
                </a:solidFill>
              </a:rPr>
              <a:t>미국 연방공개시장위원회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성명서를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bg1"/>
                </a:solidFill>
              </a:rPr>
              <a:t>Picault</a:t>
            </a:r>
            <a:r>
              <a:rPr lang="en-US" altLang="ko-KR" sz="2000" b="1" dirty="0">
                <a:solidFill>
                  <a:schemeClr val="bg1"/>
                </a:solidFill>
              </a:rPr>
              <a:t> and Renault(2017)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ECB(</a:t>
            </a:r>
            <a:r>
              <a:rPr lang="ko-KR" altLang="en-US" sz="2000" b="1" dirty="0">
                <a:solidFill>
                  <a:schemeClr val="bg1"/>
                </a:solidFill>
              </a:rPr>
              <a:t>유럽중앙은행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기자회견을 분석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614FFD-52BB-492B-8001-9433091602F2}"/>
              </a:ext>
            </a:extLst>
          </p:cNvPr>
          <p:cNvSpPr/>
          <p:nvPr/>
        </p:nvSpPr>
        <p:spPr>
          <a:xfrm>
            <a:off x="8940746" y="1405750"/>
            <a:ext cx="29250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경제 연구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2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51D5BA-BF0E-4F8B-A6EA-A6DDDC65FAD8}"/>
              </a:ext>
            </a:extLst>
          </p:cNvPr>
          <p:cNvSpPr/>
          <p:nvPr/>
        </p:nvSpPr>
        <p:spPr>
          <a:xfrm>
            <a:off x="1588566" y="1320993"/>
            <a:ext cx="658619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기존 연구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44CAF3-4A7B-4908-9E41-A65F0F839ABE}"/>
              </a:ext>
            </a:extLst>
          </p:cNvPr>
          <p:cNvSpPr/>
          <p:nvPr/>
        </p:nvSpPr>
        <p:spPr>
          <a:xfrm>
            <a:off x="1478971" y="3164736"/>
            <a:ext cx="10123048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2000" b="1" dirty="0">
                <a:solidFill>
                  <a:schemeClr val="bg1"/>
                </a:solidFill>
              </a:rPr>
              <a:t>Born, </a:t>
            </a:r>
            <a:r>
              <a:rPr lang="en-US" altLang="ko-KR" sz="2000" b="1" dirty="0" err="1">
                <a:solidFill>
                  <a:schemeClr val="bg1"/>
                </a:solidFill>
              </a:rPr>
              <a:t>Ehrmann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</a:rPr>
              <a:t>Frtzscher</a:t>
            </a:r>
            <a:r>
              <a:rPr lang="en-US" altLang="ko-KR" sz="2000" b="1" dirty="0">
                <a:solidFill>
                  <a:schemeClr val="bg1"/>
                </a:solidFill>
              </a:rPr>
              <a:t>(2014)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FSRs(Financial Stability Reports) </a:t>
            </a:r>
            <a:r>
              <a:rPr lang="ko-KR" altLang="en-US" sz="2000" b="1" dirty="0">
                <a:solidFill>
                  <a:schemeClr val="bg1"/>
                </a:solidFill>
              </a:rPr>
              <a:t>연구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</a:rPr>
              <a:t>- FSRs </a:t>
            </a:r>
            <a:r>
              <a:rPr lang="ko-KR" altLang="en-US" sz="2000" b="1" dirty="0">
                <a:solidFill>
                  <a:schemeClr val="bg1"/>
                </a:solidFill>
              </a:rPr>
              <a:t>의 긍정적인 톤이 주식 수익률에 중요하게 작용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부정적인 톤에는 작용하지 않음에도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614FFD-52BB-492B-8001-9433091602F2}"/>
              </a:ext>
            </a:extLst>
          </p:cNvPr>
          <p:cNvSpPr/>
          <p:nvPr/>
        </p:nvSpPr>
        <p:spPr>
          <a:xfrm>
            <a:off x="8940746" y="1405750"/>
            <a:ext cx="29250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</a:rPr>
              <a:t>금융안정성 연구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41078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404396" y="1588168"/>
            <a:ext cx="944194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한국어로는</a:t>
            </a:r>
            <a:r>
              <a:rPr lang="en-US" altLang="ko-KR" sz="2000" b="1" dirty="0">
                <a:solidFill>
                  <a:schemeClr val="bg1"/>
                </a:solidFill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Economic analysis</a:t>
            </a:r>
            <a:r>
              <a:rPr lang="ko-KR" altLang="en-US" sz="2000" b="1" dirty="0">
                <a:solidFill>
                  <a:schemeClr val="bg1"/>
                </a:solidFill>
              </a:rPr>
              <a:t>가 적지만</a:t>
            </a:r>
            <a:r>
              <a:rPr lang="en-US" altLang="ko-KR" sz="2000" b="1" dirty="0">
                <a:solidFill>
                  <a:schemeClr val="bg1"/>
                </a:solidFill>
              </a:rPr>
              <a:t>, 2</a:t>
            </a:r>
            <a:r>
              <a:rPr lang="ko-KR" altLang="en-US" sz="2000" b="1" dirty="0">
                <a:solidFill>
                  <a:schemeClr val="bg1"/>
                </a:solidFill>
              </a:rPr>
              <a:t>가지 예외가 있다</a:t>
            </a:r>
            <a:r>
              <a:rPr lang="en-US" altLang="ko-KR" sz="2000" b="1" dirty="0">
                <a:solidFill>
                  <a:schemeClr val="bg1"/>
                </a:solidFill>
              </a:rPr>
              <a:t>! 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두가지 예의 이름은 논문 원본 참고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404044" y="2593421"/>
            <a:ext cx="45581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Won,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Son,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Moon,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and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Lee(2017)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6EA470-42AC-4AD6-A782-091D87C098EC}"/>
              </a:ext>
            </a:extLst>
          </p:cNvPr>
          <p:cNvSpPr/>
          <p:nvPr/>
        </p:nvSpPr>
        <p:spPr>
          <a:xfrm>
            <a:off x="1649735" y="3070373"/>
            <a:ext cx="796351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Bag-of-words VS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</a:rPr>
              <a:t>Word2vec</a:t>
            </a:r>
            <a:r>
              <a:rPr lang="en-US" altLang="ko-KR" sz="2000" b="1" dirty="0">
                <a:solidFill>
                  <a:schemeClr val="bg1"/>
                </a:solidFill>
              </a:rPr>
              <a:t> : word2vec</a:t>
            </a:r>
            <a:r>
              <a:rPr lang="ko-KR" altLang="en-US" sz="2000" b="1" dirty="0">
                <a:solidFill>
                  <a:schemeClr val="bg1"/>
                </a:solidFill>
              </a:rPr>
              <a:t>의 효과가 더 뛰어남 밝힘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하지만</a:t>
            </a:r>
            <a:r>
              <a:rPr lang="en-US" altLang="ko-KR" sz="2000" b="1" dirty="0">
                <a:solidFill>
                  <a:schemeClr val="bg1"/>
                </a:solidFill>
              </a:rPr>
              <a:t>, word2vec</a:t>
            </a:r>
            <a:r>
              <a:rPr lang="ko-KR" altLang="en-US" sz="2000" b="1" dirty="0">
                <a:solidFill>
                  <a:schemeClr val="bg1"/>
                </a:solidFill>
              </a:rPr>
              <a:t>은 반의어를 유의어로 분류하는 문제 발생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문제 해결 위해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을 도입한 것이 이 논문의 해결법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665018-0F47-4D37-BEAA-6942E9B0AA28}"/>
              </a:ext>
            </a:extLst>
          </p:cNvPr>
          <p:cNvSpPr/>
          <p:nvPr/>
        </p:nvSpPr>
        <p:spPr>
          <a:xfrm>
            <a:off x="1404043" y="4757542"/>
            <a:ext cx="45581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en-US" altLang="ko-KR" sz="2000" b="1" dirty="0" err="1">
                <a:solidFill>
                  <a:schemeClr val="bg1"/>
                </a:solidFill>
              </a:rPr>
              <a:t>Pyo</a:t>
            </a:r>
            <a:r>
              <a:rPr lang="en-US" altLang="ko-KR" sz="2000" b="1" dirty="0">
                <a:solidFill>
                  <a:schemeClr val="bg1"/>
                </a:solidFill>
              </a:rPr>
              <a:t> and Kim(2017)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A075F9-1D0B-4D3F-BE73-C743EE71A521}"/>
              </a:ext>
            </a:extLst>
          </p:cNvPr>
          <p:cNvSpPr/>
          <p:nvPr/>
        </p:nvSpPr>
        <p:spPr>
          <a:xfrm>
            <a:off x="1649735" y="5361215"/>
            <a:ext cx="854892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한국어를 사용한 </a:t>
            </a:r>
            <a:r>
              <a:rPr lang="en-US" altLang="ko-KR" sz="2000" b="1" dirty="0">
                <a:solidFill>
                  <a:schemeClr val="bg1"/>
                </a:solidFill>
              </a:rPr>
              <a:t>Sentiment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analysis</a:t>
            </a:r>
            <a:r>
              <a:rPr lang="ko-KR" altLang="en-US" sz="2000" b="1" dirty="0">
                <a:solidFill>
                  <a:schemeClr val="bg1"/>
                </a:solidFill>
              </a:rPr>
              <a:t>를 경제 분석에서 처음으로 시도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Construct the sentiment index of financial markets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2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943099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036CE0-D9F6-451E-89A9-D68401263879}"/>
              </a:ext>
            </a:extLst>
          </p:cNvPr>
          <p:cNvSpPr/>
          <p:nvPr/>
        </p:nvSpPr>
        <p:spPr>
          <a:xfrm>
            <a:off x="1498362" y="2519624"/>
            <a:ext cx="85489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문맥에서 미묘한 글자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단어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</a:rPr>
              <a:t>n-grams</a:t>
            </a:r>
            <a:r>
              <a:rPr lang="ko-KR" altLang="en-US" sz="2000" b="1" dirty="0">
                <a:solidFill>
                  <a:schemeClr val="bg1"/>
                </a:solidFill>
              </a:rPr>
              <a:t>로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바로 </a:t>
            </a:r>
            <a:r>
              <a:rPr lang="ko-KR" altLang="en-US" sz="2000" b="1" dirty="0" err="1">
                <a:solidFill>
                  <a:schemeClr val="bg1"/>
                </a:solidFill>
              </a:rPr>
              <a:t>잡아주기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500EDE-3A3F-4682-B621-21984FE8B26E}"/>
              </a:ext>
            </a:extLst>
          </p:cNvPr>
          <p:cNvSpPr/>
          <p:nvPr/>
        </p:nvSpPr>
        <p:spPr>
          <a:xfrm>
            <a:off x="1587575" y="1325219"/>
            <a:ext cx="85489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앞선 예시를 참고하여 논문에서 시도한 사항들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DA8163-9B8A-47BE-B18C-32738CDE30BC}"/>
              </a:ext>
            </a:extLst>
          </p:cNvPr>
          <p:cNvSpPr/>
          <p:nvPr/>
        </p:nvSpPr>
        <p:spPr>
          <a:xfrm>
            <a:off x="1498362" y="3716538"/>
            <a:ext cx="854892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Economics,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Finance</a:t>
            </a:r>
            <a:r>
              <a:rPr lang="ko-KR" altLang="en-US" sz="2000" b="1" dirty="0">
                <a:solidFill>
                  <a:schemeClr val="bg1"/>
                </a:solidFill>
              </a:rPr>
              <a:t> 분야 </a:t>
            </a:r>
            <a:r>
              <a:rPr lang="en-US" altLang="ko-KR" sz="2000" b="1" dirty="0">
                <a:solidFill>
                  <a:schemeClr val="bg1"/>
                </a:solidFill>
              </a:rPr>
              <a:t>text-mining</a:t>
            </a:r>
            <a:r>
              <a:rPr lang="ko-KR" altLang="en-US" sz="2000" b="1" dirty="0">
                <a:solidFill>
                  <a:schemeClr val="bg1"/>
                </a:solidFill>
              </a:rPr>
              <a:t>을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위한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   field-specific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dictionary</a:t>
            </a:r>
            <a:r>
              <a:rPr lang="ko-KR" altLang="en-US" sz="2000" b="1" dirty="0">
                <a:solidFill>
                  <a:schemeClr val="bg1"/>
                </a:solidFill>
              </a:rPr>
              <a:t>사용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CF7C4C-BA3C-45F1-A6F1-91F325CDE8C8}"/>
              </a:ext>
            </a:extLst>
          </p:cNvPr>
          <p:cNvSpPr/>
          <p:nvPr/>
        </p:nvSpPr>
        <p:spPr>
          <a:xfrm>
            <a:off x="1498362" y="5265636"/>
            <a:ext cx="93433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Market approach</a:t>
            </a:r>
            <a:r>
              <a:rPr lang="ko-KR" altLang="en-US" sz="2000" b="1" dirty="0">
                <a:solidFill>
                  <a:schemeClr val="bg1"/>
                </a:solidFill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</a:rPr>
              <a:t>Lexical approach</a:t>
            </a:r>
            <a:r>
              <a:rPr lang="ko-KR" altLang="en-US" sz="2000" b="1" dirty="0">
                <a:solidFill>
                  <a:schemeClr val="bg1"/>
                </a:solidFill>
              </a:rPr>
              <a:t>에 근거한 </a:t>
            </a:r>
            <a:r>
              <a:rPr lang="en-US" altLang="ko-KR" sz="2000" b="1" dirty="0">
                <a:solidFill>
                  <a:schemeClr val="bg1"/>
                </a:solidFill>
              </a:rPr>
              <a:t>Sentiment index </a:t>
            </a:r>
            <a:r>
              <a:rPr lang="ko-KR" altLang="en-US" sz="2000" b="1" dirty="0">
                <a:solidFill>
                  <a:schemeClr val="bg1"/>
                </a:solidFill>
              </a:rPr>
              <a:t>구성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3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Data and Methodology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2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141078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404396" y="1588168"/>
            <a:ext cx="658619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Sentiment analysis: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Detecting and Extracting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subjective</a:t>
            </a:r>
            <a:r>
              <a:rPr lang="en-US" altLang="ko-KR" sz="2000" b="1" dirty="0">
                <a:solidFill>
                  <a:schemeClr val="bg1"/>
                </a:solidFill>
              </a:rPr>
              <a:t> information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417327" y="3132791"/>
            <a:ext cx="563660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Why sentiment analysis becomes popular?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2CE83E-303F-4F1D-AEAC-BD8DE62B09CF}"/>
              </a:ext>
            </a:extLst>
          </p:cNvPr>
          <p:cNvSpPr/>
          <p:nvPr/>
        </p:nvSpPr>
        <p:spPr>
          <a:xfrm>
            <a:off x="1459100" y="3850533"/>
            <a:ext cx="563660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Advancement of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technology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Availability of texts on the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118BE7-908D-477A-9BFB-A55C6B957F3F}"/>
              </a:ext>
            </a:extLst>
          </p:cNvPr>
          <p:cNvSpPr/>
          <p:nvPr/>
        </p:nvSpPr>
        <p:spPr>
          <a:xfrm>
            <a:off x="1405150" y="5640589"/>
            <a:ext cx="99905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Economics</a:t>
            </a:r>
            <a:r>
              <a:rPr lang="ko-KR" altLang="en-US" sz="2000" b="1" dirty="0">
                <a:solidFill>
                  <a:schemeClr val="bg1"/>
                </a:solidFill>
              </a:rPr>
              <a:t>에는 최근에 사용</a:t>
            </a:r>
            <a:r>
              <a:rPr lang="en-US" altLang="ko-KR" sz="2000" b="1" dirty="0">
                <a:solidFill>
                  <a:schemeClr val="bg1"/>
                </a:solidFill>
              </a:rPr>
              <a:t>, Empirical studies in economics</a:t>
            </a:r>
            <a:r>
              <a:rPr lang="ko-KR" altLang="en-US" sz="2000" b="1" dirty="0">
                <a:solidFill>
                  <a:schemeClr val="bg1"/>
                </a:solidFill>
              </a:rPr>
              <a:t>는 </a:t>
            </a:r>
            <a:r>
              <a:rPr lang="en-US" altLang="ko-KR" sz="2000" b="1" dirty="0">
                <a:solidFill>
                  <a:schemeClr val="bg1"/>
                </a:solidFill>
              </a:rPr>
              <a:t>rare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6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141078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1703577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Sentiment analysis(</a:t>
            </a:r>
            <a:r>
              <a:rPr lang="ko-KR" altLang="en-US" sz="2000" b="1" dirty="0">
                <a:solidFill>
                  <a:schemeClr val="bg1"/>
                </a:solidFill>
              </a:rPr>
              <a:t>감성분석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696282" y="3136664"/>
            <a:ext cx="9159547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Preparing the corpus of interests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Pre-processing texts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Feature selection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Polarity or sentiment classification of features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Measuring sentiments of sentences and documents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4B981BA-FD25-4549-99F8-24307323C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7" y="2325468"/>
            <a:ext cx="1436655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9865F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7999" y="2831935"/>
            <a:ext cx="6096000" cy="12254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white">
                    <a:lumMod val="95000"/>
                  </a:prstClr>
                </a:solidFill>
              </a:rPr>
              <a:t>Keywords</a:t>
            </a:r>
            <a:endParaRPr lang="ko-KR" altLang="en-US" sz="2000" b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46241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97949A1E-0575-47F5-B497-A664171F8A45}"/>
              </a:ext>
            </a:extLst>
          </p:cNvPr>
          <p:cNvSpPr/>
          <p:nvPr/>
        </p:nvSpPr>
        <p:spPr>
          <a:xfrm rot="16200000">
            <a:off x="1773221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22ED7F3-129B-411F-BD26-13AE318B2E02}"/>
              </a:ext>
            </a:extLst>
          </p:cNvPr>
          <p:cNvSpPr>
            <a:spLocks/>
          </p:cNvSpPr>
          <p:nvPr/>
        </p:nvSpPr>
        <p:spPr bwMode="auto">
          <a:xfrm>
            <a:off x="629895" y="4801916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Monetary Policy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016A300-F7FD-48A3-96D7-1DF722FCE0C4}"/>
              </a:ext>
            </a:extLst>
          </p:cNvPr>
          <p:cNvSpPr>
            <a:spLocks/>
          </p:cNvSpPr>
          <p:nvPr/>
        </p:nvSpPr>
        <p:spPr bwMode="auto">
          <a:xfrm>
            <a:off x="2942317" y="4801917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Text mining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05C1DC9-751F-490C-A06B-E2B925CC4E73}"/>
              </a:ext>
            </a:extLst>
          </p:cNvPr>
          <p:cNvSpPr>
            <a:spLocks/>
          </p:cNvSpPr>
          <p:nvPr/>
        </p:nvSpPr>
        <p:spPr bwMode="auto">
          <a:xfrm>
            <a:off x="5254737" y="4801916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Central banking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9DF8528-EB6D-4B0C-9A0B-B92AB1D14330}"/>
              </a:ext>
            </a:extLst>
          </p:cNvPr>
          <p:cNvSpPr>
            <a:spLocks/>
          </p:cNvSpPr>
          <p:nvPr/>
        </p:nvSpPr>
        <p:spPr bwMode="auto">
          <a:xfrm>
            <a:off x="7567158" y="4801915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Bank of Korea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ED8F843-7846-4C84-AC3F-F58694012A99}"/>
              </a:ext>
            </a:extLst>
          </p:cNvPr>
          <p:cNvSpPr>
            <a:spLocks/>
          </p:cNvSpPr>
          <p:nvPr/>
        </p:nvSpPr>
        <p:spPr bwMode="auto">
          <a:xfrm>
            <a:off x="9879580" y="4801914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Taylor rule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5E6B627-AB25-4E05-9291-287344784C91}"/>
              </a:ext>
            </a:extLst>
          </p:cNvPr>
          <p:cNvSpPr>
            <a:spLocks/>
          </p:cNvSpPr>
          <p:nvPr/>
        </p:nvSpPr>
        <p:spPr bwMode="auto">
          <a:xfrm>
            <a:off x="491633" y="1296371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1. Introduction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579982A-5429-45C1-9A5E-EC57C7232361}"/>
              </a:ext>
            </a:extLst>
          </p:cNvPr>
          <p:cNvSpPr>
            <a:spLocks/>
          </p:cNvSpPr>
          <p:nvPr/>
        </p:nvSpPr>
        <p:spPr bwMode="auto">
          <a:xfrm>
            <a:off x="2535747" y="2195890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2. Literature Review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15A1509-75D5-4357-B270-7985A133BB69}"/>
              </a:ext>
            </a:extLst>
          </p:cNvPr>
          <p:cNvSpPr>
            <a:spLocks/>
          </p:cNvSpPr>
          <p:nvPr/>
        </p:nvSpPr>
        <p:spPr bwMode="auto">
          <a:xfrm>
            <a:off x="5185606" y="1296369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3. Data and Methodology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4BC5A04-D3B7-4EA4-B79A-33DF31949EA5}"/>
              </a:ext>
            </a:extLst>
          </p:cNvPr>
          <p:cNvSpPr>
            <a:spLocks/>
          </p:cNvSpPr>
          <p:nvPr/>
        </p:nvSpPr>
        <p:spPr bwMode="auto">
          <a:xfrm>
            <a:off x="9879579" y="1296368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5. Concluding Remarks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A9A1D14-33F2-436A-A7D8-B2D5F08D6F03}"/>
              </a:ext>
            </a:extLst>
          </p:cNvPr>
          <p:cNvSpPr>
            <a:spLocks/>
          </p:cNvSpPr>
          <p:nvPr/>
        </p:nvSpPr>
        <p:spPr bwMode="auto">
          <a:xfrm>
            <a:off x="7461474" y="2195889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4. Empirical Analysis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AEA954-25FC-48C1-B6A4-22F1F060300A}"/>
              </a:ext>
            </a:extLst>
          </p:cNvPr>
          <p:cNvCxnSpPr/>
          <p:nvPr/>
        </p:nvCxnSpPr>
        <p:spPr>
          <a:xfrm>
            <a:off x="3498272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96F393-77E5-4A8F-8A80-30EDF84CCEB3}"/>
              </a:ext>
            </a:extLst>
          </p:cNvPr>
          <p:cNvCxnSpPr/>
          <p:nvPr/>
        </p:nvCxnSpPr>
        <p:spPr>
          <a:xfrm>
            <a:off x="10397196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40C144-6280-4130-B13C-12DFCE032651}"/>
              </a:ext>
            </a:extLst>
          </p:cNvPr>
          <p:cNvCxnSpPr/>
          <p:nvPr/>
        </p:nvCxnSpPr>
        <p:spPr>
          <a:xfrm>
            <a:off x="8059456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A9D0A3D-D861-4A89-8352-B793AFFF0F83}"/>
              </a:ext>
            </a:extLst>
          </p:cNvPr>
          <p:cNvCxnSpPr/>
          <p:nvPr/>
        </p:nvCxnSpPr>
        <p:spPr>
          <a:xfrm>
            <a:off x="5764576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1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550033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1703577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Preparing the Corpus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2429193" y="3065138"/>
            <a:ext cx="7794100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Duration(</a:t>
            </a:r>
            <a:r>
              <a:rPr lang="ko-KR" altLang="en-US" sz="2000" b="1" dirty="0">
                <a:solidFill>
                  <a:schemeClr val="bg1"/>
                </a:solidFill>
              </a:rPr>
              <a:t>기간</a:t>
            </a:r>
            <a:r>
              <a:rPr lang="en-US" altLang="ko-KR" sz="2000" b="1" dirty="0">
                <a:solidFill>
                  <a:schemeClr val="bg1"/>
                </a:solidFill>
              </a:rPr>
              <a:t>) : 2005.05 ~ 2017.12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Document(</a:t>
            </a:r>
            <a:r>
              <a:rPr lang="ko-KR" altLang="en-US" sz="2000" b="1" dirty="0">
                <a:solidFill>
                  <a:schemeClr val="bg1"/>
                </a:solidFill>
              </a:rPr>
              <a:t>문서 개수</a:t>
            </a:r>
            <a:r>
              <a:rPr lang="en-US" altLang="ko-KR" sz="2000" b="1" dirty="0">
                <a:solidFill>
                  <a:schemeClr val="bg1"/>
                </a:solidFill>
              </a:rPr>
              <a:t>) : 231,699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Minutes(</a:t>
            </a:r>
            <a:r>
              <a:rPr lang="ko-KR" altLang="en-US" sz="2000" b="1" dirty="0">
                <a:solidFill>
                  <a:schemeClr val="bg1"/>
                </a:solidFill>
              </a:rPr>
              <a:t>회의록 개수</a:t>
            </a:r>
            <a:r>
              <a:rPr lang="en-US" altLang="ko-KR" sz="2000" b="1" dirty="0">
                <a:solidFill>
                  <a:schemeClr val="bg1"/>
                </a:solidFill>
              </a:rPr>
              <a:t>) : 151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Articles(</a:t>
            </a:r>
            <a:r>
              <a:rPr lang="ko-KR" altLang="en-US" sz="2000" b="1" dirty="0">
                <a:solidFill>
                  <a:schemeClr val="bg1"/>
                </a:solidFill>
              </a:rPr>
              <a:t>뉴스 개수</a:t>
            </a:r>
            <a:r>
              <a:rPr lang="en-US" altLang="ko-KR" sz="2000" b="1" dirty="0">
                <a:solidFill>
                  <a:schemeClr val="bg1"/>
                </a:solidFill>
              </a:rPr>
              <a:t>) : 206,223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Bond analyst reports(</a:t>
            </a:r>
            <a:r>
              <a:rPr lang="ko-KR" altLang="en-US" sz="2000" b="1" dirty="0">
                <a:solidFill>
                  <a:schemeClr val="bg1"/>
                </a:solidFill>
              </a:rPr>
              <a:t>보고서 개수</a:t>
            </a:r>
            <a:r>
              <a:rPr lang="en-US" altLang="ko-KR" sz="2000" b="1" dirty="0">
                <a:solidFill>
                  <a:schemeClr val="bg1"/>
                </a:solidFill>
              </a:rPr>
              <a:t>) : 26284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38514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970557" y="1654650"/>
            <a:ext cx="24585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MPB Minutes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2096377" y="2596187"/>
            <a:ext cx="396958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bg1"/>
                </a:solidFill>
              </a:rPr>
              <a:t>첫째주</a:t>
            </a:r>
            <a:r>
              <a:rPr lang="ko-KR" altLang="en-US" sz="1500" b="1" dirty="0">
                <a:solidFill>
                  <a:schemeClr val="bg1"/>
                </a:solidFill>
              </a:rPr>
              <a:t> 화요일 오후 </a:t>
            </a:r>
            <a:r>
              <a:rPr lang="en-US" altLang="ko-KR" sz="1500" b="1" dirty="0">
                <a:solidFill>
                  <a:schemeClr val="bg1"/>
                </a:solidFill>
              </a:rPr>
              <a:t>4</a:t>
            </a:r>
            <a:r>
              <a:rPr lang="ko-KR" altLang="en-US" sz="1500" b="1" dirty="0">
                <a:solidFill>
                  <a:schemeClr val="bg1"/>
                </a:solidFill>
              </a:rPr>
              <a:t>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개요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행정 세부 사항 정보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요약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현재 경제 상황 논의 정보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토론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개별 구성원 의견 기록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결과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통화 정책 심의 결과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5FEA4-B700-4B53-A46B-CEBEE94B2280}"/>
              </a:ext>
            </a:extLst>
          </p:cNvPr>
          <p:cNvSpPr/>
          <p:nvPr/>
        </p:nvSpPr>
        <p:spPr>
          <a:xfrm>
            <a:off x="7784806" y="1703577"/>
            <a:ext cx="24585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News Articles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C15957-FC33-44A4-A313-6658EB71C091}"/>
              </a:ext>
            </a:extLst>
          </p:cNvPr>
          <p:cNvSpPr/>
          <p:nvPr/>
        </p:nvSpPr>
        <p:spPr>
          <a:xfrm>
            <a:off x="7784806" y="2689055"/>
            <a:ext cx="396958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기간</a:t>
            </a:r>
            <a:r>
              <a:rPr lang="en-US" altLang="ko-KR" sz="1500" b="1" dirty="0">
                <a:solidFill>
                  <a:schemeClr val="bg1"/>
                </a:solidFill>
              </a:rPr>
              <a:t>: 2005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월 </a:t>
            </a:r>
            <a:r>
              <a:rPr lang="en-US" altLang="ko-KR" sz="1500" b="1" dirty="0">
                <a:solidFill>
                  <a:schemeClr val="bg1"/>
                </a:solidFill>
              </a:rPr>
              <a:t>~ 2017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12</a:t>
            </a:r>
            <a:r>
              <a:rPr lang="ko-KR" altLang="en-US" sz="1500" b="1" dirty="0">
                <a:solidFill>
                  <a:schemeClr val="bg1"/>
                </a:solidFill>
              </a:rPr>
              <a:t>월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‘</a:t>
            </a:r>
            <a:r>
              <a:rPr lang="ko-KR" altLang="en-US" sz="1500" b="1" dirty="0">
                <a:solidFill>
                  <a:schemeClr val="bg1"/>
                </a:solidFill>
              </a:rPr>
              <a:t>이자율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금리</a:t>
            </a:r>
            <a:r>
              <a:rPr lang="en-US" altLang="ko-KR" sz="1500" b="1" dirty="0">
                <a:solidFill>
                  <a:schemeClr val="bg1"/>
                </a:solidFill>
              </a:rPr>
              <a:t>)’ </a:t>
            </a:r>
            <a:r>
              <a:rPr lang="ko-KR" altLang="en-US" sz="1500" b="1" dirty="0">
                <a:solidFill>
                  <a:schemeClr val="bg1"/>
                </a:solidFill>
              </a:rPr>
              <a:t>단어 포함한 기사 수집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기사 개수</a:t>
            </a:r>
            <a:r>
              <a:rPr lang="en-US" altLang="ko-KR" sz="1500" b="1" dirty="0">
                <a:solidFill>
                  <a:schemeClr val="bg1"/>
                </a:solidFill>
              </a:rPr>
              <a:t>: 206,223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연합 </a:t>
            </a:r>
            <a:r>
              <a:rPr lang="ko-KR" altLang="en-US" sz="1500" b="1" dirty="0" err="1">
                <a:solidFill>
                  <a:schemeClr val="bg1"/>
                </a:solidFill>
              </a:rPr>
              <a:t>인포맥스</a:t>
            </a:r>
            <a:r>
              <a:rPr lang="en-US" altLang="ko-KR" sz="1500" b="1" dirty="0">
                <a:solidFill>
                  <a:schemeClr val="bg1"/>
                </a:solidFill>
              </a:rPr>
              <a:t>: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42% (86,538)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bg1"/>
                </a:solidFill>
              </a:rPr>
              <a:t>이데일리</a:t>
            </a:r>
            <a:r>
              <a:rPr lang="en-US" altLang="ko-KR" sz="1500" b="1" dirty="0">
                <a:solidFill>
                  <a:schemeClr val="bg1"/>
                </a:solidFill>
              </a:rPr>
              <a:t>: 33% (68,728)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연합뉴스</a:t>
            </a:r>
            <a:r>
              <a:rPr lang="en-US" altLang="ko-KR" sz="1500" b="1" dirty="0">
                <a:solidFill>
                  <a:schemeClr val="bg1"/>
                </a:solidFill>
              </a:rPr>
              <a:t>: 25% (50,957)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A48EB58-FE1E-437D-B935-6E72FCC397F2}"/>
              </a:ext>
            </a:extLst>
          </p:cNvPr>
          <p:cNvCxnSpPr>
            <a:cxnSpLocks/>
          </p:cNvCxnSpPr>
          <p:nvPr/>
        </p:nvCxnSpPr>
        <p:spPr>
          <a:xfrm flipH="1">
            <a:off x="6316232" y="1716977"/>
            <a:ext cx="14561" cy="428981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7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475082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696282" y="2972300"/>
            <a:ext cx="3969580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채권 분석가 보고서 사용하는 이유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가지</a:t>
            </a:r>
            <a:r>
              <a:rPr lang="en-US" altLang="ko-K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전문가의 견해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비공식적인 스타일로 글을 통합하기 가능 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en-US" altLang="ko-KR" sz="1500" b="1" dirty="0" err="1">
                <a:solidFill>
                  <a:schemeClr val="bg1"/>
                </a:solidFill>
              </a:rPr>
              <a:t>WIEfn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C15957-FC33-44A4-A313-6658EB71C091}"/>
              </a:ext>
            </a:extLst>
          </p:cNvPr>
          <p:cNvSpPr/>
          <p:nvPr/>
        </p:nvSpPr>
        <p:spPr>
          <a:xfrm>
            <a:off x="6985419" y="3227230"/>
            <a:ext cx="3969580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2005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월 </a:t>
            </a:r>
            <a:r>
              <a:rPr lang="en-US" altLang="ko-KR" sz="1500" b="1" dirty="0">
                <a:solidFill>
                  <a:schemeClr val="bg1"/>
                </a:solidFill>
              </a:rPr>
              <a:t>~ 2017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12</a:t>
            </a:r>
            <a:r>
              <a:rPr lang="ko-KR" altLang="en-US" sz="1500" b="1" dirty="0">
                <a:solidFill>
                  <a:schemeClr val="bg1"/>
                </a:solidFill>
              </a:rPr>
              <a:t>월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Figure 3: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LDA</a:t>
            </a:r>
            <a:r>
              <a:rPr lang="ko-KR" altLang="en-US" sz="1500" b="1" dirty="0">
                <a:solidFill>
                  <a:schemeClr val="bg1"/>
                </a:solidFill>
              </a:rPr>
              <a:t> 방법 사용하여 상대적 빈도 보여줌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DB52E8-CA7B-4FDC-B34F-74320BEABDC7}"/>
              </a:ext>
            </a:extLst>
          </p:cNvPr>
          <p:cNvSpPr/>
          <p:nvPr/>
        </p:nvSpPr>
        <p:spPr>
          <a:xfrm>
            <a:off x="1557220" y="1703577"/>
            <a:ext cx="630885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C. Bond Analysts’ Reports</a:t>
            </a:r>
          </a:p>
        </p:txBody>
      </p:sp>
    </p:spTree>
    <p:extLst>
      <p:ext uri="{BB962C8B-B14F-4D97-AF65-F5344CB8AC3E}">
        <p14:creationId xmlns:p14="http://schemas.microsoft.com/office/powerpoint/2010/main" val="261637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66160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44554" y="1403874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Pre-processing Texts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661600" y="2832987"/>
            <a:ext cx="4111223" cy="29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Tokenization(</a:t>
            </a:r>
            <a:r>
              <a:rPr lang="ko-KR" altLang="en-US" sz="2000" b="1" dirty="0">
                <a:solidFill>
                  <a:schemeClr val="bg1"/>
                </a:solidFill>
              </a:rPr>
              <a:t>토큰화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POS tagging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Normalization(</a:t>
            </a:r>
            <a:r>
              <a:rPr lang="ko-KR" altLang="en-US" sz="2000" b="1" dirty="0">
                <a:solidFill>
                  <a:schemeClr val="bg1"/>
                </a:solidFill>
              </a:rPr>
              <a:t>정규화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en-US" altLang="ko-KR" sz="1200" b="1" dirty="0">
                <a:solidFill>
                  <a:schemeClr val="bg1"/>
                </a:solidFill>
              </a:rPr>
              <a:t>Removing punctuation, stop words removal, Equivalents, Stemming, Lemmatization, Case folding(</a:t>
            </a:r>
            <a:r>
              <a:rPr lang="ko-KR" altLang="en-US" sz="1200" b="1" dirty="0">
                <a:solidFill>
                  <a:schemeClr val="bg1"/>
                </a:solidFill>
              </a:rPr>
              <a:t>같은 문자 줄이기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AC44CB-9076-4BF3-9E00-3C675A3F2E06}"/>
              </a:ext>
            </a:extLst>
          </p:cNvPr>
          <p:cNvSpPr/>
          <p:nvPr/>
        </p:nvSpPr>
        <p:spPr>
          <a:xfrm>
            <a:off x="1545202" y="2268282"/>
            <a:ext cx="289482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</a:t>
            </a:r>
            <a:r>
              <a:rPr lang="ko-KR" altLang="en-US" sz="2000" b="1" dirty="0" err="1">
                <a:solidFill>
                  <a:schemeClr val="bg1"/>
                </a:solidFill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</a:rPr>
              <a:t> 단계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64D500-3F9F-4313-A6BC-D450004FD3D8}"/>
              </a:ext>
            </a:extLst>
          </p:cNvPr>
          <p:cNvSpPr/>
          <p:nvPr/>
        </p:nvSpPr>
        <p:spPr>
          <a:xfrm>
            <a:off x="6540495" y="2245625"/>
            <a:ext cx="289482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</a:t>
            </a:r>
            <a:r>
              <a:rPr lang="en-US" altLang="ko-KR" sz="2000" b="1" dirty="0" err="1">
                <a:solidFill>
                  <a:schemeClr val="bg1"/>
                </a:solidFill>
              </a:rPr>
              <a:t>eKoNLPy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4AD527-2B56-4CB4-BCA9-8D64E30A7ABD}"/>
              </a:ext>
            </a:extLst>
          </p:cNvPr>
          <p:cNvSpPr/>
          <p:nvPr/>
        </p:nvSpPr>
        <p:spPr>
          <a:xfrm>
            <a:off x="6523839" y="3023832"/>
            <a:ext cx="5136843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한국어를 숫자 표현</a:t>
            </a:r>
            <a:r>
              <a:rPr lang="en-US" altLang="ko-KR" sz="1500" b="1" dirty="0">
                <a:solidFill>
                  <a:schemeClr val="bg1"/>
                </a:solidFill>
              </a:rPr>
              <a:t>(bag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words,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word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embedding, </a:t>
            </a:r>
            <a:r>
              <a:rPr lang="en-US" altLang="ko-KR" sz="1500" b="1" dirty="0" err="1">
                <a:solidFill>
                  <a:schemeClr val="bg1"/>
                </a:solidFill>
              </a:rPr>
              <a:t>etc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r>
              <a:rPr lang="ko-KR" altLang="en-US" sz="1500" b="1" dirty="0">
                <a:solidFill>
                  <a:schemeClr val="bg1"/>
                </a:solidFill>
              </a:rPr>
              <a:t>하는데 문제점</a:t>
            </a:r>
            <a:r>
              <a:rPr lang="en-US" altLang="ko-KR" sz="15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행간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간격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외국어 </a:t>
            </a:r>
            <a:r>
              <a:rPr lang="en-US" altLang="ko-KR" sz="1500" b="1" dirty="0">
                <a:solidFill>
                  <a:schemeClr val="bg1"/>
                </a:solidFill>
              </a:rPr>
              <a:t>– </a:t>
            </a:r>
            <a:r>
              <a:rPr lang="ko-KR" altLang="en-US" sz="1500" b="1" dirty="0">
                <a:solidFill>
                  <a:schemeClr val="bg1"/>
                </a:solidFill>
              </a:rPr>
              <a:t>표준화 </a:t>
            </a:r>
            <a:r>
              <a:rPr lang="en-US" altLang="ko-KR" sz="1500" b="1" dirty="0">
                <a:solidFill>
                  <a:schemeClr val="bg1"/>
                </a:solidFill>
              </a:rPr>
              <a:t>x (field-specific)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같은 의미의 단어에 대한 다양한 표기법 </a:t>
            </a:r>
            <a:r>
              <a:rPr lang="en-US" altLang="ko-KR" sz="1500" b="1" dirty="0">
                <a:solidFill>
                  <a:schemeClr val="bg1"/>
                </a:solidFill>
              </a:rPr>
              <a:t>(n-gram</a:t>
            </a:r>
            <a:r>
              <a:rPr lang="ko-KR" altLang="en-US" sz="1500" b="1" dirty="0">
                <a:solidFill>
                  <a:schemeClr val="bg1"/>
                </a:solidFill>
              </a:rPr>
              <a:t>에서 중요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동사와 형용사의 불규칙한 결합 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차수 폭발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D7BCEF-394A-4BD0-ACC4-E391D298D492}"/>
              </a:ext>
            </a:extLst>
          </p:cNvPr>
          <p:cNvCxnSpPr>
            <a:cxnSpLocks/>
          </p:cNvCxnSpPr>
          <p:nvPr/>
        </p:nvCxnSpPr>
        <p:spPr>
          <a:xfrm>
            <a:off x="6000454" y="2120900"/>
            <a:ext cx="1" cy="38285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4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66160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44554" y="1403874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Pre-processing Texts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64D500-3F9F-4313-A6BC-D450004FD3D8}"/>
              </a:ext>
            </a:extLst>
          </p:cNvPr>
          <p:cNvSpPr/>
          <p:nvPr/>
        </p:nvSpPr>
        <p:spPr>
          <a:xfrm>
            <a:off x="1727360" y="2334688"/>
            <a:ext cx="289482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</a:t>
            </a:r>
            <a:r>
              <a:rPr lang="en-US" altLang="ko-KR" sz="2000" b="1" dirty="0" err="1">
                <a:solidFill>
                  <a:schemeClr val="bg1"/>
                </a:solidFill>
              </a:rPr>
              <a:t>eKoNLPy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4AD527-2B56-4CB4-BCA9-8D64E30A7ABD}"/>
              </a:ext>
            </a:extLst>
          </p:cNvPr>
          <p:cNvSpPr/>
          <p:nvPr/>
        </p:nvSpPr>
        <p:spPr>
          <a:xfrm>
            <a:off x="1696282" y="3209496"/>
            <a:ext cx="4488995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Q. </a:t>
            </a:r>
            <a:r>
              <a:rPr lang="ko-KR" altLang="en-US" sz="1500" b="1" dirty="0">
                <a:solidFill>
                  <a:schemeClr val="bg1"/>
                </a:solidFill>
              </a:rPr>
              <a:t>문제점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행간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간격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외국어 </a:t>
            </a:r>
            <a:r>
              <a:rPr lang="en-US" altLang="ko-KR" sz="1500" b="1" dirty="0">
                <a:solidFill>
                  <a:schemeClr val="bg1"/>
                </a:solidFill>
              </a:rPr>
              <a:t>– </a:t>
            </a:r>
            <a:r>
              <a:rPr lang="ko-KR" altLang="en-US" sz="1500" b="1" dirty="0">
                <a:solidFill>
                  <a:schemeClr val="bg1"/>
                </a:solidFill>
              </a:rPr>
              <a:t>표준화 </a:t>
            </a:r>
            <a:r>
              <a:rPr lang="en-US" altLang="ko-KR" sz="1500" b="1" dirty="0">
                <a:solidFill>
                  <a:schemeClr val="bg1"/>
                </a:solidFill>
              </a:rPr>
              <a:t>x (field-specific)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같은 의미의 단어에 대한 다양한 표기법 </a:t>
            </a:r>
            <a:r>
              <a:rPr lang="en-US" altLang="ko-KR" sz="1500" b="1" dirty="0">
                <a:solidFill>
                  <a:schemeClr val="bg1"/>
                </a:solidFill>
              </a:rPr>
              <a:t>            (n-gram</a:t>
            </a:r>
            <a:r>
              <a:rPr lang="ko-KR" altLang="en-US" sz="1500" b="1" dirty="0">
                <a:solidFill>
                  <a:schemeClr val="bg1"/>
                </a:solidFill>
              </a:rPr>
              <a:t>에서 중요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동사와 형용사의 불규칙한 결합 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차수 폭발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2E77F4-193F-457F-837F-7564E974801B}"/>
              </a:ext>
            </a:extLst>
          </p:cNvPr>
          <p:cNvSpPr/>
          <p:nvPr/>
        </p:nvSpPr>
        <p:spPr>
          <a:xfrm>
            <a:off x="6656894" y="3382619"/>
            <a:ext cx="4732000" cy="17789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A. </a:t>
            </a:r>
            <a:r>
              <a:rPr lang="ko-KR" altLang="en-US" sz="1500" b="1" dirty="0">
                <a:solidFill>
                  <a:schemeClr val="bg1"/>
                </a:solidFill>
              </a:rPr>
              <a:t>해결방안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>
                <a:solidFill>
                  <a:schemeClr val="bg1"/>
                </a:solidFill>
              </a:rPr>
              <a:t>KoNLPy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en-US" altLang="ko-KR" sz="1500" b="1" dirty="0" err="1">
                <a:solidFill>
                  <a:schemeClr val="bg1"/>
                </a:solidFill>
              </a:rPr>
              <a:t>eKoNLPy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사용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인터넷 경제 용어 사전 활용</a:t>
            </a:r>
            <a:r>
              <a:rPr lang="en-US" altLang="ko-KR" sz="1500" b="1" dirty="0">
                <a:solidFill>
                  <a:schemeClr val="bg1"/>
                </a:solidFill>
              </a:rPr>
              <a:t>(4,202 </a:t>
            </a:r>
            <a:r>
              <a:rPr lang="ko-KR" altLang="en-US" sz="1500" b="1" dirty="0">
                <a:solidFill>
                  <a:schemeClr val="bg1"/>
                </a:solidFill>
              </a:rPr>
              <a:t>단어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>
                <a:solidFill>
                  <a:schemeClr val="bg1"/>
                </a:solidFill>
              </a:rPr>
              <a:t>eKoNLPy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안의 </a:t>
            </a:r>
            <a:r>
              <a:rPr lang="en-US" altLang="ko-KR" sz="1500" b="1" dirty="0">
                <a:solidFill>
                  <a:schemeClr val="bg1"/>
                </a:solidFill>
              </a:rPr>
              <a:t>1,325</a:t>
            </a:r>
            <a:r>
              <a:rPr lang="ko-KR" altLang="en-US" sz="1500" b="1" dirty="0">
                <a:solidFill>
                  <a:schemeClr val="bg1"/>
                </a:solidFill>
              </a:rPr>
              <a:t>쌍 동의어 대체 기능 사용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schemeClr val="bg1"/>
                </a:solidFill>
              </a:rPr>
              <a:t>Stemming &amp; </a:t>
            </a:r>
            <a:r>
              <a:rPr lang="en-US" altLang="ko-KR" sz="1500" b="1" dirty="0">
                <a:solidFill>
                  <a:srgbClr val="FFFF00"/>
                </a:solidFill>
              </a:rPr>
              <a:t>Lemmatization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1C2588-C20B-4EEA-9BF5-4C74BE74E68B}"/>
              </a:ext>
            </a:extLst>
          </p:cNvPr>
          <p:cNvSpPr/>
          <p:nvPr/>
        </p:nvSpPr>
        <p:spPr>
          <a:xfrm>
            <a:off x="8612455" y="6029182"/>
            <a:ext cx="33021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schemeClr val="bg1"/>
                </a:solidFill>
              </a:rPr>
              <a:t>eKoNLPy</a:t>
            </a:r>
            <a:r>
              <a:rPr lang="ko-KR" altLang="en-US" sz="1000" b="1" dirty="0">
                <a:solidFill>
                  <a:schemeClr val="bg1"/>
                </a:solidFill>
              </a:rPr>
              <a:t>가 </a:t>
            </a:r>
            <a:r>
              <a:rPr lang="en-US" altLang="ko-KR" sz="1000" b="1" dirty="0" err="1">
                <a:solidFill>
                  <a:schemeClr val="bg1"/>
                </a:solidFill>
              </a:rPr>
              <a:t>KoNLPy</a:t>
            </a:r>
            <a:r>
              <a:rPr lang="ko-KR" altLang="en-US" sz="1000" b="1" dirty="0">
                <a:solidFill>
                  <a:schemeClr val="bg1"/>
                </a:solidFill>
              </a:rPr>
              <a:t>에 비해 분석 성능 뛰어남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74883" y="235516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1538811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Feature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574883" y="2490866"/>
            <a:ext cx="581280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단어 제한 </a:t>
            </a:r>
            <a:r>
              <a:rPr lang="en-US" altLang="ko-KR" sz="2000" b="1" dirty="0">
                <a:solidFill>
                  <a:schemeClr val="bg1"/>
                </a:solidFill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</a:rPr>
              <a:t>차원 축소 </a:t>
            </a:r>
            <a:r>
              <a:rPr lang="en-US" altLang="ko-KR" sz="2000" b="1" dirty="0">
                <a:solidFill>
                  <a:schemeClr val="bg1"/>
                </a:solidFill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</a:rPr>
              <a:t>처리 속도 향상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하지만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문맥 잃을 가능성 有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 n-gram </a:t>
            </a:r>
            <a:r>
              <a:rPr lang="ko-KR" altLang="en-US" sz="2000" b="1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1E0704-ABA2-4EA4-A275-C8B96624E4E5}"/>
              </a:ext>
            </a:extLst>
          </p:cNvPr>
          <p:cNvSpPr/>
          <p:nvPr/>
        </p:nvSpPr>
        <p:spPr>
          <a:xfrm>
            <a:off x="1711935" y="4227646"/>
            <a:ext cx="934069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문제점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n-gram </a:t>
            </a:r>
            <a:r>
              <a:rPr lang="ko-KR" altLang="en-US" sz="2000" b="1" dirty="0">
                <a:solidFill>
                  <a:schemeClr val="bg1"/>
                </a:solidFill>
              </a:rPr>
              <a:t>길이가 너무 길면 </a:t>
            </a:r>
            <a:r>
              <a:rPr lang="ko-KR" altLang="en-US" sz="2000" b="1" dirty="0" err="1">
                <a:solidFill>
                  <a:schemeClr val="bg1"/>
                </a:solidFill>
              </a:rPr>
              <a:t>과적합</a:t>
            </a:r>
            <a:r>
              <a:rPr lang="ko-KR" altLang="en-US" sz="2000" b="1" dirty="0">
                <a:solidFill>
                  <a:schemeClr val="bg1"/>
                </a:solidFill>
              </a:rPr>
              <a:t> 가능성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특징 수는 증가하고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동일한 특징을 갖는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을 찾을 확률 </a:t>
            </a:r>
            <a:r>
              <a:rPr lang="ko-KR" altLang="en-US" sz="2000" b="1" dirty="0" err="1">
                <a:solidFill>
                  <a:schemeClr val="bg1"/>
                </a:solidFill>
              </a:rPr>
              <a:t>줄어듬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메모리 크기 및 처리 속도 저하</a:t>
            </a:r>
          </a:p>
        </p:txBody>
      </p:sp>
    </p:spTree>
    <p:extLst>
      <p:ext uri="{BB962C8B-B14F-4D97-AF65-F5344CB8AC3E}">
        <p14:creationId xmlns:p14="http://schemas.microsoft.com/office/powerpoint/2010/main" val="159018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74883" y="235516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1538811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Feature Selection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1E0704-ABA2-4EA4-A275-C8B96624E4E5}"/>
              </a:ext>
            </a:extLst>
          </p:cNvPr>
          <p:cNvSpPr/>
          <p:nvPr/>
        </p:nvSpPr>
        <p:spPr>
          <a:xfrm>
            <a:off x="1661600" y="2474246"/>
            <a:ext cx="934069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문제점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n-gram </a:t>
            </a:r>
            <a:r>
              <a:rPr lang="ko-KR" altLang="en-US" sz="2000" b="1" dirty="0">
                <a:solidFill>
                  <a:schemeClr val="bg1"/>
                </a:solidFill>
              </a:rPr>
              <a:t>길이가 너무 길면 </a:t>
            </a:r>
            <a:r>
              <a:rPr lang="ko-KR" altLang="en-US" sz="2000" b="1" dirty="0" err="1">
                <a:solidFill>
                  <a:schemeClr val="bg1"/>
                </a:solidFill>
              </a:rPr>
              <a:t>과적합</a:t>
            </a:r>
            <a:r>
              <a:rPr lang="ko-KR" altLang="en-US" sz="2000" b="1" dirty="0">
                <a:solidFill>
                  <a:schemeClr val="bg1"/>
                </a:solidFill>
              </a:rPr>
              <a:t> 가능성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특징 수는 증가하고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동일한 특징을 갖는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을 찾을 확률 </a:t>
            </a:r>
            <a:r>
              <a:rPr lang="ko-KR" altLang="en-US" sz="2000" b="1" dirty="0" err="1">
                <a:solidFill>
                  <a:schemeClr val="bg1"/>
                </a:solidFill>
              </a:rPr>
              <a:t>줄어듬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메모리 크기 및 처리 속도 저하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EEE138-C47D-498B-A729-548F64F276A3}"/>
              </a:ext>
            </a:extLst>
          </p:cNvPr>
          <p:cNvSpPr/>
          <p:nvPr/>
        </p:nvSpPr>
        <p:spPr>
          <a:xfrm>
            <a:off x="1646342" y="4379444"/>
            <a:ext cx="9340695" cy="18794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해결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n</a:t>
            </a:r>
            <a:r>
              <a:rPr lang="ko-KR" altLang="en-US" sz="2000" b="1" dirty="0">
                <a:solidFill>
                  <a:schemeClr val="bg1"/>
                </a:solidFill>
              </a:rPr>
              <a:t>을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로 설정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2, 3. </a:t>
            </a:r>
            <a:r>
              <a:rPr lang="ko-KR" altLang="en-US" sz="2000" b="1" dirty="0">
                <a:solidFill>
                  <a:schemeClr val="bg1"/>
                </a:solidFill>
              </a:rPr>
              <a:t>명사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형용사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부사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동사로 품사 태그 제한된 단어 세트 사용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      15</a:t>
            </a:r>
            <a:r>
              <a:rPr lang="ko-KR" altLang="en-US" sz="2000" b="1" dirty="0">
                <a:solidFill>
                  <a:schemeClr val="bg1"/>
                </a:solidFill>
              </a:rPr>
              <a:t>번보다 적은 빈도로 발생하는 </a:t>
            </a:r>
            <a:r>
              <a:rPr lang="en-US" altLang="ko-KR" sz="2000" b="1" dirty="0">
                <a:solidFill>
                  <a:schemeClr val="bg1"/>
                </a:solidFill>
              </a:rPr>
              <a:t>n-gram </a:t>
            </a:r>
            <a:r>
              <a:rPr lang="ko-KR" altLang="en-US" sz="2000" b="1" dirty="0">
                <a:solidFill>
                  <a:schemeClr val="bg1"/>
                </a:solidFill>
              </a:rPr>
              <a:t>버리기</a:t>
            </a:r>
          </a:p>
        </p:txBody>
      </p:sp>
    </p:spTree>
    <p:extLst>
      <p:ext uri="{BB962C8B-B14F-4D97-AF65-F5344CB8AC3E}">
        <p14:creationId xmlns:p14="http://schemas.microsoft.com/office/powerpoint/2010/main" val="218957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61429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14220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Polarity Classification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557220" y="2439499"/>
            <a:ext cx="9397779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극성 분류의 종류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solidFill>
                  <a:schemeClr val="bg1"/>
                </a:solidFill>
              </a:rPr>
              <a:t>사람의 개입 유무</a:t>
            </a:r>
            <a:r>
              <a:rPr lang="en-US" altLang="ko-KR" sz="2000" b="1" dirty="0">
                <a:solidFill>
                  <a:schemeClr val="bg1"/>
                </a:solidFill>
              </a:rPr>
              <a:t>: supervised </a:t>
            </a:r>
            <a:r>
              <a:rPr lang="ko-KR" altLang="en-US" sz="2000" b="1" dirty="0">
                <a:solidFill>
                  <a:schemeClr val="bg1"/>
                </a:solidFill>
              </a:rPr>
              <a:t>지도학습 </a:t>
            </a:r>
            <a:r>
              <a:rPr lang="en-US" altLang="ko-KR" sz="2000" b="1" dirty="0">
                <a:solidFill>
                  <a:schemeClr val="bg1"/>
                </a:solidFill>
              </a:rPr>
              <a:t>/ unsupervised </a:t>
            </a:r>
            <a:r>
              <a:rPr lang="ko-KR" altLang="en-US" sz="2000" b="1" dirty="0">
                <a:solidFill>
                  <a:schemeClr val="bg1"/>
                </a:solidFill>
              </a:rPr>
              <a:t>비지도 학습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solidFill>
                  <a:schemeClr val="bg1"/>
                </a:solidFill>
              </a:rPr>
              <a:t>분류에 의견 단어 사용하는지 여부</a:t>
            </a:r>
            <a:r>
              <a:rPr lang="en-US" altLang="ko-KR" sz="2000" b="1" dirty="0">
                <a:solidFill>
                  <a:schemeClr val="bg1"/>
                </a:solidFill>
              </a:rPr>
              <a:t>:                                                 machine learning based </a:t>
            </a:r>
            <a:r>
              <a:rPr lang="ko-KR" altLang="en-US" sz="2000" b="1" dirty="0">
                <a:solidFill>
                  <a:schemeClr val="bg1"/>
                </a:solidFill>
              </a:rPr>
              <a:t>기계 학습 기반 </a:t>
            </a:r>
            <a:r>
              <a:rPr lang="en-US" altLang="ko-KR" sz="2000" b="1" dirty="0">
                <a:solidFill>
                  <a:schemeClr val="bg1"/>
                </a:solidFill>
              </a:rPr>
              <a:t>/ lexical based </a:t>
            </a:r>
            <a:r>
              <a:rPr lang="ko-KR" altLang="en-US" sz="2000" b="1" dirty="0">
                <a:solidFill>
                  <a:schemeClr val="bg1"/>
                </a:solidFill>
              </a:rPr>
              <a:t>어휘 기반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391DA8-9419-4220-977E-664A2E4D0D88}"/>
              </a:ext>
            </a:extLst>
          </p:cNvPr>
          <p:cNvSpPr/>
          <p:nvPr/>
        </p:nvSpPr>
        <p:spPr>
          <a:xfrm>
            <a:off x="1614290" y="5042343"/>
            <a:ext cx="987418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Harvard-IV</a:t>
            </a:r>
            <a:r>
              <a:rPr lang="ko-KR" altLang="en-US" sz="2000" b="1" dirty="0">
                <a:solidFill>
                  <a:schemeClr val="bg1"/>
                </a:solidFill>
              </a:rPr>
              <a:t>와 같은 잘 알려진 극성 단어 목록이 없는 경우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LM </a:t>
            </a:r>
            <a:r>
              <a:rPr lang="ko-KR" altLang="en-US" sz="2000" b="1" dirty="0">
                <a:solidFill>
                  <a:schemeClr val="bg1"/>
                </a:solidFill>
              </a:rPr>
              <a:t>사전에서는 선택한 기능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이 경우 </a:t>
            </a:r>
            <a:r>
              <a:rPr lang="en-US" altLang="ko-KR" sz="2000" b="1" dirty="0">
                <a:solidFill>
                  <a:schemeClr val="bg1"/>
                </a:solidFill>
              </a:rPr>
              <a:t>n </a:t>
            </a:r>
            <a:r>
              <a:rPr lang="ko-KR" altLang="en-US" sz="2000" b="1" dirty="0">
                <a:solidFill>
                  <a:schemeClr val="bg1"/>
                </a:solidFill>
              </a:rPr>
              <a:t>그램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극성을 자체적으로 </a:t>
            </a:r>
            <a:r>
              <a:rPr lang="ko-KR" altLang="en-US" sz="2000" b="1" dirty="0" err="1">
                <a:solidFill>
                  <a:schemeClr val="bg1"/>
                </a:solidFill>
              </a:rPr>
              <a:t>분류해야함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3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88566" y="2147103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88566" y="1448605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Polarity Classification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588566" y="2381515"/>
            <a:ext cx="9792794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수동</a:t>
            </a:r>
            <a:r>
              <a:rPr lang="en-US" altLang="ko-KR" b="1" dirty="0">
                <a:solidFill>
                  <a:schemeClr val="bg1"/>
                </a:solidFill>
              </a:rPr>
              <a:t>(manual)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시간 多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인적 오류가 발생 가능성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사전기반</a:t>
            </a:r>
            <a:r>
              <a:rPr lang="en-US" altLang="ko-KR" b="1" dirty="0">
                <a:solidFill>
                  <a:schemeClr val="bg1"/>
                </a:solidFill>
              </a:rPr>
              <a:t>(dictionary-based)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seed word</a:t>
            </a:r>
            <a:r>
              <a:rPr lang="ko-KR" altLang="en-US" b="1" dirty="0">
                <a:solidFill>
                  <a:schemeClr val="bg1"/>
                </a:solidFill>
              </a:rPr>
              <a:t>에서 사전 검색 후 동의어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반의어 찾으므로 </a:t>
            </a:r>
            <a:r>
              <a:rPr lang="en-US" altLang="ko-KR" b="1" dirty="0">
                <a:solidFill>
                  <a:schemeClr val="bg1"/>
                </a:solidFill>
              </a:rPr>
              <a:t>WordNet</a:t>
            </a:r>
            <a:r>
              <a:rPr lang="ko-KR" altLang="en-US" b="1" dirty="0">
                <a:solidFill>
                  <a:schemeClr val="bg1"/>
                </a:solidFill>
              </a:rPr>
              <a:t>과 같은 잘 구성된 어휘 데이터베이스 필요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단점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필드 별 극성 단어 찾을 수 없음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코퍼스기반</a:t>
            </a:r>
            <a:r>
              <a:rPr lang="en-US" altLang="ko-KR" b="1" dirty="0">
                <a:solidFill>
                  <a:schemeClr val="bg1"/>
                </a:solidFill>
              </a:rPr>
              <a:t>(corpus-based)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큰 코퍼스에서 </a:t>
            </a:r>
            <a:r>
              <a:rPr lang="en-US" altLang="ko-KR" b="1" dirty="0">
                <a:solidFill>
                  <a:schemeClr val="bg1"/>
                </a:solidFill>
              </a:rPr>
              <a:t>seed word</a:t>
            </a:r>
            <a:r>
              <a:rPr lang="ko-KR" altLang="en-US" b="1" dirty="0">
                <a:solidFill>
                  <a:schemeClr val="bg1"/>
                </a:solidFill>
              </a:rPr>
              <a:t>와 함께 발생하는 패턴을 검색하여 극성 단어를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찾음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장점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rgbClr val="FFFF00"/>
                </a:solidFill>
              </a:rPr>
              <a:t>필드 및 상황 별 정서 단어와 해당 극성을 찾을 수 있음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79CB81-D2F8-47E7-8842-85CC63CECF59}"/>
              </a:ext>
            </a:extLst>
          </p:cNvPr>
          <p:cNvSpPr/>
          <p:nvPr/>
        </p:nvSpPr>
        <p:spPr>
          <a:xfrm>
            <a:off x="9468686" y="1473497"/>
            <a:ext cx="22694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Lexical based</a:t>
            </a:r>
          </a:p>
        </p:txBody>
      </p:sp>
    </p:spTree>
    <p:extLst>
      <p:ext uri="{BB962C8B-B14F-4D97-AF65-F5344CB8AC3E}">
        <p14:creationId xmlns:p14="http://schemas.microsoft.com/office/powerpoint/2010/main" val="339364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88566" y="2147103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88566" y="1448605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Polarity Classification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545201" y="3045835"/>
            <a:ext cx="9792794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논문에서 쓴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 극성 분류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2000" b="1" dirty="0">
                <a:solidFill>
                  <a:schemeClr val="bg1"/>
                </a:solidFill>
              </a:rPr>
              <a:t> 사용하여 시장 정보에서 극성 분류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단어</a:t>
            </a:r>
            <a:r>
              <a:rPr lang="en-US" altLang="ko-KR" sz="2000" b="1" dirty="0">
                <a:solidFill>
                  <a:schemeClr val="bg1"/>
                </a:solidFill>
              </a:rPr>
              <a:t>(n-gram)</a:t>
            </a:r>
            <a:r>
              <a:rPr lang="ko-KR" altLang="en-US" sz="2000" b="1" dirty="0">
                <a:solidFill>
                  <a:schemeClr val="bg1"/>
                </a:solidFill>
              </a:rPr>
              <a:t>을 포함하고 </a:t>
            </a:r>
            <a:r>
              <a:rPr lang="ko-KR" altLang="en-US" sz="2000" b="1" dirty="0" err="1">
                <a:solidFill>
                  <a:schemeClr val="bg1"/>
                </a:solidFill>
              </a:rPr>
              <a:t>시드</a:t>
            </a:r>
            <a:r>
              <a:rPr lang="ko-KR" altLang="en-US" sz="2000" b="1" dirty="0">
                <a:solidFill>
                  <a:schemeClr val="bg1"/>
                </a:solidFill>
              </a:rPr>
              <a:t> 단어 사용하여 극성 분류하는 말뭉치 기반 접근</a:t>
            </a:r>
          </a:p>
        </p:txBody>
      </p:sp>
    </p:spTree>
    <p:extLst>
      <p:ext uri="{BB962C8B-B14F-4D97-AF65-F5344CB8AC3E}">
        <p14:creationId xmlns:p14="http://schemas.microsoft.com/office/powerpoint/2010/main" val="201533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Introduction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52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7220" y="2099912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1325219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Marketing Approach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640987" y="2262235"/>
            <a:ext cx="521888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시장 정보를 사용하여 </a:t>
            </a:r>
            <a:r>
              <a:rPr lang="en-US" altLang="ko-KR" b="1" dirty="0">
                <a:solidFill>
                  <a:schemeClr val="bg1"/>
                </a:solidFill>
              </a:rPr>
              <a:t>feature</a:t>
            </a:r>
            <a:r>
              <a:rPr lang="ko-KR" altLang="en-US" b="1" dirty="0">
                <a:solidFill>
                  <a:schemeClr val="bg1"/>
                </a:solidFill>
              </a:rPr>
              <a:t> 극성을 분류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C071D3-9FD8-4ECA-BFE3-F2FCF749CF1F}"/>
              </a:ext>
            </a:extLst>
          </p:cNvPr>
          <p:cNvSpPr/>
          <p:nvPr/>
        </p:nvSpPr>
        <p:spPr>
          <a:xfrm>
            <a:off x="1696282" y="2969053"/>
            <a:ext cx="9839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단어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ko-KR" b="1" dirty="0">
                <a:solidFill>
                  <a:schemeClr val="bg1"/>
                </a:solidFill>
              </a:rPr>
              <a:t> 종속 변</a:t>
            </a: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ko-KR" b="1" dirty="0">
                <a:solidFill>
                  <a:schemeClr val="bg1"/>
                </a:solidFill>
              </a:rPr>
              <a:t>주식 수익률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ko-KR" b="1" dirty="0">
                <a:solidFill>
                  <a:schemeClr val="bg1"/>
                </a:solidFill>
              </a:rPr>
              <a:t>설명 변수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ko-KR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단어의 계수가 양수이고 크면 단어보다 가중치가 높</a:t>
            </a:r>
            <a:r>
              <a:rPr lang="ko-KR" altLang="en-US" b="1" dirty="0">
                <a:solidFill>
                  <a:schemeClr val="bg1"/>
                </a:solidFill>
              </a:rPr>
              <a:t>음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ko-KR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시장 접근을 위해 </a:t>
            </a:r>
            <a:r>
              <a:rPr lang="en-US" altLang="ko-KR" b="1" dirty="0">
                <a:solidFill>
                  <a:schemeClr val="bg1"/>
                </a:solidFill>
              </a:rPr>
              <a:t>naïve </a:t>
            </a:r>
            <a:r>
              <a:rPr lang="en-US" altLang="ko-KR" b="1" dirty="0" err="1">
                <a:solidFill>
                  <a:schemeClr val="bg1"/>
                </a:solidFill>
              </a:rPr>
              <a:t>bayes</a:t>
            </a:r>
            <a:r>
              <a:rPr lang="en-US" altLang="ko-KR" b="1" dirty="0">
                <a:solidFill>
                  <a:schemeClr val="bg1"/>
                </a:solidFill>
              </a:rPr>
              <a:t> classifier</a:t>
            </a:r>
            <a:r>
              <a:rPr lang="ko-KR" altLang="ko-KR" b="1" dirty="0">
                <a:solidFill>
                  <a:schemeClr val="bg1"/>
                </a:solidFill>
              </a:rPr>
              <a:t>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ko-KR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모든 훈련은 각 클래스의 사후 확률이 다</a:t>
            </a:r>
            <a:r>
              <a:rPr lang="ko-KR" altLang="en-US" b="1" dirty="0">
                <a:solidFill>
                  <a:schemeClr val="bg1"/>
                </a:solidFill>
              </a:rPr>
              <a:t>름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ko-KR" b="1" dirty="0">
                <a:solidFill>
                  <a:schemeClr val="bg1"/>
                </a:solidFill>
              </a:rPr>
              <a:t>더 나은 예측 성능을 얻기 위해 이 절차를</a:t>
            </a:r>
            <a:r>
              <a:rPr lang="en-US" altLang="ko-KR" b="1" dirty="0">
                <a:solidFill>
                  <a:schemeClr val="bg1"/>
                </a:solidFill>
              </a:rPr>
              <a:t> 30 </a:t>
            </a:r>
            <a:r>
              <a:rPr lang="ko-KR" altLang="ko-KR" b="1" dirty="0">
                <a:solidFill>
                  <a:schemeClr val="bg1"/>
                </a:solidFill>
              </a:rPr>
              <a:t>회 반복하고 평균 점수를 최종 점수로 사용</a:t>
            </a:r>
            <a:r>
              <a:rPr lang="en-US" altLang="ko-KR" b="1" dirty="0">
                <a:solidFill>
                  <a:schemeClr val="bg1"/>
                </a:solidFill>
              </a:rPr>
              <a:t>(bagging)</a:t>
            </a:r>
            <a:endParaRPr lang="ko-KR" altLang="ko-KR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NBC</a:t>
            </a:r>
            <a:r>
              <a:rPr lang="ko-KR" altLang="ko-KR" b="1" dirty="0">
                <a:solidFill>
                  <a:schemeClr val="bg1"/>
                </a:solidFill>
              </a:rPr>
              <a:t>의 평균 정확도는</a:t>
            </a:r>
            <a:r>
              <a:rPr lang="en-US" altLang="ko-KR" b="1" dirty="0">
                <a:solidFill>
                  <a:schemeClr val="bg1"/>
                </a:solidFill>
              </a:rPr>
              <a:t> 86 %</a:t>
            </a:r>
            <a:endParaRPr lang="ko-KR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ko-KR" b="1" dirty="0">
                <a:solidFill>
                  <a:schemeClr val="bg1"/>
                </a:solidFill>
              </a:rPr>
              <a:t>양의 정밀도</a:t>
            </a:r>
            <a:r>
              <a:rPr lang="en-US" altLang="ko-KR" b="1" dirty="0">
                <a:solidFill>
                  <a:schemeClr val="bg1"/>
                </a:solidFill>
              </a:rPr>
              <a:t> : 90 %, </a:t>
            </a:r>
            <a:r>
              <a:rPr lang="ko-KR" altLang="ko-KR" b="1" dirty="0">
                <a:solidFill>
                  <a:schemeClr val="bg1"/>
                </a:solidFill>
              </a:rPr>
              <a:t>양의 리콜</a:t>
            </a:r>
            <a:r>
              <a:rPr lang="en-US" altLang="ko-KR" b="1" dirty="0">
                <a:solidFill>
                  <a:schemeClr val="bg1"/>
                </a:solidFill>
              </a:rPr>
              <a:t> : 84 %, </a:t>
            </a:r>
            <a:r>
              <a:rPr lang="ko-KR" altLang="ko-KR" b="1" dirty="0">
                <a:solidFill>
                  <a:schemeClr val="bg1"/>
                </a:solidFill>
              </a:rPr>
              <a:t>음의 정밀도</a:t>
            </a:r>
            <a:r>
              <a:rPr lang="en-US" altLang="ko-KR" b="1" dirty="0">
                <a:solidFill>
                  <a:schemeClr val="bg1"/>
                </a:solidFill>
              </a:rPr>
              <a:t> : 82 %, </a:t>
            </a:r>
            <a:r>
              <a:rPr lang="ko-KR" altLang="ko-KR" b="1" dirty="0">
                <a:solidFill>
                  <a:schemeClr val="bg1"/>
                </a:solidFill>
              </a:rPr>
              <a:t>음의 리콜</a:t>
            </a:r>
            <a:r>
              <a:rPr lang="en-US" altLang="ko-KR" b="1" dirty="0">
                <a:solidFill>
                  <a:schemeClr val="bg1"/>
                </a:solidFill>
              </a:rPr>
              <a:t> : 88 %)</a:t>
            </a:r>
            <a:endParaRPr lang="ko-KR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95979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88566" y="128491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Lexical Approach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588566" y="2135324"/>
            <a:ext cx="9159547" cy="423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시장 정보를 전혀 사용하지 않음 </a:t>
            </a:r>
            <a:r>
              <a:rPr lang="en-US" altLang="ko-KR" b="1" dirty="0">
                <a:solidFill>
                  <a:schemeClr val="bg1"/>
                </a:solidFill>
              </a:rPr>
              <a:t>(market approach </a:t>
            </a:r>
            <a:r>
              <a:rPr lang="ko-KR" altLang="en-US" b="1" dirty="0">
                <a:solidFill>
                  <a:schemeClr val="bg1"/>
                </a:solidFill>
              </a:rPr>
              <a:t>와 반대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직관적인 관찰 기반 </a:t>
            </a:r>
            <a:r>
              <a:rPr lang="en-US" altLang="ko-KR" b="1" dirty="0">
                <a:solidFill>
                  <a:schemeClr val="bg1"/>
                </a:solidFill>
              </a:rPr>
              <a:t>(intuitive observation)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같은 맥락 빈도수가 높으면 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같은 극성을 가질 가능성이 높음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단점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동시발생으로 인해 반의어를 인식 못함</a:t>
            </a:r>
            <a:r>
              <a:rPr lang="en-US" altLang="ko-KR" b="1" dirty="0">
                <a:solidFill>
                  <a:schemeClr val="bg1"/>
                </a:solidFill>
              </a:rPr>
              <a:t>, seed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word</a:t>
            </a:r>
            <a:r>
              <a:rPr lang="ko-KR" altLang="en-US" b="1" dirty="0">
                <a:solidFill>
                  <a:schemeClr val="bg1"/>
                </a:solidFill>
              </a:rPr>
              <a:t> 선택의 영향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반의어 인식 문제를 해결하기 위해 </a:t>
            </a:r>
            <a:r>
              <a:rPr lang="en-US" altLang="ko-KR" b="1" dirty="0">
                <a:solidFill>
                  <a:schemeClr val="bg1"/>
                </a:solidFill>
              </a:rPr>
              <a:t>ngram2vec </a:t>
            </a:r>
            <a:r>
              <a:rPr lang="ko-KR" altLang="en-US" b="1" dirty="0">
                <a:solidFill>
                  <a:schemeClr val="bg1"/>
                </a:solidFill>
              </a:rPr>
              <a:t>을 사용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Seed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word</a:t>
            </a:r>
            <a:r>
              <a:rPr lang="ko-KR" altLang="en-US" b="1" dirty="0">
                <a:solidFill>
                  <a:schemeClr val="bg1"/>
                </a:solidFill>
              </a:rPr>
              <a:t> 선택 문제를 해결하기 위해 프레임 워크를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전체 </a:t>
            </a:r>
            <a:r>
              <a:rPr lang="en-US" altLang="ko-KR" b="1" dirty="0">
                <a:solidFill>
                  <a:schemeClr val="bg1"/>
                </a:solidFill>
              </a:rPr>
              <a:t>232,658 </a:t>
            </a:r>
            <a:r>
              <a:rPr lang="ko-KR" altLang="en-US" b="1" dirty="0">
                <a:solidFill>
                  <a:schemeClr val="bg1"/>
                </a:solidFill>
              </a:rPr>
              <a:t>문서를 사용하여 </a:t>
            </a:r>
            <a:r>
              <a:rPr lang="en-US" altLang="ko-KR" b="1" dirty="0">
                <a:solidFill>
                  <a:schemeClr val="bg1"/>
                </a:solidFill>
              </a:rPr>
              <a:t>ngram2vec</a:t>
            </a:r>
            <a:r>
              <a:rPr lang="ko-KR" altLang="en-US" b="1" dirty="0">
                <a:solidFill>
                  <a:schemeClr val="bg1"/>
                </a:solidFill>
              </a:rPr>
              <a:t>를 훈련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55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95979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88566" y="128491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Lexical Approach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96267B-F5CB-4630-867F-ECAEB429A909}"/>
              </a:ext>
            </a:extLst>
          </p:cNvPr>
          <p:cNvSpPr/>
          <p:nvPr/>
        </p:nvSpPr>
        <p:spPr>
          <a:xfrm>
            <a:off x="1696282" y="3543864"/>
            <a:ext cx="9990588" cy="138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latinLnBrk="0">
              <a:lnSpc>
                <a:spcPct val="107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- market approach 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와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lexical approach 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가 비슷한 결과 제공 확인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3350" latinLnBrk="0">
              <a:lnSpc>
                <a:spcPct val="107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   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공통 </a:t>
            </a:r>
            <a:r>
              <a:rPr lang="ko-KR" altLang="ko-KR" sz="2000" b="1" kern="0" dirty="0" err="1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그램수를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 센다</a:t>
            </a:r>
            <a:endParaRPr lang="en-US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3350" latinLnBrk="0">
              <a:lnSpc>
                <a:spcPct val="107000"/>
              </a:lnSpc>
            </a:pPr>
            <a:endParaRPr lang="en-US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3350" latinLnBrk="0">
              <a:lnSpc>
                <a:spcPct val="107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39,965 (market) + 23,956 (lexical) =&gt; 14,154(common) + 9,791(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동일한 극성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)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722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75297" y="134084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C. Evaluation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709008" y="2713850"/>
            <a:ext cx="3716615" cy="28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목적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분류의 정확성을 확인 위해 시행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solidFill>
                  <a:schemeClr val="bg1"/>
                </a:solidFill>
              </a:rPr>
              <a:t>인간의 판단과 감정의 분류가 얼마나 일치하는지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solidFill>
                  <a:schemeClr val="bg1"/>
                </a:solidFill>
              </a:rPr>
              <a:t>어휘집</a:t>
            </a:r>
            <a:r>
              <a:rPr lang="en-US" altLang="ko-KR" sz="1500" b="1" dirty="0">
                <a:solidFill>
                  <a:schemeClr val="bg1"/>
                </a:solidFill>
              </a:rPr>
              <a:t>(lexicon)</a:t>
            </a:r>
            <a:r>
              <a:rPr lang="ko-KR" altLang="en-US" sz="1500" b="1" dirty="0">
                <a:solidFill>
                  <a:schemeClr val="bg1"/>
                </a:solidFill>
              </a:rPr>
              <a:t> 작성에 사용되지   않은 문서를 사용하여 정확성을 평가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71D263-3559-48F4-A957-DD8930CC638E}"/>
              </a:ext>
            </a:extLst>
          </p:cNvPr>
          <p:cNvSpPr/>
          <p:nvPr/>
        </p:nvSpPr>
        <p:spPr>
          <a:xfrm>
            <a:off x="6262540" y="2504148"/>
            <a:ext cx="5285268" cy="351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기간 </a:t>
            </a:r>
            <a:r>
              <a:rPr lang="en-US" altLang="ko-KR" sz="1500" b="1" dirty="0">
                <a:solidFill>
                  <a:schemeClr val="bg1"/>
                </a:solidFill>
              </a:rPr>
              <a:t>: 2009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5</a:t>
            </a:r>
            <a:r>
              <a:rPr lang="ko-KR" altLang="en-US" sz="1500" b="1" dirty="0">
                <a:solidFill>
                  <a:schemeClr val="bg1"/>
                </a:solidFill>
              </a:rPr>
              <a:t>월 </a:t>
            </a:r>
            <a:r>
              <a:rPr lang="en-US" altLang="ko-KR" sz="1500" b="1" dirty="0">
                <a:solidFill>
                  <a:schemeClr val="bg1"/>
                </a:solidFill>
              </a:rPr>
              <a:t>~ 2018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월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문서의 수 </a:t>
            </a:r>
            <a:r>
              <a:rPr lang="en-US" altLang="ko-KR" sz="1500" b="1" dirty="0">
                <a:solidFill>
                  <a:schemeClr val="bg1"/>
                </a:solidFill>
              </a:rPr>
              <a:t>: 2,341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 수동으로 </a:t>
            </a:r>
            <a:r>
              <a:rPr lang="en-US" altLang="ko-KR" sz="1500" b="1" dirty="0">
                <a:solidFill>
                  <a:schemeClr val="bg1"/>
                </a:solidFill>
              </a:rPr>
              <a:t>labeling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분류의 일관성 확인을 위해</a:t>
            </a:r>
            <a:r>
              <a:rPr lang="en-US" altLang="ko-KR" sz="1500" b="1" dirty="0">
                <a:solidFill>
                  <a:schemeClr val="bg1"/>
                </a:solidFill>
              </a:rPr>
              <a:t> 60%</a:t>
            </a:r>
            <a:r>
              <a:rPr lang="ko-KR" altLang="en-US" sz="1500" b="1" dirty="0">
                <a:solidFill>
                  <a:schemeClr val="bg1"/>
                </a:solidFill>
              </a:rPr>
              <a:t>의 문장을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선택하여 </a:t>
            </a:r>
            <a:r>
              <a:rPr lang="en-US" altLang="ko-KR" sz="1500" b="1" dirty="0">
                <a:solidFill>
                  <a:schemeClr val="bg1"/>
                </a:solidFill>
              </a:rPr>
              <a:t>naïve </a:t>
            </a:r>
            <a:r>
              <a:rPr lang="en-US" altLang="ko-KR" sz="1500" b="1" dirty="0" err="1">
                <a:solidFill>
                  <a:schemeClr val="bg1"/>
                </a:solidFill>
              </a:rPr>
              <a:t>bayes</a:t>
            </a:r>
            <a:r>
              <a:rPr lang="ko-KR" altLang="en-US" sz="1500" b="1" dirty="0">
                <a:solidFill>
                  <a:schemeClr val="bg1"/>
                </a:solidFill>
              </a:rPr>
              <a:t>를 훈련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train set : 60%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test set : 40%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0A8F07-3B6B-4436-ABA7-C7637D423230}"/>
              </a:ext>
            </a:extLst>
          </p:cNvPr>
          <p:cNvCxnSpPr>
            <a:cxnSpLocks/>
          </p:cNvCxnSpPr>
          <p:nvPr/>
        </p:nvCxnSpPr>
        <p:spPr>
          <a:xfrm>
            <a:off x="6000454" y="2120900"/>
            <a:ext cx="1" cy="38285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2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722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75297" y="134084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C. Evaluation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661600" y="2396893"/>
            <a:ext cx="3716615" cy="385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Naïve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Bayes?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특징이 너무 많은 경우</a:t>
            </a:r>
            <a:r>
              <a:rPr lang="en-US" altLang="ko-KR" sz="1500" b="1" dirty="0">
                <a:solidFill>
                  <a:schemeClr val="bg1"/>
                </a:solidFill>
              </a:rPr>
              <a:t>,</a:t>
            </a:r>
            <a:r>
              <a:rPr lang="ko-KR" altLang="en-US" sz="1500" b="1" dirty="0">
                <a:solidFill>
                  <a:schemeClr val="bg1"/>
                </a:solidFill>
              </a:rPr>
              <a:t> 모든 연관관계를 고려하게 되면 복잡해 지기 때문에 단순화 하여 판단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feature</a:t>
            </a:r>
            <a:r>
              <a:rPr lang="ko-KR" altLang="en-US" sz="1500" b="1" dirty="0">
                <a:solidFill>
                  <a:schemeClr val="bg1"/>
                </a:solidFill>
              </a:rPr>
              <a:t>들이 확률적으로 독립이라는 가정으로 분류를 쉽고 빠르게</a:t>
            </a:r>
            <a:r>
              <a:rPr lang="en-US" altLang="ko-KR" sz="1500" b="1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확률적으로 독립이라는 가정이 필수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(ex </a:t>
            </a:r>
            <a:r>
              <a:rPr lang="ko-KR" altLang="en-US" sz="1500" b="1" dirty="0">
                <a:solidFill>
                  <a:schemeClr val="bg1"/>
                </a:solidFill>
              </a:rPr>
              <a:t>분서분류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질병 진단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스팸메일 분류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71D263-3559-48F4-A957-DD8930CC638E}"/>
              </a:ext>
            </a:extLst>
          </p:cNvPr>
          <p:cNvSpPr/>
          <p:nvPr/>
        </p:nvSpPr>
        <p:spPr>
          <a:xfrm>
            <a:off x="6260874" y="2754515"/>
            <a:ext cx="5285268" cy="28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market approach accuracy : 68%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양의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63 %, </a:t>
            </a:r>
            <a:r>
              <a:rPr lang="ko-KR" altLang="en-US" sz="1500" b="1" dirty="0">
                <a:solidFill>
                  <a:schemeClr val="bg1"/>
                </a:solidFill>
              </a:rPr>
              <a:t>양의 리콜 </a:t>
            </a:r>
            <a:r>
              <a:rPr lang="en-US" altLang="ko-KR" sz="1500" b="1" dirty="0">
                <a:solidFill>
                  <a:schemeClr val="bg1"/>
                </a:solidFill>
              </a:rPr>
              <a:t>:75 %,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음의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74 %, </a:t>
            </a:r>
            <a:r>
              <a:rPr lang="ko-KR" altLang="en-US" sz="1500" b="1" dirty="0">
                <a:solidFill>
                  <a:schemeClr val="bg1"/>
                </a:solidFill>
              </a:rPr>
              <a:t>음의 리콜 </a:t>
            </a:r>
            <a:r>
              <a:rPr lang="en-US" altLang="ko-KR" sz="1500" b="1" dirty="0">
                <a:solidFill>
                  <a:schemeClr val="bg1"/>
                </a:solidFill>
              </a:rPr>
              <a:t>: 62 %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lexicon approach accuracy : 67%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양의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69 %, </a:t>
            </a:r>
            <a:r>
              <a:rPr lang="ko-KR" altLang="en-US" sz="1500" b="1" dirty="0">
                <a:solidFill>
                  <a:schemeClr val="bg1"/>
                </a:solidFill>
              </a:rPr>
              <a:t>양의 리콜 </a:t>
            </a:r>
            <a:r>
              <a:rPr lang="en-US" altLang="ko-KR" sz="1500" b="1" dirty="0">
                <a:solidFill>
                  <a:schemeClr val="bg1"/>
                </a:solidFill>
              </a:rPr>
              <a:t>: 71 %,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음의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65 %, </a:t>
            </a:r>
            <a:r>
              <a:rPr lang="ko-KR" altLang="en-US" sz="1500" b="1" dirty="0">
                <a:solidFill>
                  <a:schemeClr val="bg1"/>
                </a:solidFill>
              </a:rPr>
              <a:t>음의 리콜 </a:t>
            </a:r>
            <a:r>
              <a:rPr lang="en-US" altLang="ko-KR" sz="1500" b="1" dirty="0">
                <a:solidFill>
                  <a:schemeClr val="bg1"/>
                </a:solidFill>
              </a:rPr>
              <a:t>: 62 %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CB5FA8-6C12-4E77-87C4-4022C7F6B431}"/>
              </a:ext>
            </a:extLst>
          </p:cNvPr>
          <p:cNvCxnSpPr>
            <a:cxnSpLocks/>
          </p:cNvCxnSpPr>
          <p:nvPr/>
        </p:nvCxnSpPr>
        <p:spPr>
          <a:xfrm>
            <a:off x="6000454" y="2120900"/>
            <a:ext cx="1" cy="38285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1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0427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01675" y="13579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5. Measuring Sentiments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641273" y="2370848"/>
            <a:ext cx="48992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어휘를 가지고 대상 문서의 </a:t>
            </a:r>
            <a:r>
              <a:rPr lang="en-US" altLang="ko-KR" sz="2000" b="1" dirty="0">
                <a:solidFill>
                  <a:schemeClr val="bg1"/>
                </a:solidFill>
              </a:rPr>
              <a:t>tone</a:t>
            </a:r>
            <a:r>
              <a:rPr lang="ko-KR" altLang="en-US" sz="2000" b="1" dirty="0">
                <a:solidFill>
                  <a:schemeClr val="bg1"/>
                </a:solidFill>
              </a:rPr>
              <a:t>을 측정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3F189-37AE-404C-8855-CC9C06F80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36" y="3265551"/>
            <a:ext cx="8586970" cy="2589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237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0427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01675" y="13579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5. Measuring Sentiments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9D4FFD-46F9-457A-8159-C3F493EA902B}"/>
              </a:ext>
            </a:extLst>
          </p:cNvPr>
          <p:cNvSpPr/>
          <p:nvPr/>
        </p:nvSpPr>
        <p:spPr>
          <a:xfrm>
            <a:off x="1545201" y="2325711"/>
            <a:ext cx="48992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어휘를 가지고 대상 문서의 </a:t>
            </a:r>
            <a:r>
              <a:rPr lang="en-US" altLang="ko-KR" sz="2000" b="1" dirty="0">
                <a:solidFill>
                  <a:schemeClr val="bg1"/>
                </a:solidFill>
              </a:rPr>
              <a:t>tone</a:t>
            </a:r>
            <a:r>
              <a:rPr lang="ko-KR" altLang="en-US" sz="2000" b="1" dirty="0">
                <a:solidFill>
                  <a:schemeClr val="bg1"/>
                </a:solidFill>
              </a:rPr>
              <a:t>을 측정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07087-6BBD-4224-AC0A-43B6A195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45" y="3225987"/>
            <a:ext cx="8293756" cy="254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92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0427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01675" y="13579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5. Measuring Sentiments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39D4FFD-46F9-457A-8159-C3F493EA902B}"/>
                  </a:ext>
                </a:extLst>
              </p:cNvPr>
              <p:cNvSpPr/>
              <p:nvPr/>
            </p:nvSpPr>
            <p:spPr>
              <a:xfrm>
                <a:off x="1523128" y="2953406"/>
                <a:ext cx="9990588" cy="2605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b="1" dirty="0">
                    <a:solidFill>
                      <a:schemeClr val="bg1"/>
                    </a:solidFill>
                  </a:rPr>
                  <a:t>연속 변수로 </a:t>
                </a:r>
                <a:r>
                  <a:rPr lang="ko-KR" altLang="ko-KR" b="1" dirty="0" err="1">
                    <a:solidFill>
                      <a:schemeClr val="bg1"/>
                    </a:solidFill>
                  </a:rPr>
                  <a:t>문서별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ko-KR" b="1" dirty="0">
                    <a:solidFill>
                      <a:schemeClr val="bg1"/>
                    </a:solidFill>
                  </a:rPr>
                  <a:t>을 생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성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(-1&lt;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&lt; 1)</a:t>
                </a: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-1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에 가까울수록 보수적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(dovish), 1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에 가까울수록 진보적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(hawkish)</a:t>
                </a: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𝒍𝒆𝒙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통화정책의 감정을 정량화 하는 지표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r>
                  <a:rPr lang="ko-KR" altLang="ko-KR" b="1" dirty="0">
                    <a:solidFill>
                      <a:schemeClr val="bg1"/>
                    </a:solidFill>
                  </a:rPr>
                  <a:t>각각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dirty="0">
                    <a:solidFill>
                      <a:schemeClr val="bg1"/>
                    </a:solidFill>
                  </a:rPr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𝒍𝒆𝒙</m:t>
                        </m:r>
                      </m:sup>
                    </m:sSup>
                    <m:r>
                      <a:rPr lang="en-US" altLang="ko-KR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bg1"/>
                    </a:solidFill>
                  </a:rPr>
                  <a:t>을 사용해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 시장 접근 방식과 어휘 접근 방식을 기반으로 지표를 나타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냄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r>
                  <a:rPr lang="ko-KR" altLang="ko-KR" b="1" dirty="0">
                    <a:solidFill>
                      <a:schemeClr val="bg1"/>
                    </a:solidFill>
                  </a:rPr>
                  <a:t>현재 및 미래의 통화 정책 결정에 대한 통계적 속성과 설명력을 조사</a:t>
                </a: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39D4FFD-46F9-457A-8159-C3F493EA9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28" y="2953406"/>
                <a:ext cx="9990588" cy="2605842"/>
              </a:xfrm>
              <a:prstGeom prst="rect">
                <a:avLst/>
              </a:prstGeom>
              <a:blipFill>
                <a:blip r:embed="rId2"/>
                <a:stretch>
                  <a:fillRect l="-549" t="-1168" b="-2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536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Empirical Analysis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81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657289" y="1332725"/>
            <a:ext cx="39633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539D5E-869E-422A-9748-D8FC60C82C8C}"/>
                  </a:ext>
                </a:extLst>
              </p:cNvPr>
              <p:cNvSpPr/>
              <p:nvPr/>
            </p:nvSpPr>
            <p:spPr>
              <a:xfrm>
                <a:off x="2154904" y="2832220"/>
                <a:ext cx="8187392" cy="2873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ko-KR" sz="2000" b="1" dirty="0">
                    <a:solidFill>
                      <a:schemeClr val="bg1"/>
                    </a:solidFill>
                  </a:rPr>
                  <a:t>어휘 기반 지표가 한국은행의 현재와 미래의 통화정책 결정을 설명할 수 있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을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sz="2000" b="1" dirty="0">
                    <a:solidFill>
                      <a:schemeClr val="bg1"/>
                    </a:solidFill>
                  </a:rPr>
                  <a:t>특히 기존 거시경제 데이터에서 사용할 수 없는 추가 정보가 있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을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342900" indent="-342900">
                  <a:buAutoNum type="arabicPeriod"/>
                </a:pPr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ko-KR" sz="2000" b="1" dirty="0">
                    <a:solidFill>
                      <a:schemeClr val="bg1"/>
                    </a:solidFill>
                  </a:rPr>
                  <a:t>필드 별 사전을 사용해야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할까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342900" indent="-342900">
                  <a:buAutoNum type="arabicPeriod"/>
                </a:pPr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ko-KR" sz="2000" b="1" dirty="0">
                    <a:solidFill>
                      <a:schemeClr val="bg1"/>
                    </a:solidFill>
                  </a:rPr>
                  <a:t>한국어에서 영어로 된 텍스트가 아닌 원본한국어 텍스트를 사용해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야 할까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</a:t>
                </a:r>
                <a:endParaRPr lang="ko-KR" altLang="ko-KR" sz="20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    (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설명력을 비교하기 위해 확장된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 Taylor 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규칙을 고려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)</a:t>
                </a:r>
                <a:endParaRPr lang="ko-KR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539D5E-869E-422A-9748-D8FC60C82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04" y="2832220"/>
                <a:ext cx="8187392" cy="2873800"/>
              </a:xfrm>
              <a:prstGeom prst="rect">
                <a:avLst/>
              </a:prstGeom>
              <a:blipFill>
                <a:blip r:embed="rId2"/>
                <a:stretch>
                  <a:fillRect l="-967" t="-2548" b="-2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1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588566" y="1782063"/>
            <a:ext cx="658619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Text(</a:t>
            </a:r>
            <a:r>
              <a:rPr lang="ko-KR" altLang="en-US" sz="2000" b="1" dirty="0">
                <a:solidFill>
                  <a:schemeClr val="bg1"/>
                </a:solidFill>
              </a:rPr>
              <a:t>문자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유용한 정보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그러나</a:t>
            </a:r>
            <a:r>
              <a:rPr lang="en-US" altLang="ko-KR" sz="2000" b="1" dirty="0">
                <a:solidFill>
                  <a:schemeClr val="bg1"/>
                </a:solidFill>
              </a:rPr>
              <a:t>, quantify(</a:t>
            </a:r>
            <a:r>
              <a:rPr lang="ko-KR" altLang="en-US" sz="2000" b="1" dirty="0">
                <a:solidFill>
                  <a:schemeClr val="bg1"/>
                </a:solidFill>
              </a:rPr>
              <a:t>수량화</a:t>
            </a:r>
            <a:r>
              <a:rPr lang="en-US" altLang="ko-KR" sz="2000" b="1" dirty="0">
                <a:solidFill>
                  <a:schemeClr val="bg1"/>
                </a:solidFill>
              </a:rPr>
              <a:t>), interpret(</a:t>
            </a:r>
            <a:r>
              <a:rPr lang="ko-KR" altLang="en-US" sz="2000" b="1" dirty="0">
                <a:solidFill>
                  <a:schemeClr val="bg1"/>
                </a:solidFill>
              </a:rPr>
              <a:t>해석</a:t>
            </a:r>
            <a:r>
              <a:rPr lang="en-US" altLang="ko-KR" sz="2000" b="1" dirty="0">
                <a:solidFill>
                  <a:schemeClr val="bg1"/>
                </a:solidFill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</a:rPr>
              <a:t>문제때문에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Numerical data(</a:t>
            </a:r>
            <a:r>
              <a:rPr lang="ko-KR" altLang="en-US" sz="2000" b="1" dirty="0">
                <a:solidFill>
                  <a:schemeClr val="bg1"/>
                </a:solidFill>
              </a:rPr>
              <a:t>수치형 데이터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보다 적게 사용되었다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/>
          <p:nvPr/>
        </p:nvCxnSpPr>
        <p:spPr>
          <a:xfrm>
            <a:off x="1588566" y="3656535"/>
            <a:ext cx="85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4927517" y="4412111"/>
            <a:ext cx="658619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하지만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빅데이터 분석의 한 분야인 </a:t>
            </a:r>
            <a:r>
              <a:rPr lang="en-US" altLang="ko-KR" sz="2000" b="1" dirty="0">
                <a:solidFill>
                  <a:schemeClr val="bg1"/>
                </a:solidFill>
              </a:rPr>
              <a:t>‘Text Mining’</a:t>
            </a:r>
            <a:r>
              <a:rPr lang="ko-KR" altLang="en-US" sz="2000" b="1" dirty="0">
                <a:solidFill>
                  <a:schemeClr val="bg1"/>
                </a:solidFill>
              </a:rPr>
              <a:t>이 발달되어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마케팅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정치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분야 외에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ko-KR" altLang="en-US" sz="2000" b="1" dirty="0" err="1">
                <a:solidFill>
                  <a:schemeClr val="bg1"/>
                </a:solidFill>
              </a:rPr>
              <a:t>경제＇에서도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text</a:t>
            </a:r>
            <a:r>
              <a:rPr lang="ko-KR" altLang="en-US" sz="2000" b="1" dirty="0">
                <a:solidFill>
                  <a:schemeClr val="bg1"/>
                </a:solidFill>
              </a:rPr>
              <a:t>가 주요 분석 도구가 되었다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D34CD-93D1-4B73-A092-2168A4206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91" y="4364068"/>
            <a:ext cx="1436655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Measures of MP Sentiment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6553747" y="2070158"/>
            <a:ext cx="5093332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(a) 0.85 </a:t>
            </a:r>
            <a:r>
              <a:rPr lang="ko-KR" altLang="en-US" sz="1400" b="1" dirty="0">
                <a:solidFill>
                  <a:schemeClr val="bg1"/>
                </a:solidFill>
              </a:rPr>
              <a:t>의 양의 상관관계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Market </a:t>
            </a:r>
            <a:r>
              <a:rPr lang="en-US" altLang="ko-KR" sz="1400" b="1" dirty="0" err="1">
                <a:solidFill>
                  <a:schemeClr val="bg1"/>
                </a:solidFill>
              </a:rPr>
              <a:t>reaserch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</a:rPr>
              <a:t>lexical </a:t>
            </a:r>
            <a:r>
              <a:rPr lang="ko-KR" altLang="en-US" sz="1400" b="1" dirty="0">
                <a:solidFill>
                  <a:schemeClr val="bg1"/>
                </a:solidFill>
              </a:rPr>
              <a:t>방법으로 알아낸 두가지 </a:t>
            </a:r>
            <a:r>
              <a:rPr lang="en-US" altLang="ko-KR" sz="1400" b="1" dirty="0">
                <a:solidFill>
                  <a:schemeClr val="bg1"/>
                </a:solidFill>
              </a:rPr>
              <a:t>tone</a:t>
            </a:r>
            <a:r>
              <a:rPr lang="ko-KR" altLang="en-US" sz="1400" b="1" dirty="0">
                <a:solidFill>
                  <a:schemeClr val="bg1"/>
                </a:solidFill>
              </a:rPr>
              <a:t>이 밀접하게 움직임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(b) </a:t>
            </a:r>
            <a:r>
              <a:rPr lang="ko-KR" altLang="en-US" sz="1400" b="1" dirty="0">
                <a:solidFill>
                  <a:schemeClr val="bg1"/>
                </a:solidFill>
              </a:rPr>
              <a:t>한국 정책 금리</a:t>
            </a:r>
            <a:r>
              <a:rPr lang="en-US" altLang="ko-KR" sz="1400" b="1" dirty="0">
                <a:solidFill>
                  <a:schemeClr val="bg1"/>
                </a:solidFill>
              </a:rPr>
              <a:t>(BOK policy rate)</a:t>
            </a:r>
            <a:r>
              <a:rPr lang="ko-KR" altLang="en-US" sz="1400" b="1" dirty="0">
                <a:solidFill>
                  <a:schemeClr val="bg1"/>
                </a:solidFill>
              </a:rPr>
              <a:t>가 움직임을 잘 파악함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그래프 유사도 높음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(c) Market research</a:t>
            </a:r>
            <a:r>
              <a:rPr lang="ko-KR" altLang="en-US" sz="1400" b="1" dirty="0">
                <a:solidFill>
                  <a:schemeClr val="bg1"/>
                </a:solidFill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</a:rPr>
              <a:t>tone</a:t>
            </a:r>
            <a:r>
              <a:rPr lang="ko-KR" altLang="en-US" sz="1400" b="1" dirty="0">
                <a:solidFill>
                  <a:schemeClr val="bg1"/>
                </a:solidFill>
              </a:rPr>
              <a:t>과 경제정책불확실성</a:t>
            </a:r>
            <a:r>
              <a:rPr lang="en-US" altLang="ko-KR" sz="1400" b="1" dirty="0">
                <a:solidFill>
                  <a:schemeClr val="bg1"/>
                </a:solidFill>
              </a:rPr>
              <a:t>(EPU)</a:t>
            </a:r>
            <a:r>
              <a:rPr lang="ko-KR" altLang="en-US" sz="1400" b="1" dirty="0">
                <a:solidFill>
                  <a:schemeClr val="bg1"/>
                </a:solidFill>
              </a:rPr>
              <a:t>은 반대방향으로 움직이지 않음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큰 의미 없다</a:t>
            </a:r>
            <a:r>
              <a:rPr lang="en-US" altLang="ko-KR" sz="1400" b="1" dirty="0">
                <a:solidFill>
                  <a:schemeClr val="bg1"/>
                </a:solidFill>
              </a:rPr>
              <a:t>??)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(d) </a:t>
            </a:r>
            <a:r>
              <a:rPr lang="ko-KR" altLang="en-US" sz="1400" b="1" dirty="0">
                <a:solidFill>
                  <a:schemeClr val="bg1"/>
                </a:solidFill>
              </a:rPr>
              <a:t>불확실성지표와 </a:t>
            </a:r>
            <a:r>
              <a:rPr lang="en-US" altLang="ko-KR" sz="1400" b="1" dirty="0">
                <a:solidFill>
                  <a:schemeClr val="bg1"/>
                </a:solidFill>
              </a:rPr>
              <a:t>Market research</a:t>
            </a:r>
            <a:r>
              <a:rPr lang="ko-KR" altLang="en-US" sz="1400" b="1" dirty="0">
                <a:solidFill>
                  <a:schemeClr val="bg1"/>
                </a:solidFill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</a:rPr>
              <a:t>tone </a:t>
            </a:r>
            <a:r>
              <a:rPr lang="ko-KR" altLang="en-US" sz="1400" b="1" dirty="0">
                <a:solidFill>
                  <a:schemeClr val="bg1"/>
                </a:solidFill>
              </a:rPr>
              <a:t>은 </a:t>
            </a:r>
            <a:r>
              <a:rPr lang="en-US" altLang="ko-KR" sz="1400" b="1" dirty="0">
                <a:solidFill>
                  <a:schemeClr val="bg1"/>
                </a:solidFill>
              </a:rPr>
              <a:t>-0.54</a:t>
            </a:r>
            <a:r>
              <a:rPr lang="ko-KR" altLang="en-US" sz="1400" b="1" dirty="0">
                <a:solidFill>
                  <a:schemeClr val="bg1"/>
                </a:solidFill>
              </a:rPr>
              <a:t>로 비교적 강한 음의 상관관계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9835E94-D6E4-4E08-8F3D-D4A027BF5D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3857" y="2092953"/>
            <a:ext cx="4735700" cy="4173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3B664B-4F34-4546-A31C-2421295B2E2E}"/>
              </a:ext>
            </a:extLst>
          </p:cNvPr>
          <p:cNvSpPr/>
          <p:nvPr/>
        </p:nvSpPr>
        <p:spPr>
          <a:xfrm>
            <a:off x="6730719" y="1328845"/>
            <a:ext cx="471063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A. </a:t>
            </a:r>
            <a:r>
              <a:rPr lang="ko-KR" altLang="en-US" sz="1500" b="1" dirty="0">
                <a:solidFill>
                  <a:schemeClr val="bg1"/>
                </a:solidFill>
              </a:rPr>
              <a:t>시계열 데이터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51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Measures of MP Sentiment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539D5E-869E-422A-9748-D8FC60C82C8C}"/>
                  </a:ext>
                </a:extLst>
              </p:cNvPr>
              <p:cNvSpPr/>
              <p:nvPr/>
            </p:nvSpPr>
            <p:spPr>
              <a:xfrm>
                <a:off x="6610307" y="2317750"/>
                <a:ext cx="5330624" cy="3703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𝐭𝐨𝐧𝐞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𝐦𝐤𝐭</m:t>
                        </m:r>
                      </m:sup>
                    </m:sSup>
                  </m:oMath>
                </a14:m>
                <a:r>
                  <a:rPr lang="ko-KR" altLang="ko-KR" b="1" dirty="0">
                    <a:solidFill>
                      <a:schemeClr val="bg1"/>
                    </a:solidFill>
                  </a:rPr>
                  <a:t>가 통화정책결정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예측 잘함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342900" lvl="0" indent="-342900">
                  <a:buAutoNum type="alphaLcParenBoth"/>
                </a:pPr>
                <a:endParaRPr lang="ko-KR" altLang="ko-KR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0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통화정책결정에 변화 없음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1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통화정책결정에 진보적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(hawkish)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변화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-1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통화정책결정에 보수적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(dovish)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변화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-2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매우 보수적 변화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b="1" dirty="0">
                    <a:solidFill>
                      <a:schemeClr val="bg1"/>
                    </a:solidFill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산업 생산량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– </a:t>
                </a:r>
                <a:r>
                  <a:rPr lang="en-US" altLang="ko-KR" b="1" dirty="0" err="1">
                    <a:solidFill>
                      <a:schemeClr val="bg1"/>
                    </a:solidFill>
                  </a:rPr>
                  <a:t>hodrick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Prescott       (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생산량에서 시간 추세를 제거하기 위함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lvl="0"/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b="1" dirty="0">
                    <a:solidFill>
                      <a:schemeClr val="bg1"/>
                    </a:solidFill>
                  </a:rPr>
                  <a:t>(c)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소비자 물가지수와의 상관계수는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0.4</a:t>
                </a:r>
              </a:p>
              <a:p>
                <a:pPr lvl="0"/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b="1" dirty="0">
                    <a:solidFill>
                      <a:schemeClr val="bg1"/>
                    </a:solidFill>
                  </a:rPr>
                  <a:t>(d)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주식 시장지수와의 상관관계는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-0.36</a:t>
                </a:r>
                <a:endParaRPr lang="ko-KR" altLang="ko-K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539D5E-869E-422A-9748-D8FC60C82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07" y="2317750"/>
                <a:ext cx="5330624" cy="3703771"/>
              </a:xfrm>
              <a:prstGeom prst="rect">
                <a:avLst/>
              </a:prstGeom>
              <a:blipFill>
                <a:blip r:embed="rId2"/>
                <a:stretch>
                  <a:fillRect l="-1143" t="-1316" r="-1029" b="-1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53B664B-4F34-4546-A31C-2421295B2E2E}"/>
                  </a:ext>
                </a:extLst>
              </p:cNvPr>
              <p:cNvSpPr/>
              <p:nvPr/>
            </p:nvSpPr>
            <p:spPr>
              <a:xfrm>
                <a:off x="4058784" y="1131050"/>
                <a:ext cx="7528832" cy="750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ko-KR" sz="1500" b="1" dirty="0">
                    <a:solidFill>
                      <a:schemeClr val="bg1"/>
                    </a:solidFill>
                  </a:rPr>
                  <a:t>통화정책결정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/</a:t>
                </a:r>
                <a:r>
                  <a:rPr lang="ko-KR" altLang="ko-KR" sz="15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ko-KR" sz="1500" b="1" dirty="0">
                    <a:solidFill>
                      <a:schemeClr val="bg1"/>
                    </a:solidFill>
                  </a:rPr>
                  <a:t>생산량 차이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(</a:t>
                </a:r>
                <a:r>
                  <a:rPr lang="ko-KR" altLang="ko-KR" sz="1500" b="1" dirty="0">
                    <a:solidFill>
                      <a:schemeClr val="bg1"/>
                    </a:solidFill>
                  </a:rPr>
                  <a:t>생산격차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) / </a:t>
                </a:r>
                <a:r>
                  <a:rPr lang="ko-KR" altLang="ko-KR" sz="1500" b="1" dirty="0">
                    <a:solidFill>
                      <a:schemeClr val="bg1"/>
                    </a:solidFill>
                  </a:rPr>
                  <a:t>소비자물가지수 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/ KOSPI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sz="1500" b="1" dirty="0">
                    <a:solidFill>
                      <a:schemeClr val="bg1"/>
                    </a:solidFill>
                  </a:rPr>
                  <a:t>비교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53B664B-4F34-4546-A31C-2421295B2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84" y="1131050"/>
                <a:ext cx="7528832" cy="750718"/>
              </a:xfrm>
              <a:prstGeom prst="rect">
                <a:avLst/>
              </a:prstGeom>
              <a:blipFill>
                <a:blip r:embed="rId3"/>
                <a:stretch>
                  <a:fillRect r="-324"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F0C10CBA-43B1-4831-97BA-4469CB580C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8156" y="2042653"/>
            <a:ext cx="4900508" cy="4306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994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3B664B-4F34-4546-A31C-2421295B2E2E}"/>
              </a:ext>
            </a:extLst>
          </p:cNvPr>
          <p:cNvSpPr/>
          <p:nvPr/>
        </p:nvSpPr>
        <p:spPr>
          <a:xfrm>
            <a:off x="4058784" y="1310395"/>
            <a:ext cx="7528832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선택된 변수 간의 상관관계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4DC5BF2-A8A4-448F-B1BB-AAACE5E04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063" y="1296203"/>
            <a:ext cx="3216445" cy="5058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770EAF-F0BF-48AF-9685-361D3DC15D17}"/>
                  </a:ext>
                </a:extLst>
              </p:cNvPr>
              <p:cNvSpPr/>
              <p:nvPr/>
            </p:nvSpPr>
            <p:spPr>
              <a:xfrm>
                <a:off x="5423569" y="2976501"/>
                <a:ext cx="6096000" cy="22624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AutoNum type="alphaLcParenBoth"/>
                </a:pP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산업생산량과 정책금리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-0.61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로 강한 음의 상관관계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인플레이션과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상관계수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0.4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로 양의 상관관계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한국은행 정책 금리와 한국과 미국의 정책 불확실성의 상관계수는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-0.33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-0.28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로 각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각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음의 상관관계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770EAF-F0BF-48AF-9685-361D3DC15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9" y="2976501"/>
                <a:ext cx="6096000" cy="2262479"/>
              </a:xfrm>
              <a:prstGeom prst="rect">
                <a:avLst/>
              </a:prstGeom>
              <a:blipFill>
                <a:blip r:embed="rId3"/>
                <a:stretch>
                  <a:fillRect l="-1100" t="-2695" r="-800" b="-3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27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3A5FD50-88D1-433D-8F49-15FE139828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7999" y="4068786"/>
            <a:ext cx="9691433" cy="121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86E858-C58F-4723-B4A3-5ED6D39A3CF6}"/>
                  </a:ext>
                </a:extLst>
              </p:cNvPr>
              <p:cNvSpPr/>
              <p:nvPr/>
            </p:nvSpPr>
            <p:spPr>
              <a:xfrm>
                <a:off x="888206" y="2538214"/>
                <a:ext cx="10824030" cy="670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826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BOK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금융통화정책 위원회의 정책 금리 결정과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MPB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의사록의 정보 내용 사이의 관계를 평가하기 위해 동시 결정과 미래 결정 모두에 대한 사전 기반 지표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𝒍𝒆𝒙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설명력을 테스트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함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86E858-C58F-4723-B4A3-5ED6D39A3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6" y="2538214"/>
                <a:ext cx="10824030" cy="670696"/>
              </a:xfrm>
              <a:prstGeom prst="rect">
                <a:avLst/>
              </a:prstGeom>
              <a:blipFill>
                <a:blip r:embed="rId3"/>
                <a:stretch>
                  <a:fillRect t="-5455" r="-50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351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내용 개체 틀 3">
            <a:extLst>
              <a:ext uri="{FF2B5EF4-FFF2-40B4-BE49-F238E27FC236}">
                <a16:creationId xmlns:a16="http://schemas.microsoft.com/office/drawing/2014/main" id="{C62E27AA-CE81-459C-ADBB-32F06D019D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952" y="2259837"/>
            <a:ext cx="9077325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FDCB592-3D24-4B37-88FB-3BEE227D7F4D}"/>
              </a:ext>
            </a:extLst>
          </p:cNvPr>
          <p:cNvSpPr txBox="1"/>
          <p:nvPr/>
        </p:nvSpPr>
        <p:spPr>
          <a:xfrm>
            <a:off x="1829754" y="3170920"/>
            <a:ext cx="9141523" cy="275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상수 항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 값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이용해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smoothing of monetary policy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통제한다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물가상승률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(CPI –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소비자물가지수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목표물가와의 차이 파이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= 2%.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성장률 차이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실질성장률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잠재성장률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Expected </a:t>
            </a:r>
            <a:r>
              <a:rPr lang="en-US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inflaction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of consumer survey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Leading economic composite Index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611B37-F716-4C6C-9687-8523879E18DA}"/>
              </a:ext>
            </a:extLst>
          </p:cNvPr>
          <p:cNvSpPr txBox="1"/>
          <p:nvPr/>
        </p:nvSpPr>
        <p:spPr>
          <a:xfrm>
            <a:off x="9472861" y="5390798"/>
            <a:ext cx="18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en-US" altLang="ko-KR" dirty="0" err="1">
                <a:solidFill>
                  <a:schemeClr val="bg1"/>
                </a:solidFill>
              </a:rPr>
              <a:t>Xt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항</a:t>
            </a:r>
            <a:r>
              <a:rPr lang="en-US" altLang="ko-KR" dirty="0">
                <a:solidFill>
                  <a:schemeClr val="bg1"/>
                </a:solidFill>
              </a:rPr>
              <a:t>(tone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9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DCB592-3D24-4B37-88FB-3BEE227D7F4D}"/>
              </a:ext>
            </a:extLst>
          </p:cNvPr>
          <p:cNvSpPr txBox="1"/>
          <p:nvPr/>
        </p:nvSpPr>
        <p:spPr>
          <a:xfrm>
            <a:off x="1568216" y="4071963"/>
            <a:ext cx="44889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case 1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종속변수 </a:t>
            </a:r>
            <a:r>
              <a:rPr lang="en-US" altLang="ko-KR" b="1" dirty="0" err="1">
                <a:solidFill>
                  <a:schemeClr val="bg1"/>
                </a:solidFill>
              </a:rPr>
              <a:t>ΔBOKt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인 경우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ΔBOK</a:t>
            </a:r>
            <a:r>
              <a:rPr lang="ko-KR" altLang="en-US" b="1" dirty="0">
                <a:solidFill>
                  <a:schemeClr val="bg1"/>
                </a:solidFill>
              </a:rPr>
              <a:t>가 </a:t>
            </a:r>
            <a:r>
              <a:rPr lang="en-US" altLang="ko-KR" b="1" dirty="0">
                <a:solidFill>
                  <a:schemeClr val="bg1"/>
                </a:solidFill>
              </a:rPr>
              <a:t>ΔMP</a:t>
            </a:r>
            <a:r>
              <a:rPr lang="ko-KR" altLang="en-US" b="1" dirty="0">
                <a:solidFill>
                  <a:schemeClr val="bg1"/>
                </a:solidFill>
              </a:rPr>
              <a:t>에 사용 됨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k=1, k=2 </a:t>
            </a:r>
            <a:r>
              <a:rPr lang="ko-KR" altLang="en-US" b="1" dirty="0">
                <a:solidFill>
                  <a:schemeClr val="bg1"/>
                </a:solidFill>
              </a:rPr>
              <a:t>일 때 각각 계산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en-US" altLang="ko-KR" b="1" dirty="0" err="1">
                <a:solidFill>
                  <a:schemeClr val="bg1"/>
                </a:solidFill>
              </a:rPr>
              <a:t>ΔBOKt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금리변화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           ±0.25 0.5 1.0 ...</a:t>
            </a:r>
            <a:r>
              <a:rPr lang="ko-KR" altLang="en-US" b="1" dirty="0">
                <a:solidFill>
                  <a:schemeClr val="bg1"/>
                </a:solidFill>
              </a:rPr>
              <a:t>방향으로 변함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C4A1679-847C-4DAF-A957-997BC8E4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64" y="2186277"/>
            <a:ext cx="7572375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1F561FB-9625-4799-964D-03EC31E077BC}"/>
              </a:ext>
            </a:extLst>
          </p:cNvPr>
          <p:cNvSpPr txBox="1"/>
          <p:nvPr/>
        </p:nvSpPr>
        <p:spPr>
          <a:xfrm>
            <a:off x="6646063" y="4170024"/>
            <a:ext cx="4741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case2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종속변수 </a:t>
            </a:r>
            <a:r>
              <a:rPr lang="en-US" altLang="ko-KR" b="1" dirty="0">
                <a:solidFill>
                  <a:schemeClr val="bg1"/>
                </a:solidFill>
              </a:rPr>
              <a:t>MPD </a:t>
            </a:r>
            <a:r>
              <a:rPr lang="ko-KR" altLang="en-US" b="1" dirty="0">
                <a:solidFill>
                  <a:schemeClr val="bg1"/>
                </a:solidFill>
              </a:rPr>
              <a:t>인 경우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MPD</a:t>
            </a:r>
            <a:r>
              <a:rPr lang="ko-KR" altLang="en-US" b="1" dirty="0">
                <a:solidFill>
                  <a:schemeClr val="bg1"/>
                </a:solidFill>
              </a:rPr>
              <a:t>가 </a:t>
            </a:r>
            <a:r>
              <a:rPr lang="en-US" altLang="ko-KR" b="1" dirty="0">
                <a:solidFill>
                  <a:schemeClr val="bg1"/>
                </a:solidFill>
              </a:rPr>
              <a:t>ΔMP</a:t>
            </a:r>
            <a:r>
              <a:rPr lang="ko-KR" altLang="en-US" b="1" dirty="0">
                <a:solidFill>
                  <a:schemeClr val="bg1"/>
                </a:solidFill>
              </a:rPr>
              <a:t>에 사용 됨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k=1, k=2 </a:t>
            </a:r>
            <a:r>
              <a:rPr lang="ko-KR" altLang="en-US" b="1" dirty="0">
                <a:solidFill>
                  <a:schemeClr val="bg1"/>
                </a:solidFill>
              </a:rPr>
              <a:t>일 때 각각 계산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*MPD : non-standard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monetary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policy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       +1 ,0 -1 -2 </a:t>
            </a:r>
            <a:r>
              <a:rPr lang="ko-KR" altLang="en-US" b="1" dirty="0">
                <a:solidFill>
                  <a:schemeClr val="bg1"/>
                </a:solidFill>
              </a:rPr>
              <a:t>의 값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0FAC54-CE06-4766-A0D9-5B165C969266}"/>
              </a:ext>
            </a:extLst>
          </p:cNvPr>
          <p:cNvCxnSpPr>
            <a:cxnSpLocks/>
          </p:cNvCxnSpPr>
          <p:nvPr/>
        </p:nvCxnSpPr>
        <p:spPr>
          <a:xfrm>
            <a:off x="6180335" y="3926077"/>
            <a:ext cx="0" cy="2023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50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BC4A1679-847C-4DAF-A957-997BC8E4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64" y="2186277"/>
            <a:ext cx="7572375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F7078F-25C0-47F8-A507-1BAEF2169678}"/>
              </a:ext>
            </a:extLst>
          </p:cNvPr>
          <p:cNvSpPr txBox="1"/>
          <p:nvPr/>
        </p:nvSpPr>
        <p:spPr>
          <a:xfrm>
            <a:off x="1865130" y="4323846"/>
            <a:ext cx="8861465" cy="1561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항의 감마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베타와 같은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계수들을 구하기 위해서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ordered </a:t>
            </a:r>
            <a:r>
              <a:rPr lang="en-US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probit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</a:t>
            </a:r>
          </a:p>
          <a:p>
            <a:pPr marL="285750" indent="-285750" algn="l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Probit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regression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한 유형으로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dependent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변수가 오로지 두개의 값을 가지는 경우에 이용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Maximum likelihood esti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tion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추정</a:t>
            </a:r>
          </a:p>
        </p:txBody>
      </p:sp>
    </p:spTree>
    <p:extLst>
      <p:ext uri="{BB962C8B-B14F-4D97-AF65-F5344CB8AC3E}">
        <p14:creationId xmlns:p14="http://schemas.microsoft.com/office/powerpoint/2010/main" val="386456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ACE04C31-03DE-4175-8449-41D6C072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6" y="2390701"/>
            <a:ext cx="2500340" cy="3211990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표</a:t>
            </a:r>
            <a:r>
              <a:rPr lang="en-US" altLang="ko-KR" sz="1800" b="1" dirty="0">
                <a:solidFill>
                  <a:schemeClr val="bg1"/>
                </a:solidFill>
              </a:rPr>
              <a:t>7</a:t>
            </a:r>
            <a:r>
              <a:rPr lang="ko-KR" altLang="en-US" sz="1800" b="1" dirty="0">
                <a:solidFill>
                  <a:schemeClr val="bg1"/>
                </a:solidFill>
              </a:rPr>
              <a:t>과 표</a:t>
            </a:r>
            <a:r>
              <a:rPr lang="en-US" altLang="ko-KR" sz="1800" b="1" dirty="0">
                <a:solidFill>
                  <a:schemeClr val="bg1"/>
                </a:solidFill>
              </a:rPr>
              <a:t>8: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ko-KR" altLang="en-US" sz="1800" b="1" dirty="0">
                <a:solidFill>
                  <a:schemeClr val="bg1"/>
                </a:solidFill>
              </a:rPr>
              <a:t>각각의 경우에 대한 계수와 </a:t>
            </a:r>
            <a:r>
              <a:rPr lang="en-US" altLang="ko-KR" sz="1800" b="1" dirty="0">
                <a:solidFill>
                  <a:schemeClr val="bg1"/>
                </a:solidFill>
              </a:rPr>
              <a:t>R2 score</a:t>
            </a:r>
            <a:r>
              <a:rPr lang="ko-KR" altLang="en-US" sz="1800" b="1" dirty="0">
                <a:solidFill>
                  <a:schemeClr val="bg1"/>
                </a:solidFill>
              </a:rPr>
              <a:t>를 계산한 표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각 변수의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사용유무에 따라 계수의 값과 </a:t>
            </a:r>
            <a:r>
              <a:rPr lang="en-US" altLang="ko-KR" sz="1800" b="1" dirty="0">
                <a:solidFill>
                  <a:schemeClr val="bg1"/>
                </a:solidFill>
              </a:rPr>
              <a:t>r2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score</a:t>
            </a:r>
            <a:r>
              <a:rPr lang="ko-KR" altLang="en-US" sz="1800" b="1" dirty="0">
                <a:solidFill>
                  <a:schemeClr val="bg1"/>
                </a:solidFill>
              </a:rPr>
              <a:t>값 바뀜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pic>
        <p:nvPicPr>
          <p:cNvPr id="29" name="내용 개체 틀 4">
            <a:extLst>
              <a:ext uri="{FF2B5EF4-FFF2-40B4-BE49-F238E27FC236}">
                <a16:creationId xmlns:a16="http://schemas.microsoft.com/office/drawing/2014/main" id="{D386F5BD-1629-4D94-BB81-5C514E9ED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0686" y="1404117"/>
            <a:ext cx="3428172" cy="4800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A268773-F5F4-4036-90E7-12CFC2CE8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23" y="1404117"/>
            <a:ext cx="3428173" cy="4827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07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029167-50E2-436C-850B-2A7299870527}"/>
              </a:ext>
            </a:extLst>
          </p:cNvPr>
          <p:cNvSpPr/>
          <p:nvPr/>
        </p:nvSpPr>
        <p:spPr>
          <a:xfrm>
            <a:off x="1777999" y="3768255"/>
            <a:ext cx="7944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GDPgrowth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대신 </a:t>
            </a:r>
            <a:r>
              <a:rPr lang="en-US" altLang="ko-KR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IPgrowth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/ inflation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으로 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CPI(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소비자 물가지수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사</a:t>
            </a:r>
            <a:r>
              <a:rPr lang="ko-KR" alt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용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F6C4FE-DC64-46AA-AB1D-80DF36D958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166" y="5064836"/>
            <a:ext cx="5731510" cy="77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F37E9D8-0962-4E0D-8B54-D7504DAF0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68166" y="3060208"/>
            <a:ext cx="5731510" cy="549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925AE8F-E3ED-4D0F-B181-20C3A328B6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68166" y="4309357"/>
            <a:ext cx="5731510" cy="567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2F321E-6D22-4F98-9665-B97BA6D185B6}"/>
              </a:ext>
            </a:extLst>
          </p:cNvPr>
          <p:cNvSpPr/>
          <p:nvPr/>
        </p:nvSpPr>
        <p:spPr>
          <a:xfrm>
            <a:off x="1808713" y="2614477"/>
            <a:ext cx="529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Apel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and Grimaldi (2014)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 논문에서 사용된 식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26ABB3-756F-456A-86F2-0E20E76C157D}"/>
              </a:ext>
            </a:extLst>
          </p:cNvPr>
          <p:cNvSpPr/>
          <p:nvPr/>
        </p:nvSpPr>
        <p:spPr>
          <a:xfrm>
            <a:off x="1446923" y="2065584"/>
            <a:ext cx="538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논문의 견고함을 다지기위해 다른 모델로도 검증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7811748-DCD7-43FA-8205-04029F175541}"/>
              </a:ext>
            </a:extLst>
          </p:cNvPr>
          <p:cNvSpPr/>
          <p:nvPr/>
        </p:nvSpPr>
        <p:spPr>
          <a:xfrm>
            <a:off x="3519260" y="5064836"/>
            <a:ext cx="962025" cy="628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FAFE6A-6571-400F-870E-33E0EB97BE0D}"/>
              </a:ext>
            </a:extLst>
          </p:cNvPr>
          <p:cNvSpPr txBox="1"/>
          <p:nvPr/>
        </p:nvSpPr>
        <p:spPr>
          <a:xfrm>
            <a:off x="8721591" y="4667134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Tone</a:t>
            </a:r>
            <a:r>
              <a:rPr lang="ko-KR" altLang="en-US" b="1" dirty="0">
                <a:solidFill>
                  <a:schemeClr val="bg1"/>
                </a:solidFill>
              </a:rPr>
              <a:t> 값 대입 후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R2 score </a:t>
            </a:r>
            <a:r>
              <a:rPr lang="ko-KR" altLang="en-US" b="1" dirty="0">
                <a:solidFill>
                  <a:schemeClr val="bg1"/>
                </a:solidFill>
              </a:rPr>
              <a:t>값 크게 증가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4069BB-4818-4883-8424-7C72CD44249D}"/>
              </a:ext>
            </a:extLst>
          </p:cNvPr>
          <p:cNvSpPr txBox="1"/>
          <p:nvPr/>
        </p:nvSpPr>
        <p:spPr>
          <a:xfrm>
            <a:off x="1877701" y="6052925"/>
            <a:ext cx="940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미래의 통화정책에 대해 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tone(mkt)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거시경제 지표들을 넘어</a:t>
            </a:r>
            <a:r>
              <a:rPr lang="ko-KR" altLang="en-US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서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중요한 정보를 담고 있</a:t>
            </a:r>
            <a:r>
              <a:rPr lang="ko-KR" altLang="en-US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28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E1559CC-08C5-43BF-ACC8-427D51D3FC1D}"/>
                  </a:ext>
                </a:extLst>
              </p:cNvPr>
              <p:cNvSpPr/>
              <p:nvPr/>
            </p:nvSpPr>
            <p:spPr>
              <a:xfrm>
                <a:off x="1838250" y="2270368"/>
                <a:ext cx="9054361" cy="360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&lt;4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가지 사전을 통해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와 비교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한국어 텍스트 분석에 가장 널리 사용되는 사전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𝒈𝒐𝒐𝒈𝒍𝒆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Google Cloud Natural Language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제공하는 감정 분석 서비스 사전</a:t>
                </a:r>
                <a:endParaRPr lang="en-US" altLang="ko-KR" b="1" kern="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𝑯𝑰𝑽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: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Harvard IV-4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기반으로 하는 사전</a:t>
                </a:r>
                <a:endParaRPr lang="en-US" altLang="ko-KR" b="1" kern="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𝑳𝑴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Loughran and McDonald (2011)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기반으로 하는 사전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E1559CC-08C5-43BF-ACC8-427D51D3F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50" y="2270368"/>
                <a:ext cx="9054361" cy="3601114"/>
              </a:xfrm>
              <a:prstGeom prst="rect">
                <a:avLst/>
              </a:prstGeom>
              <a:blipFill>
                <a:blip r:embed="rId3"/>
                <a:stretch>
                  <a:fillRect l="-606" t="-846" b="-1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588566" y="1782063"/>
            <a:ext cx="658619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Text mining </a:t>
            </a:r>
            <a:r>
              <a:rPr lang="ko-KR" altLang="en-US" sz="2000" b="1" dirty="0">
                <a:solidFill>
                  <a:schemeClr val="bg1"/>
                </a:solidFill>
              </a:rPr>
              <a:t>쓰는 목적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Extract the quantitative information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Qualitative contents -&gt; </a:t>
            </a:r>
            <a:r>
              <a:rPr lang="en-US" altLang="ko-KR" sz="2000" b="1" dirty="0">
                <a:solidFill>
                  <a:srgbClr val="FFFF00"/>
                </a:solidFill>
              </a:rPr>
              <a:t>Quantitative indicators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88566" y="3656535"/>
            <a:ext cx="974709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557220" y="4070437"/>
            <a:ext cx="6586199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논문에서 보여주고 싶은 것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Measuring Sentiment &amp; Tone of the minutes + @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Importance of using a field-specific dictionary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Importance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of using Original Korean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D34CD-93D1-4B73-A092-2168A4206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44" y="4291855"/>
            <a:ext cx="1436655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9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0C44F33-DD1B-41F0-8E7B-DC25826860FD}"/>
                  </a:ext>
                </a:extLst>
              </p:cNvPr>
              <p:cNvSpPr/>
              <p:nvPr/>
            </p:nvSpPr>
            <p:spPr>
              <a:xfrm>
                <a:off x="1661600" y="2262024"/>
                <a:ext cx="7906999" cy="117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가지 사전을 비교해보기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Q1) Original Korean text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를 사용해야 하는 이유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한글로 영어를 번역해서 영어 텍스트에 대한 표준 절차를 적용한 데이터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0C44F33-DD1B-41F0-8E7B-DC258268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00" y="2262024"/>
                <a:ext cx="7906999" cy="1174104"/>
              </a:xfrm>
              <a:prstGeom prst="rect">
                <a:avLst/>
              </a:prstGeom>
              <a:blipFill>
                <a:blip r:embed="rId3"/>
                <a:stretch>
                  <a:fillRect l="-694" t="-2591" b="-7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D4A0BB1-96D9-4808-AE21-3E113651C190}"/>
                  </a:ext>
                </a:extLst>
              </p:cNvPr>
              <p:cNvSpPr/>
              <p:nvPr/>
            </p:nvSpPr>
            <p:spPr>
              <a:xfrm>
                <a:off x="1623097" y="3762755"/>
                <a:ext cx="9448002" cy="784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가지 사전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외국어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b="1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연관성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그래프를 통해 나타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내면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상관관계 값 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낮음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𝒈𝒐𝒐𝒈𝒍𝒆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-0.26,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𝑯𝑰𝑽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𝑳𝑴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𝟑𝟗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D4A0BB1-96D9-4808-AE21-3E113651C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97" y="3762755"/>
                <a:ext cx="9448002" cy="784510"/>
              </a:xfrm>
              <a:prstGeom prst="rect">
                <a:avLst/>
              </a:prstGeom>
              <a:blipFill>
                <a:blip r:embed="rId4"/>
                <a:stretch>
                  <a:fillRect l="-645" t="-6977" b="-10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9B7C4A93-C2C4-42C1-B393-927737BF67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91" y="4596518"/>
            <a:ext cx="1790700" cy="1798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0E1A8DD-12E3-440D-BABA-D5695A684B4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15" y="4595851"/>
            <a:ext cx="1799590" cy="179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05CBE61-1350-4A9E-A62A-7E33CA4605F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647" y="4587842"/>
            <a:ext cx="1798955" cy="180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66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3BC78E3-77D6-4C08-89B2-0A4ED5E8AE8D}"/>
                  </a:ext>
                </a:extLst>
              </p:cNvPr>
              <p:cNvSpPr/>
              <p:nvPr/>
            </p:nvSpPr>
            <p:spPr>
              <a:xfrm>
                <a:off x="1568216" y="2320994"/>
                <a:ext cx="9507428" cy="779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𝑴𝑷𝑫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𝒄𝒖𝒓𝒓𝒆𝒏𝒕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𝒄𝒉𝒂𝒏𝒈𝒆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𝑩𝑶𝑲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𝑴𝑷𝑫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𝒇𝒖𝒕𝒖𝒓𝒆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𝒄𝒉𝒂𝒏𝒈𝒆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𝑩𝑶𝑲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값이</a:t>
                </a:r>
                <a:endParaRPr lang="en-US" altLang="ko-KR" b="1" kern="1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값보다 낮다</a:t>
                </a:r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  <a:endParaRPr lang="ko-KR" altLang="ko-KR" b="1" kern="1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3BC78E3-77D6-4C08-89B2-0A4ED5E8A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16" y="2320994"/>
                <a:ext cx="9507428" cy="779957"/>
              </a:xfrm>
              <a:prstGeom prst="rect">
                <a:avLst/>
              </a:prstGeom>
              <a:blipFill>
                <a:blip r:embed="rId3"/>
                <a:stretch>
                  <a:fillRect l="-641" t="-7813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07FCE46-E046-4411-A766-61C6D5540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079981"/>
                  </p:ext>
                </p:extLst>
              </p:nvPr>
            </p:nvGraphicFramePr>
            <p:xfrm>
              <a:off x="2056089" y="3233749"/>
              <a:ext cx="8531682" cy="11415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6147">
                      <a:extLst>
                        <a:ext uri="{9D8B030D-6E8A-4147-A177-3AD203B41FA5}">
                          <a16:colId xmlns:a16="http://schemas.microsoft.com/office/drawing/2014/main" val="4240637255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426425906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217827161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575256565"/>
                        </a:ext>
                      </a:extLst>
                    </a:gridCol>
                    <a:gridCol w="1707094">
                      <a:extLst>
                        <a:ext uri="{9D8B030D-6E8A-4147-A177-3AD203B41FA5}">
                          <a16:colId xmlns:a16="http://schemas.microsoft.com/office/drawing/2014/main" val="2896289929"/>
                        </a:ext>
                      </a:extLst>
                    </a:gridCol>
                  </a:tblGrid>
                  <a:tr h="405815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𝐠𝐨𝐨𝐠𝐥𝐞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𝐇𝐈𝐕𝟒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𝐋𝐌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991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0.111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0.127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90319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sz="1100" b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0.124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0.144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0.156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203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07FCE46-E046-4411-A766-61C6D5540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079981"/>
                  </p:ext>
                </p:extLst>
              </p:nvPr>
            </p:nvGraphicFramePr>
            <p:xfrm>
              <a:off x="2056089" y="3233749"/>
              <a:ext cx="8531682" cy="11415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6147">
                      <a:extLst>
                        <a:ext uri="{9D8B030D-6E8A-4147-A177-3AD203B41FA5}">
                          <a16:colId xmlns:a16="http://schemas.microsoft.com/office/drawing/2014/main" val="4240637255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426425906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217827161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575256565"/>
                        </a:ext>
                      </a:extLst>
                    </a:gridCol>
                    <a:gridCol w="1707094">
                      <a:extLst>
                        <a:ext uri="{9D8B030D-6E8A-4147-A177-3AD203B41FA5}">
                          <a16:colId xmlns:a16="http://schemas.microsoft.com/office/drawing/2014/main" val="2896289929"/>
                        </a:ext>
                      </a:extLst>
                    </a:gridCol>
                  </a:tblGrid>
                  <a:tr h="405815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357" t="-1493" r="-301786" b="-1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00357" t="-1493" r="-201786" b="-1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0357" t="-1493" r="-101786" b="-1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00357" t="-1493" r="-1786" b="-183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991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57" t="-113333" r="-401786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0.111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0.127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90319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57" t="-209836" r="-4017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0.124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0.144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0.156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203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CD41D9-5A87-41ED-A47F-A78B590E1440}"/>
                  </a:ext>
                </a:extLst>
              </p:cNvPr>
              <p:cNvSpPr/>
              <p:nvPr/>
            </p:nvSpPr>
            <p:spPr>
              <a:xfrm>
                <a:off x="2056089" y="5192376"/>
                <a:ext cx="8874276" cy="773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Q2)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한글을 영어로 번역해서 영어 텍스트에 대한 표준 절차를 적용하면 어떨지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?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ko-KR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위의 그래프를 통해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𝑳𝑴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사전이 다른 외국어 사전들에 비해 성능이 가장 좋</a:t>
                </a:r>
                <a:r>
                  <a:rPr lang="ko-KR" altLang="en-US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음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CD41D9-5A87-41ED-A47F-A78B590E1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9" y="5192376"/>
                <a:ext cx="8874276" cy="773225"/>
              </a:xfrm>
              <a:prstGeom prst="rect">
                <a:avLst/>
              </a:prstGeom>
              <a:blipFill>
                <a:blip r:embed="rId5"/>
                <a:stretch>
                  <a:fillRect l="-549" t="-5512" b="-1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98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EAD55-98F7-4F08-8C61-A0DC2D4ED7B9}"/>
                  </a:ext>
                </a:extLst>
              </p:cNvPr>
              <p:cNvSpPr/>
              <p:nvPr/>
            </p:nvSpPr>
            <p:spPr>
              <a:xfrm>
                <a:off x="1678385" y="2208336"/>
                <a:ext cx="6096000" cy="7688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Q3)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필드 별 사전을 사용하는 것이 정말 중요한지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??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ko-KR" altLang="en-US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ko-KR" altLang="ko-KR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그래프와 값을 비교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EAD55-98F7-4F08-8C61-A0DC2D4E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85" y="2208336"/>
                <a:ext cx="6096000" cy="768865"/>
              </a:xfrm>
              <a:prstGeom prst="rect">
                <a:avLst/>
              </a:prstGeom>
              <a:blipFill>
                <a:blip r:embed="rId3"/>
                <a:stretch>
                  <a:fillRect l="-800" t="-4762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id="{344F82E9-CB75-412B-9227-A7508D372A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64" y="3399623"/>
            <a:ext cx="4011071" cy="247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4325A8-81CC-4E4B-AC9F-C88E04E214FA}"/>
                  </a:ext>
                </a:extLst>
              </p:cNvPr>
              <p:cNvSpPr/>
              <p:nvPr/>
            </p:nvSpPr>
            <p:spPr>
              <a:xfrm>
                <a:off x="6181532" y="3517307"/>
                <a:ext cx="5238739" cy="2090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변형 비교 값이 낮으며 상관관계와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값이 낮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음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경제와 금융 분야에서 사용이 되고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한국어 텍스트 분석에 널리 사용되기 때문에 필드 별 사전의 중요성을 잘 설명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해줌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상관관계 값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- 0.08)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4325A8-81CC-4E4B-AC9F-C88E04E21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32" y="3517307"/>
                <a:ext cx="5238739" cy="2090444"/>
              </a:xfrm>
              <a:prstGeom prst="rect">
                <a:avLst/>
              </a:prstGeom>
              <a:blipFill>
                <a:blip r:embed="rId5"/>
                <a:stretch>
                  <a:fillRect l="-931" t="-1749" r="-1048" b="-3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535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EAD55-98F7-4F08-8C61-A0DC2D4ED7B9}"/>
                  </a:ext>
                </a:extLst>
              </p:cNvPr>
              <p:cNvSpPr/>
              <p:nvPr/>
            </p:nvSpPr>
            <p:spPr>
              <a:xfrm>
                <a:off x="1482101" y="2083440"/>
                <a:ext cx="6096000" cy="7688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Q3)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필드 별 사전을 사용하는 것이 정말 중요한지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??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ko-KR" altLang="en-US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ko-KR" altLang="ko-KR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그래프와 값을 비교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EAD55-98F7-4F08-8C61-A0DC2D4E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01" y="2083440"/>
                <a:ext cx="6096000" cy="768865"/>
              </a:xfrm>
              <a:prstGeom prst="rect">
                <a:avLst/>
              </a:prstGeom>
              <a:blipFill>
                <a:blip r:embed="rId3"/>
                <a:stretch>
                  <a:fillRect l="-800" t="-5556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id="{344F82E9-CB75-412B-9227-A7508D372A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95" y="3066214"/>
            <a:ext cx="4011071" cy="247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4325A8-81CC-4E4B-AC9F-C88E04E214FA}"/>
                  </a:ext>
                </a:extLst>
              </p:cNvPr>
              <p:cNvSpPr/>
              <p:nvPr/>
            </p:nvSpPr>
            <p:spPr>
              <a:xfrm>
                <a:off x="6153896" y="2899842"/>
                <a:ext cx="5238739" cy="1535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변형 비교 값이 낮으며 상관관계와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값이 낮</a:t>
                </a:r>
                <a:r>
                  <a:rPr lang="ko-KR" altLang="en-US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음</a:t>
                </a:r>
                <a:endParaRPr lang="ko-KR" altLang="ko-KR" sz="15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경제와 금융 분야에서 사용이 되고</a:t>
                </a: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한국어 텍스트 분석에 널리 사용되기 때문에 필드 별 사전의 중요성을 잘 설명</a:t>
                </a:r>
                <a:r>
                  <a:rPr lang="ko-KR" altLang="en-US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해줌</a:t>
                </a:r>
                <a:endParaRPr lang="en-US" altLang="ko-KR" sz="15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상관관계 값 </a:t>
                </a: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- 0.08)</a:t>
                </a:r>
                <a:endParaRPr lang="ko-KR" altLang="ko-KR" sz="15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4325A8-81CC-4E4B-AC9F-C88E04E21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896" y="2899842"/>
                <a:ext cx="5238739" cy="1535549"/>
              </a:xfrm>
              <a:prstGeom prst="rect">
                <a:avLst/>
              </a:prstGeom>
              <a:blipFill>
                <a:blip r:embed="rId5"/>
                <a:stretch>
                  <a:fillRect l="-465" t="-1190" r="-349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650B4D5-C38C-4DE5-A880-561389BECE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513355"/>
                  </p:ext>
                </p:extLst>
              </p:nvPr>
            </p:nvGraphicFramePr>
            <p:xfrm>
              <a:off x="5919024" y="4908239"/>
              <a:ext cx="5725160" cy="9208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44905">
                      <a:extLst>
                        <a:ext uri="{9D8B030D-6E8A-4147-A177-3AD203B41FA5}">
                          <a16:colId xmlns:a16="http://schemas.microsoft.com/office/drawing/2014/main" val="1780390720"/>
                        </a:ext>
                      </a:extLst>
                    </a:gridCol>
                    <a:gridCol w="2092325">
                      <a:extLst>
                        <a:ext uri="{9D8B030D-6E8A-4147-A177-3AD203B41FA5}">
                          <a16:colId xmlns:a16="http://schemas.microsoft.com/office/drawing/2014/main" val="2564681932"/>
                        </a:ext>
                      </a:extLst>
                    </a:gridCol>
                    <a:gridCol w="2487930">
                      <a:extLst>
                        <a:ext uri="{9D8B030D-6E8A-4147-A177-3AD203B41FA5}">
                          <a16:colId xmlns:a16="http://schemas.microsoft.com/office/drawing/2014/main" val="868770335"/>
                        </a:ext>
                      </a:extLst>
                    </a:gridCol>
                  </a:tblGrid>
                  <a:tr h="327491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𝐤𝐬𝐚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943894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5812192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sz="1100" b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0.119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329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650B4D5-C38C-4DE5-A880-561389BECE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513355"/>
                  </p:ext>
                </p:extLst>
              </p:nvPr>
            </p:nvGraphicFramePr>
            <p:xfrm>
              <a:off x="5919024" y="4908239"/>
              <a:ext cx="5725160" cy="9208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44905">
                      <a:extLst>
                        <a:ext uri="{9D8B030D-6E8A-4147-A177-3AD203B41FA5}">
                          <a16:colId xmlns:a16="http://schemas.microsoft.com/office/drawing/2014/main" val="1780390720"/>
                        </a:ext>
                      </a:extLst>
                    </a:gridCol>
                    <a:gridCol w="2092325">
                      <a:extLst>
                        <a:ext uri="{9D8B030D-6E8A-4147-A177-3AD203B41FA5}">
                          <a16:colId xmlns:a16="http://schemas.microsoft.com/office/drawing/2014/main" val="2564681932"/>
                        </a:ext>
                      </a:extLst>
                    </a:gridCol>
                    <a:gridCol w="2487930">
                      <a:extLst>
                        <a:ext uri="{9D8B030D-6E8A-4147-A177-3AD203B41FA5}">
                          <a16:colId xmlns:a16="http://schemas.microsoft.com/office/drawing/2014/main" val="868770335"/>
                        </a:ext>
                      </a:extLst>
                    </a:gridCol>
                  </a:tblGrid>
                  <a:tr h="327491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4942" t="-1852" r="-120058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130318" t="-1852" r="-978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943894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32" t="-112245" r="-402660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5812192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32" t="-212245" r="-40266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0.119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329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2609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5. Concluding Remarks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1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Concluding Remarks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61897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4B0EFF6-47C2-453D-9E04-E8880AAB007D}"/>
                  </a:ext>
                </a:extLst>
              </p:cNvPr>
              <p:cNvSpPr/>
              <p:nvPr/>
            </p:nvSpPr>
            <p:spPr>
              <a:xfrm>
                <a:off x="5772823" y="2928314"/>
                <a:ext cx="4791728" cy="2063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다른 지표들보다 성능이 우수하다는 점을 알 수 있다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현재 및 미래 한국 은행 정책 룰 변화를 설명하는 면에서는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한글 텍스트를 필드 별 사전과 함께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사용해 하는 것이 바람직하다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4B0EFF6-47C2-453D-9E04-E8880AAB0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23" y="2928314"/>
                <a:ext cx="4791728" cy="2063194"/>
              </a:xfrm>
              <a:prstGeom prst="rect">
                <a:avLst/>
              </a:prstGeom>
              <a:blipFill>
                <a:blip r:embed="rId3"/>
                <a:stretch>
                  <a:fillRect l="-1399" t="-1475" r="-229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DCA66742-746F-4A14-8ACE-4717A1CF8A6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45" y="2567066"/>
            <a:ext cx="2842715" cy="253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E308B2-C75E-4322-AAC3-7573FBDC8A93}"/>
              </a:ext>
            </a:extLst>
          </p:cNvPr>
          <p:cNvSpPr/>
          <p:nvPr/>
        </p:nvSpPr>
        <p:spPr>
          <a:xfrm>
            <a:off x="2176387" y="5481798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각 </a:t>
            </a:r>
            <a:r>
              <a:rPr lang="ko-KR" altLang="ko-KR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사전간의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 상관관계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21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이등변 삼각형 49"/>
          <p:cNvSpPr/>
          <p:nvPr/>
        </p:nvSpPr>
        <p:spPr>
          <a:xfrm flipV="1">
            <a:off x="0" y="-15773"/>
            <a:ext cx="12192000" cy="3726781"/>
          </a:xfrm>
          <a:custGeom>
            <a:avLst/>
            <a:gdLst>
              <a:gd name="connsiteX0" fmla="*/ 0 w 12192000"/>
              <a:gd name="connsiteY0" fmla="*/ 3062698 h 3062698"/>
              <a:gd name="connsiteX1" fmla="*/ 6879702 w 12192000"/>
              <a:gd name="connsiteY1" fmla="*/ 0 h 3062698"/>
              <a:gd name="connsiteX2" fmla="*/ 12192000 w 12192000"/>
              <a:gd name="connsiteY2" fmla="*/ 3062698 h 3062698"/>
              <a:gd name="connsiteX3" fmla="*/ 0 w 12192000"/>
              <a:gd name="connsiteY3" fmla="*/ 3062698 h 3062698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726781 h 3726781"/>
              <a:gd name="connsiteX1" fmla="*/ 6879702 w 12192000"/>
              <a:gd name="connsiteY1" fmla="*/ 664083 h 3726781"/>
              <a:gd name="connsiteX2" fmla="*/ 12192000 w 12192000"/>
              <a:gd name="connsiteY2" fmla="*/ 3726781 h 3726781"/>
              <a:gd name="connsiteX3" fmla="*/ 0 w 12192000"/>
              <a:gd name="connsiteY3" fmla="*/ 3726781 h 372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6781">
                <a:moveTo>
                  <a:pt x="0" y="3726781"/>
                </a:moveTo>
                <a:cubicBezTo>
                  <a:pt x="2293234" y="2705882"/>
                  <a:pt x="3280182" y="-1638789"/>
                  <a:pt x="6879702" y="664083"/>
                </a:cubicBezTo>
                <a:cubicBezTo>
                  <a:pt x="8302124" y="2439724"/>
                  <a:pt x="10421234" y="2705882"/>
                  <a:pt x="12192000" y="3726781"/>
                </a:cubicBezTo>
                <a:lnTo>
                  <a:pt x="0" y="3726781"/>
                </a:lnTo>
                <a:close/>
              </a:path>
            </a:pathLst>
          </a:custGeom>
          <a:solidFill>
            <a:srgbClr val="598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54979" y="2757272"/>
            <a:ext cx="3453784" cy="4156979"/>
            <a:chOff x="4554979" y="2757272"/>
            <a:chExt cx="3453784" cy="4156979"/>
          </a:xfrm>
        </p:grpSpPr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6896770" y="2757272"/>
              <a:ext cx="904704" cy="904704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598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6931306" y="4953109"/>
              <a:ext cx="1557968" cy="405567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554979" y="5391406"/>
              <a:ext cx="3143552" cy="1466595"/>
            </a:xfrm>
            <a:custGeom>
              <a:avLst/>
              <a:gdLst>
                <a:gd name="connsiteX0" fmla="*/ 2749272 w 3143552"/>
                <a:gd name="connsiteY0" fmla="*/ 298 h 1466595"/>
                <a:gd name="connsiteX1" fmla="*/ 2996041 w 3143552"/>
                <a:gd name="connsiteY1" fmla="*/ 227130 h 1466595"/>
                <a:gd name="connsiteX2" fmla="*/ 3142449 w 3143552"/>
                <a:gd name="connsiteY2" fmla="*/ 646071 h 1466595"/>
                <a:gd name="connsiteX3" fmla="*/ 2924778 w 3143552"/>
                <a:gd name="connsiteY3" fmla="*/ 1135738 h 1466595"/>
                <a:gd name="connsiteX4" fmla="*/ 2813186 w 3143552"/>
                <a:gd name="connsiteY4" fmla="*/ 1411310 h 1466595"/>
                <a:gd name="connsiteX5" fmla="*/ 2794789 w 3143552"/>
                <a:gd name="connsiteY5" fmla="*/ 1466595 h 1466595"/>
                <a:gd name="connsiteX6" fmla="*/ 0 w 3143552"/>
                <a:gd name="connsiteY6" fmla="*/ 1466595 h 1466595"/>
                <a:gd name="connsiteX7" fmla="*/ 20795 w 3143552"/>
                <a:gd name="connsiteY7" fmla="*/ 1438607 h 1466595"/>
                <a:gd name="connsiteX8" fmla="*/ 377112 w 3143552"/>
                <a:gd name="connsiteY8" fmla="*/ 1028843 h 1466595"/>
                <a:gd name="connsiteX9" fmla="*/ 733429 w 3143552"/>
                <a:gd name="connsiteY9" fmla="*/ 690342 h 1466595"/>
                <a:gd name="connsiteX10" fmla="*/ 1081542 w 3143552"/>
                <a:gd name="connsiteY10" fmla="*/ 615551 h 1466595"/>
                <a:gd name="connsiteX11" fmla="*/ 1962722 w 3143552"/>
                <a:gd name="connsiteY11" fmla="*/ 636895 h 1466595"/>
                <a:gd name="connsiteX12" fmla="*/ 2216820 w 3143552"/>
                <a:gd name="connsiteY12" fmla="*/ 615551 h 1466595"/>
                <a:gd name="connsiteX13" fmla="*/ 2390302 w 3143552"/>
                <a:gd name="connsiteY13" fmla="*/ 601263 h 1466595"/>
                <a:gd name="connsiteX14" fmla="*/ 2710988 w 3143552"/>
                <a:gd name="connsiteY14" fmla="*/ 13340 h 1466595"/>
                <a:gd name="connsiteX15" fmla="*/ 2749272 w 3143552"/>
                <a:gd name="connsiteY15" fmla="*/ 298 h 14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552" h="1466595">
                  <a:moveTo>
                    <a:pt x="2749272" y="298"/>
                  </a:moveTo>
                  <a:cubicBezTo>
                    <a:pt x="2839361" y="-7362"/>
                    <a:pt x="2933119" y="134857"/>
                    <a:pt x="2996041" y="227130"/>
                  </a:cubicBezTo>
                  <a:cubicBezTo>
                    <a:pt x="3067952" y="332585"/>
                    <a:pt x="3154326" y="494637"/>
                    <a:pt x="3142449" y="646071"/>
                  </a:cubicBezTo>
                  <a:cubicBezTo>
                    <a:pt x="3130572" y="797506"/>
                    <a:pt x="2993719" y="956140"/>
                    <a:pt x="2924778" y="1135738"/>
                  </a:cubicBezTo>
                  <a:cubicBezTo>
                    <a:pt x="2890307" y="1225538"/>
                    <a:pt x="2849479" y="1315359"/>
                    <a:pt x="2813186" y="1411310"/>
                  </a:cubicBezTo>
                  <a:lnTo>
                    <a:pt x="2794789" y="1466595"/>
                  </a:lnTo>
                  <a:lnTo>
                    <a:pt x="0" y="1466595"/>
                  </a:lnTo>
                  <a:lnTo>
                    <a:pt x="20795" y="1438607"/>
                  </a:lnTo>
                  <a:cubicBezTo>
                    <a:pt x="97997" y="1325774"/>
                    <a:pt x="258340" y="1153554"/>
                    <a:pt x="377112" y="1028843"/>
                  </a:cubicBezTo>
                  <a:cubicBezTo>
                    <a:pt x="495884" y="904132"/>
                    <a:pt x="616024" y="759223"/>
                    <a:pt x="733429" y="690342"/>
                  </a:cubicBezTo>
                  <a:cubicBezTo>
                    <a:pt x="850834" y="621461"/>
                    <a:pt x="876660" y="624459"/>
                    <a:pt x="1081542" y="615551"/>
                  </a:cubicBezTo>
                  <a:lnTo>
                    <a:pt x="1962722" y="636895"/>
                  </a:lnTo>
                  <a:cubicBezTo>
                    <a:pt x="2151935" y="636895"/>
                    <a:pt x="2145557" y="621489"/>
                    <a:pt x="2216820" y="615551"/>
                  </a:cubicBezTo>
                  <a:cubicBezTo>
                    <a:pt x="2288083" y="609612"/>
                    <a:pt x="2324608" y="646864"/>
                    <a:pt x="2390302" y="601263"/>
                  </a:cubicBezTo>
                  <a:cubicBezTo>
                    <a:pt x="2455997" y="555662"/>
                    <a:pt x="2610031" y="75696"/>
                    <a:pt x="2710988" y="13340"/>
                  </a:cubicBezTo>
                  <a:cubicBezTo>
                    <a:pt x="2723607" y="5546"/>
                    <a:pt x="2736402" y="1393"/>
                    <a:pt x="2749272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44811" y="3999697"/>
              <a:ext cx="1711565" cy="2143225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4713478" y="3791702"/>
              <a:ext cx="2224356" cy="1647837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6009042" y="5773196"/>
              <a:ext cx="185066" cy="668125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765863" y="6012657"/>
              <a:ext cx="665893" cy="193644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7186746" y="4080371"/>
              <a:ext cx="1238465" cy="405568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7455333" y="3303549"/>
              <a:ext cx="450438" cy="450418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364334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6536855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405709" y="5713125"/>
            <a:ext cx="2152288" cy="1144876"/>
            <a:chOff x="9239646" y="2400300"/>
            <a:chExt cx="2152288" cy="1144876"/>
          </a:xfrm>
        </p:grpSpPr>
        <p:sp>
          <p:nvSpPr>
            <p:cNvPr id="56" name="평행 사변형 55"/>
            <p:cNvSpPr/>
            <p:nvPr/>
          </p:nvSpPr>
          <p:spPr>
            <a:xfrm flipH="1">
              <a:off x="9375147" y="3016666"/>
              <a:ext cx="387350" cy="52850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344025" y="2692988"/>
              <a:ext cx="1943100" cy="34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PPT Made by AK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9344025" y="2400300"/>
              <a:ext cx="1943100" cy="292688"/>
            </a:xfrm>
            <a:prstGeom prst="trapezoid">
              <a:avLst>
                <a:gd name="adj" fmla="val 93548"/>
              </a:avLst>
            </a:prstGeom>
            <a:pattFill prst="dkHorz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9239646" y="3024286"/>
              <a:ext cx="387350" cy="52089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0869083" y="3032982"/>
              <a:ext cx="387350" cy="51219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H="1">
              <a:off x="11004584" y="3032982"/>
              <a:ext cx="387350" cy="512193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35389" y="3269840"/>
              <a:ext cx="1650938" cy="15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9608383" y="3218150"/>
              <a:ext cx="1411200" cy="69332"/>
            </a:xfrm>
            <a:prstGeom prst="trapezoid">
              <a:avLst>
                <a:gd name="adj" fmla="val 90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452006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1095760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42415" y="6020213"/>
            <a:ext cx="3291847" cy="65118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조 김준수 김하은 박아경 </a:t>
            </a:r>
            <a:r>
              <a:rPr lang="ko-KR" altLang="en-US" sz="1200" b="1" dirty="0" err="1">
                <a:solidFill>
                  <a:prstClr val="white"/>
                </a:solidFill>
              </a:rPr>
              <a:t>이수범</a:t>
            </a:r>
            <a:r>
              <a:rPr lang="ko-KR" altLang="en-US" sz="1200" b="1" dirty="0">
                <a:solidFill>
                  <a:prstClr val="white"/>
                </a:solidFill>
              </a:rPr>
              <a:t> 이창윤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D0789E-A3B9-40B6-ACD4-4243C373736E}"/>
              </a:ext>
            </a:extLst>
          </p:cNvPr>
          <p:cNvSpPr/>
          <p:nvPr/>
        </p:nvSpPr>
        <p:spPr>
          <a:xfrm rot="20329662">
            <a:off x="4197495" y="1273068"/>
            <a:ext cx="2503203" cy="8224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Thank you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9068C7-D610-4076-9967-CA91736CF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51" y="896302"/>
            <a:ext cx="2560445" cy="2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0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논문의 기여사항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661146" y="2428542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감성분석 통해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금융 의사결정 도움 </a:t>
            </a:r>
            <a:r>
              <a:rPr lang="en-US" altLang="ko-KR" sz="2000" b="1" dirty="0">
                <a:solidFill>
                  <a:schemeClr val="bg1"/>
                </a:solidFill>
              </a:rPr>
              <a:t>: lexicon-based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EECBC4-B8C9-4B37-8321-8277F9CBFB19}"/>
              </a:ext>
            </a:extLst>
          </p:cNvPr>
          <p:cNvSpPr/>
          <p:nvPr/>
        </p:nvSpPr>
        <p:spPr>
          <a:xfrm>
            <a:off x="1661146" y="3026826"/>
            <a:ext cx="88056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발전된 기술적용 </a:t>
            </a:r>
            <a:r>
              <a:rPr lang="en-US" altLang="ko-KR" sz="2000" b="1" dirty="0">
                <a:solidFill>
                  <a:schemeClr val="bg1"/>
                </a:solidFill>
              </a:rPr>
              <a:t>(n-grams</a:t>
            </a:r>
            <a:r>
              <a:rPr lang="ko-KR" altLang="en-US" sz="2000" b="1" dirty="0">
                <a:solidFill>
                  <a:schemeClr val="bg1"/>
                </a:solidFill>
              </a:rPr>
              <a:t> 통해 의사소통에서의 미묘함 잡기</a:t>
            </a:r>
            <a:r>
              <a:rPr lang="en-US" altLang="ko-KR" sz="2000" b="1" dirty="0">
                <a:solidFill>
                  <a:schemeClr val="bg1"/>
                </a:solidFill>
              </a:rPr>
              <a:t>!)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1A232D-69DC-4B62-9940-2668FDDF7214}"/>
              </a:ext>
            </a:extLst>
          </p:cNvPr>
          <p:cNvCxnSpPr>
            <a:cxnSpLocks/>
          </p:cNvCxnSpPr>
          <p:nvPr/>
        </p:nvCxnSpPr>
        <p:spPr>
          <a:xfrm>
            <a:off x="1523128" y="3933424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73B163-2915-48C3-ACA4-A16C1DDE4115}"/>
              </a:ext>
            </a:extLst>
          </p:cNvPr>
          <p:cNvSpPr/>
          <p:nvPr/>
        </p:nvSpPr>
        <p:spPr>
          <a:xfrm>
            <a:off x="4011625" y="4328987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Determining Polarity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0890FF-0C16-4199-9153-167F180CD236}"/>
              </a:ext>
            </a:extLst>
          </p:cNvPr>
          <p:cNvSpPr/>
          <p:nvPr/>
        </p:nvSpPr>
        <p:spPr>
          <a:xfrm>
            <a:off x="4014584" y="5054993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Hawkish, Neutral, Dovish</a:t>
            </a:r>
          </a:p>
        </p:txBody>
      </p:sp>
    </p:spTree>
    <p:extLst>
      <p:ext uri="{BB962C8B-B14F-4D97-AF65-F5344CB8AC3E}">
        <p14:creationId xmlns:p14="http://schemas.microsoft.com/office/powerpoint/2010/main" val="12180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논문의 기여사항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661146" y="2428542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감성분석 통해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금융 의사결정 도움 </a:t>
            </a:r>
            <a:r>
              <a:rPr lang="en-US" altLang="ko-KR" sz="2000" b="1" dirty="0">
                <a:solidFill>
                  <a:schemeClr val="bg1"/>
                </a:solidFill>
              </a:rPr>
              <a:t>: lexicon-based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EECBC4-B8C9-4B37-8321-8277F9CBFB19}"/>
              </a:ext>
            </a:extLst>
          </p:cNvPr>
          <p:cNvSpPr/>
          <p:nvPr/>
        </p:nvSpPr>
        <p:spPr>
          <a:xfrm>
            <a:off x="1661146" y="3026826"/>
            <a:ext cx="88056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발전된 기술적용 </a:t>
            </a:r>
            <a:r>
              <a:rPr lang="en-US" altLang="ko-KR" sz="2000" b="1" dirty="0">
                <a:solidFill>
                  <a:schemeClr val="bg1"/>
                </a:solidFill>
              </a:rPr>
              <a:t>(n-grams</a:t>
            </a:r>
            <a:r>
              <a:rPr lang="ko-KR" altLang="en-US" sz="2000" b="1" dirty="0">
                <a:solidFill>
                  <a:schemeClr val="bg1"/>
                </a:solidFill>
              </a:rPr>
              <a:t> 통해 의사소통에서의 미묘함 잡기</a:t>
            </a:r>
            <a:r>
              <a:rPr lang="en-US" altLang="ko-KR" sz="2000" b="1" dirty="0">
                <a:solidFill>
                  <a:schemeClr val="bg1"/>
                </a:solidFill>
              </a:rPr>
              <a:t>!)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1A232D-69DC-4B62-9940-2668FDDF7214}"/>
              </a:ext>
            </a:extLst>
          </p:cNvPr>
          <p:cNvCxnSpPr>
            <a:cxnSpLocks/>
          </p:cNvCxnSpPr>
          <p:nvPr/>
        </p:nvCxnSpPr>
        <p:spPr>
          <a:xfrm>
            <a:off x="1523128" y="3933424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73B163-2915-48C3-ACA4-A16C1DDE4115}"/>
              </a:ext>
            </a:extLst>
          </p:cNvPr>
          <p:cNvSpPr/>
          <p:nvPr/>
        </p:nvSpPr>
        <p:spPr>
          <a:xfrm>
            <a:off x="4011625" y="4328987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Determining Polarity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0890FF-0C16-4199-9153-167F180CD236}"/>
              </a:ext>
            </a:extLst>
          </p:cNvPr>
          <p:cNvSpPr/>
          <p:nvPr/>
        </p:nvSpPr>
        <p:spPr>
          <a:xfrm>
            <a:off x="4014584" y="5054993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Hawkish, Neutral, Dovish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1A6437-5C8E-4A45-819C-071DFA1A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8" y="1504654"/>
            <a:ext cx="10516614" cy="42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Two kinds of sentiment indicators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661146" y="2197722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Market approach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09D9B0-5FE1-469E-A7A1-439627C3D633}"/>
              </a:ext>
            </a:extLst>
          </p:cNvPr>
          <p:cNvSpPr/>
          <p:nvPr/>
        </p:nvSpPr>
        <p:spPr>
          <a:xfrm>
            <a:off x="1664437" y="3699157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Lexical approach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96560A-EB77-42CE-A3A9-5EB705BDCC61}"/>
              </a:ext>
            </a:extLst>
          </p:cNvPr>
          <p:cNvSpPr/>
          <p:nvPr/>
        </p:nvSpPr>
        <p:spPr>
          <a:xfrm>
            <a:off x="1661146" y="2737764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Advantage : </a:t>
            </a:r>
            <a:r>
              <a:rPr lang="ko-KR" altLang="en-US" sz="2000" b="1" dirty="0">
                <a:solidFill>
                  <a:schemeClr val="bg1"/>
                </a:solidFill>
              </a:rPr>
              <a:t>조사자들의 주관적 선택 반영 </a:t>
            </a:r>
            <a:r>
              <a:rPr lang="en-US" altLang="ko-KR" sz="2000" b="1" dirty="0">
                <a:solidFill>
                  <a:schemeClr val="bg1"/>
                </a:solidFill>
              </a:rPr>
              <a:t>X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0BD24A-2EC9-4756-ABE6-6BFBE619BA82}"/>
              </a:ext>
            </a:extLst>
          </p:cNvPr>
          <p:cNvSpPr/>
          <p:nvPr/>
        </p:nvSpPr>
        <p:spPr>
          <a:xfrm>
            <a:off x="1661146" y="4251126"/>
            <a:ext cx="9604617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-Based on : ‘proximity to the pre-determined seed words’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전 결과에 의해 영향  </a:t>
            </a:r>
            <a:r>
              <a:rPr lang="en-US" altLang="ko-KR" sz="2000" b="1" dirty="0">
                <a:solidFill>
                  <a:schemeClr val="bg1"/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&lt;specific choice of the seed words&gt; - use </a:t>
            </a:r>
            <a:r>
              <a:rPr lang="en-US" altLang="ko-KR" sz="2000" b="1" dirty="0" err="1">
                <a:solidFill>
                  <a:srgbClr val="FFFF00"/>
                </a:solidFill>
              </a:rPr>
              <a:t>SentProp</a:t>
            </a:r>
            <a:r>
              <a:rPr lang="en-US" altLang="ko-KR" sz="2000" b="1" dirty="0">
                <a:solidFill>
                  <a:srgbClr val="FFFF00"/>
                </a:solidFill>
              </a:rPr>
              <a:t> framework</a:t>
            </a:r>
            <a:r>
              <a:rPr lang="en-US" altLang="ko-KR" sz="2000" b="1" dirty="0">
                <a:solidFill>
                  <a:schemeClr val="bg1"/>
                </a:solidFill>
              </a:rPr>
              <a:t> algorithm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-For Accuracy of lexicon classification : use documents not used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92EC331-CFA1-4079-8ADC-02DC37F4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679" y="1244161"/>
            <a:ext cx="768640" cy="7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논문의 기여사항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539D5E-869E-422A-9748-D8FC60C82C8C}"/>
              </a:ext>
            </a:extLst>
          </p:cNvPr>
          <p:cNvSpPr/>
          <p:nvPr/>
        </p:nvSpPr>
        <p:spPr>
          <a:xfrm>
            <a:off x="1661145" y="2428542"/>
            <a:ext cx="8237457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Use </a:t>
            </a:r>
            <a:r>
              <a:rPr lang="en-US" altLang="ko-KR" sz="2000" b="1" dirty="0" err="1">
                <a:solidFill>
                  <a:schemeClr val="bg1"/>
                </a:solidFill>
              </a:rPr>
              <a:t>eKoNLPy</a:t>
            </a:r>
            <a:r>
              <a:rPr lang="en-US" altLang="ko-KR" sz="2000" b="1" dirty="0">
                <a:solidFill>
                  <a:schemeClr val="bg1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field-specific non-Korean loan words,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irregular conjugation of V and Adj,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+@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EECBC4-B8C9-4B37-8321-8277F9CBFB19}"/>
              </a:ext>
            </a:extLst>
          </p:cNvPr>
          <p:cNvSpPr/>
          <p:nvPr/>
        </p:nvSpPr>
        <p:spPr>
          <a:xfrm>
            <a:off x="1661145" y="4997655"/>
            <a:ext cx="88056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Can be extended to measure other information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1A232D-69DC-4B62-9940-2668FDDF7214}"/>
              </a:ext>
            </a:extLst>
          </p:cNvPr>
          <p:cNvCxnSpPr>
            <a:cxnSpLocks/>
          </p:cNvCxnSpPr>
          <p:nvPr/>
        </p:nvCxnSpPr>
        <p:spPr>
          <a:xfrm>
            <a:off x="1523128" y="606406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B8DF501-FD2A-4BF8-BAF8-AD930E1B1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679" y="1244161"/>
            <a:ext cx="768640" cy="7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606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3136</Words>
  <Application>Microsoft Office PowerPoint</Application>
  <PresentationFormat>와이드스크린</PresentationFormat>
  <Paragraphs>550</Paragraphs>
  <Slides>56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Yu Gothic Medium</vt:lpstr>
      <vt:lpstr>맑은 고딕</vt:lpstr>
      <vt:lpstr>Arial</vt:lpstr>
      <vt:lpstr>Cambria Math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표7과 표8: 각각의 경우에 대한 계수와 R2 score를 계산한 표  (각 변수의 사용유무에 따라 계수의 값과 r2 score값 바뀜)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이창윤</cp:lastModifiedBy>
  <cp:revision>102</cp:revision>
  <dcterms:created xsi:type="dcterms:W3CDTF">2020-07-09T03:04:28Z</dcterms:created>
  <dcterms:modified xsi:type="dcterms:W3CDTF">2020-07-23T00:23:51Z</dcterms:modified>
</cp:coreProperties>
</file>