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76" r:id="rId6"/>
    <p:sldId id="258" r:id="rId7"/>
    <p:sldId id="267" r:id="rId8"/>
    <p:sldId id="274" r:id="rId9"/>
    <p:sldId id="259" r:id="rId10"/>
    <p:sldId id="268" r:id="rId11"/>
    <p:sldId id="275" r:id="rId12"/>
    <p:sldId id="261" r:id="rId13"/>
    <p:sldId id="269" r:id="rId14"/>
    <p:sldId id="270" r:id="rId15"/>
    <p:sldId id="260" r:id="rId16"/>
    <p:sldId id="263" r:id="rId17"/>
    <p:sldId id="265" r:id="rId18"/>
    <p:sldId id="264" r:id="rId19"/>
    <p:sldId id="266" r:id="rId20"/>
    <p:sldId id="262" r:id="rId21"/>
    <p:sldId id="277" r:id="rId22"/>
    <p:sldId id="278" r:id="rId23"/>
    <p:sldId id="292" r:id="rId24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CD8E21E6-64EA-4242-BA3B-3369CEF998BA}">
          <p14:sldIdLst>
            <p14:sldId id="256"/>
            <p14:sldId id="276"/>
            <p14:sldId id="258"/>
            <p14:sldId id="267"/>
            <p14:sldId id="274"/>
            <p14:sldId id="259"/>
            <p14:sldId id="268"/>
            <p14:sldId id="275"/>
            <p14:sldId id="261"/>
            <p14:sldId id="269"/>
            <p14:sldId id="270"/>
            <p14:sldId id="260"/>
            <p14:sldId id="263"/>
            <p14:sldId id="265"/>
            <p14:sldId id="264"/>
            <p14:sldId id="266"/>
            <p14:sldId id="262"/>
            <p14:sldId id="277"/>
            <p14:sldId id="278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DD03C-44D1-4D14-A0DB-818568C34826}" v="355" dt="2020-09-22T02:50:32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28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06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6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0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80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62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63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33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12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77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75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86C09-8350-46A3-A934-715D20D4F05E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37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ckddbsl@gmail.com" TargetMode="External"/><Relationship Id="rId2" Type="http://schemas.openxmlformats.org/officeDocument/2006/relationships/hyperlink" Target="https://github.com/Changyoon-Le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hyperlink" Target="https://arxiv.org/pdf/1710.1104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github.com/Changyoon-Lee/multiproces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9t/nsmc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2EB2AB49-CF9A-4675-9E09-01DCA1247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655152"/>
            <a:ext cx="1282298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ko-KR" sz="28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 : 이창윤</a:t>
            </a:r>
            <a:endParaRPr lang="ko-KR" altLang="ko-KR" sz="1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914400"/>
            <a:r>
              <a:rPr lang="en-US" altLang="ko-KR" sz="28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ko-KR" altLang="ko-KR" sz="28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ko-KR" sz="2800" b="1">
                <a:solidFill>
                  <a:srgbClr val="4183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https://github.com/Changyoon-Lee</a:t>
            </a:r>
            <a:endParaRPr lang="ko-KR" altLang="ko-KR" sz="1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92EC186-F997-462A-8048-CA1B5E3EB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211" y="657381"/>
            <a:ext cx="1282298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ko-KR" altLang="en-US" sz="28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r>
              <a:rPr lang="en-US" altLang="ko-KR" sz="28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8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lckddbsl@gmail.com</a:t>
            </a:r>
            <a:endParaRPr lang="en-US" altLang="ko-KR" sz="2800" b="1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defTabSz="914400"/>
            <a:r>
              <a:rPr lang="ko-KR" altLang="en-US" sz="28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lang="en-US" altLang="ko-KR" sz="28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010-4039-1940</a:t>
            </a:r>
            <a:endParaRPr lang="ko-KR" altLang="ko-KR" sz="1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5B723B6-5E83-4FDF-93C5-AE54A79E0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343" y="2507236"/>
            <a:ext cx="84069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32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ko-KR" altLang="ko-KR" sz="3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14DA15-4CC6-444C-98DA-6DF32AAD6953}"/>
              </a:ext>
            </a:extLst>
          </p:cNvPr>
          <p:cNvCxnSpPr/>
          <p:nvPr/>
        </p:nvCxnSpPr>
        <p:spPr>
          <a:xfrm>
            <a:off x="787400" y="3930391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Rectangle 1">
            <a:extLst>
              <a:ext uri="{FF2B5EF4-FFF2-40B4-BE49-F238E27FC236}">
                <a16:creationId xmlns:a16="http://schemas.microsoft.com/office/drawing/2014/main" id="{072E6D22-9923-482A-8FD1-ED24C3F7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153" y="2515668"/>
            <a:ext cx="12073771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한양대학교 기계공학부 전공</a:t>
            </a:r>
            <a: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(2019.02 </a:t>
            </a: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</a:t>
            </a:r>
            <a: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딥러닝</a:t>
            </a:r>
            <a: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자연어처리</a:t>
            </a:r>
            <a:endParaRPr lang="en-US" altLang="ko-KR" sz="24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</a:t>
            </a: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하이닉스 양산기술 정규직 근무</a:t>
            </a:r>
            <a: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(2019.01~2020.03)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endParaRPr lang="ko-KR" altLang="ko-KR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30A151CE-1742-4767-AC54-FB24FD680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153" y="4546414"/>
            <a:ext cx="12073771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 언어 </a:t>
            </a:r>
            <a: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Python3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</a:t>
            </a:r>
            <a: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MySQL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툴 </a:t>
            </a:r>
            <a: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sklearn, Tensorflow, Pytorch, matlab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협업 툴 </a:t>
            </a:r>
            <a: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github, slack, notion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endParaRPr lang="ko-KR" altLang="ko-KR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387F06C4-514F-4558-8A2B-1B6C6F2FC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153" y="7276704"/>
            <a:ext cx="1021487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혁신성장 청년인재 집중양성</a:t>
            </a:r>
            <a:b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자연어처리</a:t>
            </a:r>
            <a: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(NLP)</a:t>
            </a: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기반 기업데이터 분석과정 수료</a:t>
            </a:r>
            <a:endParaRPr lang="en-US" altLang="ko-KR" sz="24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AE35DCC6-6AD2-4C66-9CE5-0371FDBD2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0389" y="7397791"/>
            <a:ext cx="26006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ko-KR" altLang="en-US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멀티캠퍼스</a:t>
            </a:r>
            <a:r>
              <a:rPr lang="en-US" altLang="ko-KR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강남</a:t>
            </a:r>
            <a:br>
              <a:rPr lang="en-US" altLang="ko-KR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2020.05~2020.11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178313-F5A3-404A-A63D-3CD54FC6E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342" y="4647032"/>
            <a:ext cx="33568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2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가능 기술</a:t>
            </a:r>
            <a:endParaRPr kumimoji="0" lang="ko-KR" altLang="ko-KR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A28F774-E929-4DE1-BB71-754766677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343" y="7240666"/>
            <a:ext cx="33568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관련 교육</a:t>
            </a:r>
            <a:r>
              <a:rPr kumimoji="0" lang="en-US" altLang="ko-KR" sz="32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32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활동</a:t>
            </a:r>
            <a:endParaRPr kumimoji="0" lang="ko-KR" altLang="ko-KR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68D322F-A715-4D59-8322-CA1829D5D73D}"/>
              </a:ext>
            </a:extLst>
          </p:cNvPr>
          <p:cNvCxnSpPr/>
          <p:nvPr/>
        </p:nvCxnSpPr>
        <p:spPr>
          <a:xfrm>
            <a:off x="787400" y="6660528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338B8F8-A6C7-4850-8BE8-5EFEE0E07A3E}"/>
              </a:ext>
            </a:extLst>
          </p:cNvPr>
          <p:cNvCxnSpPr/>
          <p:nvPr/>
        </p:nvCxnSpPr>
        <p:spPr>
          <a:xfrm>
            <a:off x="787400" y="9403728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CB6447D-EFAD-475C-872C-91045C995CE8}"/>
              </a:ext>
            </a:extLst>
          </p:cNvPr>
          <p:cNvCxnSpPr/>
          <p:nvPr/>
        </p:nvCxnSpPr>
        <p:spPr>
          <a:xfrm>
            <a:off x="787400" y="1931773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Rectangle 1">
            <a:extLst>
              <a:ext uri="{FF2B5EF4-FFF2-40B4-BE49-F238E27FC236}">
                <a16:creationId xmlns:a16="http://schemas.microsoft.com/office/drawing/2014/main" id="{BD1073A3-EDDE-489B-AED5-D8C24FEF2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153" y="8264057"/>
            <a:ext cx="1021487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한국데이터진흥원 주관 </a:t>
            </a:r>
            <a: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 </a:t>
            </a:r>
            <a:r>
              <a:rPr lang="ko-KR" altLang="en-US" sz="240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빅콘테스트</a:t>
            </a: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공모전 </a:t>
            </a:r>
            <a:b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최우수상</a:t>
            </a:r>
            <a: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(sk</a:t>
            </a: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텔레콤상</a:t>
            </a:r>
            <a: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수상</a:t>
            </a:r>
            <a:endParaRPr lang="en-US" altLang="ko-KR" sz="24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ADD081D7-4187-462D-A9AC-78E549395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0389" y="8511390"/>
            <a:ext cx="26006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2020. 12. 15</a:t>
            </a:r>
          </a:p>
        </p:txBody>
      </p:sp>
    </p:spTree>
    <p:extLst>
      <p:ext uri="{BB962C8B-B14F-4D97-AF65-F5344CB8AC3E}">
        <p14:creationId xmlns:p14="http://schemas.microsoft.com/office/powerpoint/2010/main" val="195675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71B2F92-6019-46FD-AC6E-4A55C0174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073" y="2993617"/>
            <a:ext cx="7642028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lnSpc>
                <a:spcPct val="200000"/>
              </a:lnSpc>
            </a:pPr>
            <a:r>
              <a:rPr lang="ko-KR" altLang="en-US" sz="2000" b="1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알고리즘 </a:t>
            </a:r>
            <a:r>
              <a:rPr lang="ko-KR" altLang="en-US" sz="2000" b="1" i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코딩</a:t>
            </a:r>
            <a:r>
              <a:rPr lang="en-US" altLang="ko-KR" sz="2000" b="1">
                <a:solidFill>
                  <a:srgbClr val="24292E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b="1">
                <a:solidFill>
                  <a:srgbClr val="24292E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및 결과분석 </a:t>
            </a:r>
            <a:r>
              <a:rPr lang="ko-KR" altLang="en-US" sz="2000" b="1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진행</a:t>
            </a:r>
            <a:endParaRPr lang="en-US" altLang="ko-KR" sz="2000" b="1">
              <a:solidFill>
                <a:srgbClr val="24292E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>
              <a:lnSpc>
                <a:spcPct val="200000"/>
              </a:lnSpc>
            </a:pPr>
            <a:endParaRPr lang="en-US" altLang="ko-KR" sz="2000" i="0">
              <a:solidFill>
                <a:srgbClr val="24292E"/>
              </a:solidFill>
              <a:effectLst/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 defTabSz="9144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data </a:t>
            </a:r>
            <a:r>
              <a:rPr lang="ko-KR" altLang="en-US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불러와서 </a:t>
            </a:r>
            <a:r>
              <a:rPr lang="en-US" altLang="ko-KR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train, </a:t>
            </a:r>
            <a:r>
              <a:rPr lang="en-US" altLang="ko-KR" sz="2000" i="0" err="1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val</a:t>
            </a:r>
            <a:r>
              <a:rPr lang="en-US" altLang="ko-KR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test set</a:t>
            </a:r>
            <a:r>
              <a:rPr lang="ko-KR" altLang="en-US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 분리</a:t>
            </a:r>
          </a:p>
          <a:p>
            <a:pPr marL="457200" indent="-457200" defTabSz="9144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Preprocessing</a:t>
            </a:r>
            <a:b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문장 앞뒤로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start, end tag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추가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영문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한글 각각 토큰화 진행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 defTabSz="9144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Keras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tokenize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이용하여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train set fitting</a:t>
            </a:r>
          </a:p>
          <a:p>
            <a:pPr marL="457200" indent="-457200" defTabSz="9144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Parameter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설정 및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훈련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 defTabSz="9144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Blue </a:t>
            </a:r>
            <a:r>
              <a:rPr lang="ko-KR" altLang="en-US" sz="200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스코어 계산</a:t>
            </a:r>
            <a:endParaRPr lang="en-US" altLang="ko-KR" sz="2000">
              <a:solidFill>
                <a:srgbClr val="333333"/>
              </a:solidFill>
              <a:highlight>
                <a:srgbClr val="FFFF00"/>
              </a:highligh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 defTabSz="914400">
              <a:buFont typeface="+mj-lt"/>
              <a:buAutoNum type="arabicPeriod"/>
            </a:pP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08F506-D24B-4C8A-8A4E-F7B6A43BA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6103"/>
            <a:ext cx="114219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Attention+seq2seq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한영 번역 구현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04B8E2-9F86-4AEE-934F-B74E4A653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800" y="2972278"/>
            <a:ext cx="4190995" cy="30618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A57CA2-383F-4B07-9E64-08D13DC89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510" y="6436270"/>
            <a:ext cx="5667375" cy="2819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78D993-F507-424C-8FC0-5A056E28E329}"/>
              </a:ext>
            </a:extLst>
          </p:cNvPr>
          <p:cNvSpPr txBox="1"/>
          <p:nvPr/>
        </p:nvSpPr>
        <p:spPr>
          <a:xfrm>
            <a:off x="1201737" y="2510613"/>
            <a:ext cx="10715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역할</a:t>
            </a:r>
            <a:endParaRPr lang="en-US" altLang="ko-KR" sz="2400">
              <a:solidFill>
                <a:srgbClr val="007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974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D608F506-D24B-4C8A-8A4E-F7B6A43BA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6103"/>
            <a:ext cx="114219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Attention+seq2seq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한영 번역 구현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1ED8C4-9A47-4DB6-BE4C-5376B8269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016" y="3066679"/>
            <a:ext cx="6145726" cy="12409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16505F1-CC85-46B1-9F0A-44774128BDCA}"/>
              </a:ext>
            </a:extLst>
          </p:cNvPr>
          <p:cNvSpPr txBox="1"/>
          <p:nvPr/>
        </p:nvSpPr>
        <p:spPr>
          <a:xfrm>
            <a:off x="1491917" y="3100213"/>
            <a:ext cx="88071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Score </a:t>
            </a:r>
            <a:r>
              <a:rPr lang="ko-KR" altLang="en-US" sz="2400" b="1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</a:t>
            </a:r>
            <a:r>
              <a:rPr lang="ko-KR" altLang="en-US" sz="2400" b="1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높이기 위한 여러 시도 및 결과 비교</a:t>
            </a:r>
            <a:endParaRPr lang="en-US" altLang="ko-KR" sz="2400" b="1">
              <a:solidFill>
                <a:srgbClr val="24292E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F14042-4565-4367-A849-4076E7A6C531}"/>
              </a:ext>
            </a:extLst>
          </p:cNvPr>
          <p:cNvSpPr txBox="1"/>
          <p:nvPr/>
        </p:nvSpPr>
        <p:spPr>
          <a:xfrm>
            <a:off x="1491917" y="3611077"/>
            <a:ext cx="8807116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Hidden state initial </a:t>
            </a:r>
            <a:r>
              <a:rPr lang="ko-KR" altLang="en-US" sz="20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방식</a:t>
            </a:r>
            <a:r>
              <a:rPr lang="en-US" altLang="ko-KR" sz="20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20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단순 영행렬로 한 것 보다 </a:t>
            </a:r>
            <a:r>
              <a:rPr lang="ko-KR" altLang="en-US" sz="2000">
                <a:solidFill>
                  <a:srgbClr val="24292E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균일분포의 </a:t>
            </a:r>
            <a:r>
              <a:rPr lang="ko-KR" altLang="en-US" sz="2000" err="1">
                <a:solidFill>
                  <a:srgbClr val="24292E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랜덤값</a:t>
            </a:r>
            <a:r>
              <a:rPr lang="ko-KR" altLang="en-US" sz="2000" err="1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</a:t>
            </a:r>
            <a:r>
              <a:rPr lang="ko-KR" altLang="en-US" sz="20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초기화 했을 때 성능이 좋았음</a:t>
            </a:r>
            <a:endParaRPr lang="en-US" altLang="ko-KR" sz="2000">
              <a:solidFill>
                <a:srgbClr val="24292E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한글 </a:t>
            </a:r>
            <a:r>
              <a:rPr lang="ko-KR" altLang="en-US" sz="2000" i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전처리방식</a:t>
            </a:r>
            <a:r>
              <a:rPr lang="en-US" altLang="ko-KR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en-US" altLang="ko-KR" sz="2000" i="0" err="1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Okt</a:t>
            </a:r>
            <a:r>
              <a:rPr lang="en-US" altLang="ko-KR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en-US" altLang="ko-KR" sz="2000" i="0" err="1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Mecab</a:t>
            </a:r>
            <a:r>
              <a:rPr lang="en-US" altLang="ko-KR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차이에 따라 </a:t>
            </a:r>
            <a:r>
              <a:rPr lang="en-US" altLang="ko-KR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vocab size, </a:t>
            </a:r>
            <a:r>
              <a:rPr lang="ko-KR" altLang="en-US" sz="2000" err="1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토큰화된</a:t>
            </a:r>
            <a:r>
              <a:rPr lang="ko-KR" altLang="en-US" sz="20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문장의 </a:t>
            </a:r>
            <a:r>
              <a:rPr lang="en-US" altLang="ko-KR" sz="20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length</a:t>
            </a:r>
            <a:r>
              <a:rPr lang="ko-KR" altLang="en-US" sz="20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차이가 컸으며</a:t>
            </a:r>
            <a:r>
              <a:rPr lang="en-US" altLang="ko-KR" sz="20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성능에도 영향이 큼</a:t>
            </a:r>
            <a:endParaRPr lang="en-US" altLang="ko-KR" sz="2000">
              <a:solidFill>
                <a:srgbClr val="24292E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영문 </a:t>
            </a:r>
            <a:r>
              <a:rPr lang="ko-KR" altLang="en-US" sz="2000" i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전처리방식</a:t>
            </a:r>
            <a:r>
              <a:rPr lang="en-US" altLang="ko-KR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en-US" altLang="ko-KR" sz="2000" i="0" err="1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nltk</a:t>
            </a:r>
            <a:r>
              <a:rPr lang="en-US" altLang="ko-KR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</a:t>
            </a:r>
            <a:r>
              <a:rPr lang="en-US" altLang="ko-KR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이용함에 따라 성능이 크게 향상되었음</a:t>
            </a:r>
            <a:endParaRPr lang="en-US" altLang="ko-KR" sz="2000" i="0">
              <a:solidFill>
                <a:srgbClr val="24292E"/>
              </a:solidFill>
              <a:effectLst/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i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Input </a:t>
            </a:r>
            <a:r>
              <a:rPr lang="ko-KR" altLang="en-US" sz="2000" i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문장의 입력 순서</a:t>
            </a:r>
            <a:r>
              <a:rPr lang="en-US" altLang="ko-KR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000" i="0" err="1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정방향</a:t>
            </a:r>
            <a:r>
              <a:rPr lang="en-US" altLang="ko-KR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역방향</a:t>
            </a:r>
            <a:r>
              <a:rPr lang="en-US" altLang="ko-KR" sz="20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20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</a:t>
            </a:r>
            <a:r>
              <a:rPr lang="ko-KR" altLang="en-US" sz="2000" err="1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다르게하여</a:t>
            </a:r>
            <a:r>
              <a:rPr lang="ko-KR" altLang="en-US" sz="20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다양한 상황에서 실험 했을 시 </a:t>
            </a:r>
            <a:r>
              <a:rPr lang="ko-KR" altLang="en-US" sz="2000" i="0" err="1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모든경우에서</a:t>
            </a:r>
            <a:r>
              <a:rPr lang="ko-KR" altLang="en-US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역방향의 경우가 </a:t>
            </a:r>
            <a:r>
              <a:rPr lang="en-US" altLang="ko-KR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score</a:t>
            </a:r>
            <a:r>
              <a:rPr lang="ko-KR" altLang="en-US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높았음</a:t>
            </a:r>
            <a:endParaRPr lang="en-US" altLang="ko-KR" sz="2000" i="0">
              <a:solidFill>
                <a:srgbClr val="24292E"/>
              </a:solidFill>
              <a:effectLst/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altLang="ko-KR" sz="2000" i="0">
              <a:solidFill>
                <a:srgbClr val="24292E"/>
              </a:solidFill>
              <a:effectLst/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D0B58A9-0922-4286-85C5-940E29C36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072" y="4848092"/>
            <a:ext cx="5334000" cy="38110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1675DA-1359-4166-ADE5-912DA14FFE1F}"/>
              </a:ext>
            </a:extLst>
          </p:cNvPr>
          <p:cNvSpPr txBox="1"/>
          <p:nvPr/>
        </p:nvSpPr>
        <p:spPr>
          <a:xfrm>
            <a:off x="10204016" y="8806861"/>
            <a:ext cx="1971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실제 번역 된 결과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9F61CA-36E1-42FF-9665-162C70143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925" y="7461709"/>
            <a:ext cx="3543300" cy="14763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8937AE-7FE2-4174-AAE1-29D16FD9B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8173" y="8182387"/>
            <a:ext cx="2914650" cy="742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BD2B48-858D-41E8-BFB2-593A4675BF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9298" y="7447421"/>
            <a:ext cx="2419350" cy="752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8DB72B-3F90-4C9D-9677-266729D08F78}"/>
              </a:ext>
            </a:extLst>
          </p:cNvPr>
          <p:cNvSpPr txBox="1"/>
          <p:nvPr/>
        </p:nvSpPr>
        <p:spPr>
          <a:xfrm>
            <a:off x="1201737" y="2510613"/>
            <a:ext cx="30908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결과분석 내용</a:t>
            </a:r>
            <a:endParaRPr lang="en-US" altLang="ko-KR" sz="2400">
              <a:solidFill>
                <a:srgbClr val="007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8133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7A06FF48-F425-4556-AC8E-F00A41E64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403" y="1690994"/>
            <a:ext cx="65669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20.08.23.~  20.09.28 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C0659423-4E3F-4582-A3FE-838CF9AAC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3251"/>
            <a:ext cx="65090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Big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contest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공모전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16C2C18B-30E6-435B-B739-164821327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028" y="4433982"/>
            <a:ext cx="1513359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팀장 </a:t>
            </a:r>
            <a:r>
              <a:rPr lang="en-US" altLang="ko-KR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일정 계획 및 역할 분담</a:t>
            </a:r>
            <a:r>
              <a:rPr lang="en-US" altLang="ko-KR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중간발표 진행</a:t>
            </a:r>
            <a:r>
              <a:rPr lang="en-US" altLang="ko-KR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팀원 코드리뷰</a:t>
            </a:r>
            <a:br>
              <a:rPr lang="en-US" altLang="ko-KR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endParaRPr lang="en-US" altLang="ko-KR" sz="2000" b="1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신한카드 이용데이터를 이용해 코로나 전후 연령별 카테고리별 변화 분석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공공데이터 포털 서울시 상권데이터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지하철 하차인원데이터를 이용하여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코로나 전후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동별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상권 수 변화량과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유동인구의 상관성 분석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지하철역 하차 인원수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유동인구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예측 모델링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Google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map </a:t>
            </a:r>
            <a:r>
              <a:rPr lang="en-US" altLang="ko-KR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api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이용하여 상권정보 및 이용자 데이터 수집 및 데이터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전처리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지도위에 특정구역 위 격자화를 하여 격자 별 통계계산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상권 수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혼잡도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Folium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이용하여 지도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visualizing,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추천  장소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list up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구현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>
              <a:buFontTx/>
              <a:buChar char="-"/>
            </a:pP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7FBB9B9D-5662-4A6B-9B79-09F6AE0A8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800" y="2695072"/>
            <a:ext cx="14909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분야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감염병으로 인한 소비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경제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행동 변화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사회적 영향 분석을 통해 </a:t>
            </a:r>
            <a:r>
              <a:rPr lang="ko-KR" altLang="en-US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뉴노멀시대의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서비스 아이디어 제시</a:t>
            </a:r>
            <a:endParaRPr lang="en-US" altLang="ko-KR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defTabSz="914400"/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주제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인구 밀집도 기반 카페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음식점 추천 서비스</a:t>
            </a:r>
            <a:endParaRPr lang="en-US" altLang="ko-KR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22C49-1444-4940-9FF4-FB17CCC1744A}"/>
              </a:ext>
            </a:extLst>
          </p:cNvPr>
          <p:cNvSpPr txBox="1"/>
          <p:nvPr/>
        </p:nvSpPr>
        <p:spPr>
          <a:xfrm>
            <a:off x="1201737" y="3866403"/>
            <a:ext cx="10715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역할</a:t>
            </a:r>
            <a:endParaRPr lang="en-US" altLang="ko-KR" sz="2400">
              <a:solidFill>
                <a:srgbClr val="007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619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5C1C139-19C2-47AD-B7C7-4C8981ED2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403" y="2295615"/>
            <a:ext cx="4085333" cy="31463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8F4CCF6-7932-469F-8064-39419B777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783" y="5460966"/>
            <a:ext cx="6888238" cy="212725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44484FA-E9D6-494D-A345-1FACA9385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210" y="7607251"/>
            <a:ext cx="3664858" cy="202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994DE16-7C23-4D4D-A5E7-94BC32244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1126" y="7675917"/>
            <a:ext cx="4009797" cy="202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9CF9CC88-7E30-4E43-AE05-02597D7B0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117" y="2928862"/>
            <a:ext cx="10240728" cy="6465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전처리</a:t>
            </a:r>
            <a:endParaRPr lang="en-US" altLang="ko-KR" sz="2000" b="1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행정동코드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업종코드를 </a:t>
            </a:r>
            <a:r>
              <a:rPr lang="en-US" altLang="ko-KR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dict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형식으로 변환 후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프레임에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mapping</a:t>
            </a:r>
          </a:p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Pandas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query, </a:t>
            </a:r>
            <a:r>
              <a:rPr lang="en-US" altLang="ko-KR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groupby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method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이용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각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동별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평균이용건수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50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회 이상인 업종만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filtering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분석 내용</a:t>
            </a:r>
            <a:endParaRPr lang="en-US" altLang="ko-KR" sz="2000" b="1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동별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월별 전년대비 카드이용 변화율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업종별 변화율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나이대별 변화율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2000" b="1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분석 결과</a:t>
            </a:r>
            <a:endParaRPr lang="en-US" altLang="ko-KR" sz="2000" b="1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노원구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중구의 데이터가 주어졌었는데 주거지역에 비해 </a:t>
            </a:r>
            <a:b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주요상권지역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명동 필동 등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카드이용량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감소율이 컸다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주요 이용업종은 요식업소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유통업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사무통신이었고</a:t>
            </a:r>
            <a:b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대의 카드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이용량이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제일 많음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63328AA-C86C-4036-A80E-E13790B51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08759" y="2295616"/>
            <a:ext cx="1554533" cy="14705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2DB5A6-840E-41E1-9CF0-602F4856E8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08759" y="3789082"/>
            <a:ext cx="1588005" cy="1163918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F4F33A8E-DB4A-4FBF-AFF0-9B76F8B7E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1939C17-DA57-464A-890A-C62F23C43950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Rectangle 1">
            <a:extLst>
              <a:ext uri="{FF2B5EF4-FFF2-40B4-BE49-F238E27FC236}">
                <a16:creationId xmlns:a16="http://schemas.microsoft.com/office/drawing/2014/main" id="{C3DBFA08-FF7A-4971-9A7B-5EF209043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3251"/>
            <a:ext cx="65090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Big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contest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공모전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935FCD-B7FC-40AA-906A-97F90FDA3EC7}"/>
              </a:ext>
            </a:extLst>
          </p:cNvPr>
          <p:cNvSpPr txBox="1"/>
          <p:nvPr/>
        </p:nvSpPr>
        <p:spPr>
          <a:xfrm>
            <a:off x="1191117" y="2916605"/>
            <a:ext cx="8807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 </a:t>
            </a:r>
            <a:r>
              <a:rPr lang="en-US" altLang="ko-KR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data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노원구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중구 카드매출데이터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신한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63F75C-9AFA-4365-8564-8828F318956B}"/>
              </a:ext>
            </a:extLst>
          </p:cNvPr>
          <p:cNvSpPr txBox="1"/>
          <p:nvPr/>
        </p:nvSpPr>
        <p:spPr>
          <a:xfrm>
            <a:off x="1191117" y="2365355"/>
            <a:ext cx="4826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데이터분석</a:t>
            </a:r>
            <a:endParaRPr lang="ko-KR" altLang="ko-KR" sz="20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4674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9CF9CC88-7E30-4E43-AE05-02597D7B0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205" y="4941390"/>
            <a:ext cx="10525142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전처리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stack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unstack,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날짜 형식 변환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역명이 변경된 부분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mapping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처리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분석내용</a:t>
            </a:r>
            <a:endParaRPr lang="en-US" altLang="ko-KR" sz="2000" b="1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역별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전년대비 하차인원 변화량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감소율 상위지역의 상권 수 변화율 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업종별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분기 대비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분기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상가수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변화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분석 결과 </a:t>
            </a:r>
            <a:endParaRPr lang="en-US" altLang="ko-KR" sz="2000" b="1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전반적으로 하차 인원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20%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이상 감소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-&gt;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유동량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감소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동별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상권수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변화율 평균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3.9%,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하차 인원 감소 상위지역의 상가피해 높음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분기 대비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분기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상가수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변화로 피해정도 확인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35122D-4356-409A-96E3-0857F2E1B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362" y="824376"/>
            <a:ext cx="6072188" cy="1085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F86736-813A-4AFB-BBD2-764356B5B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829" y="4030527"/>
            <a:ext cx="4458826" cy="28085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D16B04-0423-426B-A121-09A66F641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0864" y="1987415"/>
            <a:ext cx="5833791" cy="20431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AE4DA54-ADDE-4F6A-BE6F-0C03167B0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5829" y="6678999"/>
            <a:ext cx="4458826" cy="3158965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31E93647-3CBE-4CFF-80D0-ABBC0F641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3DD0F39-CC26-467B-9136-983D380402D0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Rectangle 1">
            <a:extLst>
              <a:ext uri="{FF2B5EF4-FFF2-40B4-BE49-F238E27FC236}">
                <a16:creationId xmlns:a16="http://schemas.microsoft.com/office/drawing/2014/main" id="{391F6DB5-018F-46F1-A892-83007DFF7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3251"/>
            <a:ext cx="65090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Big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contest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공모전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52FFB-FC83-4910-86DA-33DF6F2AB530}"/>
              </a:ext>
            </a:extLst>
          </p:cNvPr>
          <p:cNvSpPr txBox="1"/>
          <p:nvPr/>
        </p:nvSpPr>
        <p:spPr>
          <a:xfrm>
            <a:off x="1191117" y="3373805"/>
            <a:ext cx="815608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 </a:t>
            </a:r>
            <a:r>
              <a:rPr lang="en-US" altLang="ko-KR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data </a:t>
            </a:r>
            <a:br>
              <a:rPr lang="en-US" altLang="ko-KR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서울시 상가업소정보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1,2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분기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공공데이터 포털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b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서울교통공사 연도별 일별 시간대별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역별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승하차인원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서울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열린데이터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광장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E5088-3EB2-427B-A9F1-7C325EFE2A5A}"/>
              </a:ext>
            </a:extLst>
          </p:cNvPr>
          <p:cNvSpPr txBox="1"/>
          <p:nvPr/>
        </p:nvSpPr>
        <p:spPr>
          <a:xfrm>
            <a:off x="1191117" y="2650651"/>
            <a:ext cx="4826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데이터분석</a:t>
            </a:r>
            <a:endParaRPr lang="ko-KR" altLang="ko-KR" sz="20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45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1C5D135-F56F-4455-B320-6EA6857C9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269" y="2343840"/>
            <a:ext cx="4776238" cy="122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57D7EC-C517-47C7-8883-A4B8D7738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4645" y="2773625"/>
            <a:ext cx="3788955" cy="14624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6AA849-BCF8-4466-8EEF-1A9B5D4A9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2270" y="3543494"/>
            <a:ext cx="5104086" cy="9073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555396-B27F-45BD-9790-63078F3A2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2269" y="5110627"/>
            <a:ext cx="6731000" cy="13279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D23CA59F-7BF1-42AC-BEAD-37A8E6EDF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589" y="2955687"/>
            <a:ext cx="7726680" cy="2356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지하철 하차인원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평균하차수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공휴일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거리두기 단계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역관련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검색어트랜드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날씨정보 등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수집된 다양한 형태의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data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는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column, index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값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data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형태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형식 들이 모두 달라  각각의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전처리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작업을 거쳐서 하나의 통합된 </a:t>
            </a:r>
            <a:r>
              <a:rPr lang="en-US" altLang="ko-KR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dataframe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역별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날짜별로 취합하였다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FB121B49-F828-4CA1-A410-7BC39F528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589" y="6743512"/>
            <a:ext cx="10525142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Linear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regression,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Random forest, LSTM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등 </a:t>
            </a:r>
            <a:r>
              <a:rPr lang="ko-KR" altLang="en-US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머신러닝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딥러닝을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이용하여 여러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feature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들을 통해 특정 요일 특정시간대의 </a:t>
            </a:r>
            <a:r>
              <a:rPr lang="ko-KR" altLang="en-US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하차인구수를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예측하는 모델링을 하였다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코딩은 팀원에게 분배하여 진행 하였고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추후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modeling,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구현 상의 오류들을 찾아내고 </a:t>
            </a:r>
            <a:r>
              <a:rPr lang="ko-KR" altLang="en-US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검수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하면서 잘못된 점을 바로잡고 팀원들에게 </a:t>
            </a:r>
            <a:r>
              <a:rPr lang="ko-KR" altLang="en-US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피드백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하며 내용을 견고하게 할 수 있도록 하였다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결과값으로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R2 score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이용하였는데 </a:t>
            </a:r>
            <a:r>
              <a:rPr lang="ko-KR" altLang="en-US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하차수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평균값을 이용한 방법의 미해 여러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feature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이용한 방법의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score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낮은 것을 보고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modeling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상의 오류가 있을 것으로 판단</a:t>
            </a:r>
            <a:endParaRPr lang="en-US" altLang="ko-KR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Scaling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과정에서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training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set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test set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각각 전처리한 부분을 발견하여 수정</a:t>
            </a:r>
            <a:endParaRPr lang="en-US" altLang="ko-KR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범주형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feature labeling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방식을 어떻게 할 것인가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feature importance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따른 주요요소 필터링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방법에 대해 피드백을 하였고 최종적으로 결과가 개선됨</a:t>
            </a:r>
            <a:endParaRPr lang="en-US" altLang="ko-KR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95D85EF-FC26-4C49-B66E-BD53982AC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54450" y="6872011"/>
            <a:ext cx="4629150" cy="2219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38772899-6637-4FA2-A179-9221C5234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8D905B-672D-4930-9FDE-1446BD2F2FF1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Rectangle 1">
            <a:extLst>
              <a:ext uri="{FF2B5EF4-FFF2-40B4-BE49-F238E27FC236}">
                <a16:creationId xmlns:a16="http://schemas.microsoft.com/office/drawing/2014/main" id="{91550F24-CC39-4D1E-8365-B3EA8848B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3251"/>
            <a:ext cx="65090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Big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contest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공모전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28439165-BE97-4F7B-B358-264DAADAF4C1}"/>
              </a:ext>
            </a:extLst>
          </p:cNvPr>
          <p:cNvSpPr/>
          <p:nvPr/>
        </p:nvSpPr>
        <p:spPr>
          <a:xfrm>
            <a:off x="13127680" y="4705385"/>
            <a:ext cx="876193" cy="2476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61FC5F-5B00-40BF-8938-CF4A63E48F9C}"/>
              </a:ext>
            </a:extLst>
          </p:cNvPr>
          <p:cNvSpPr txBox="1"/>
          <p:nvPr/>
        </p:nvSpPr>
        <p:spPr>
          <a:xfrm>
            <a:off x="1510412" y="2571217"/>
            <a:ext cx="4826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en-US" altLang="ko-KR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취합</a:t>
            </a:r>
            <a:endParaRPr lang="ko-KR" altLang="ko-KR" sz="20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96452A-164E-4DF0-BC3D-6B0D4E17C7C6}"/>
              </a:ext>
            </a:extLst>
          </p:cNvPr>
          <p:cNvSpPr txBox="1"/>
          <p:nvPr/>
        </p:nvSpPr>
        <p:spPr>
          <a:xfrm>
            <a:off x="1510412" y="6200200"/>
            <a:ext cx="4826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모델링</a:t>
            </a:r>
            <a:endParaRPr lang="ko-KR" altLang="ko-KR" sz="20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732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6F7A8FE5-6C42-4B4A-A3B0-C9188B8A7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817" y="2755042"/>
            <a:ext cx="14021587" cy="1894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주제가 혼잡도에 따른 약속장소를 추천해주는 것이기 때문에 그에 따른 추천 알고리즘을 구성하였다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45720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ko-KR" sz="200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Google place </a:t>
            </a:r>
            <a:r>
              <a:rPr lang="en-US" altLang="ko-KR" sz="2000" err="1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api</a:t>
            </a:r>
            <a:r>
              <a:rPr lang="ko-KR" altLang="en-US" sz="200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서울 전지역에 대한 데이터를 반복문을 통해 수집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수집된 시간별 데이터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전처리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및 시간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장소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category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조건에 따른 </a:t>
            </a:r>
            <a:r>
              <a:rPr lang="en-US" altLang="ko-KR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listup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함수화</a:t>
            </a:r>
            <a:endParaRPr lang="en-US" altLang="ko-KR" sz="2000">
              <a:solidFill>
                <a:srgbClr val="333333"/>
              </a:solidFill>
              <a:highlight>
                <a:srgbClr val="FFFF00"/>
              </a:highligh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ko-KR" sz="200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Folium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이용하여 특정 위치로부터 반경내 지역을 격자화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격자내 평균 혼잡도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상가수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를 통해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scoring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후 </a:t>
            </a:r>
            <a:r>
              <a:rPr lang="ko-KR" altLang="en-US" sz="200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지도 위에 시각화</a:t>
            </a:r>
            <a:endParaRPr lang="en-US" altLang="ko-KR" sz="2000">
              <a:solidFill>
                <a:srgbClr val="333333"/>
              </a:solidFill>
              <a:highlight>
                <a:srgbClr val="FFFF00"/>
              </a:highligh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DE128C-24D6-4468-BADE-D5EC5F4F8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413" y="5178234"/>
            <a:ext cx="10347312" cy="4470479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585A7E9-4422-409F-A487-3B1DE3673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606A9B-6DE7-44EF-AC5F-75C9A8550E6F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6F3CCEAD-BE26-49FA-A2FD-7AFC1CB98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3251"/>
            <a:ext cx="65090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Big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contest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공모전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76117B-61E3-4650-8FB9-BEDA362D08D1}"/>
              </a:ext>
            </a:extLst>
          </p:cNvPr>
          <p:cNvSpPr txBox="1"/>
          <p:nvPr/>
        </p:nvSpPr>
        <p:spPr>
          <a:xfrm>
            <a:off x="1510412" y="2429944"/>
            <a:ext cx="4826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 시스템 </a:t>
            </a:r>
            <a:r>
              <a:rPr lang="en-US" altLang="ko-KR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sequence &amp; </a:t>
            </a:r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</a:p>
        </p:txBody>
      </p:sp>
    </p:spTree>
    <p:extLst>
      <p:ext uri="{BB962C8B-B14F-4D97-AF65-F5344CB8AC3E}">
        <p14:creationId xmlns:p14="http://schemas.microsoft.com/office/powerpoint/2010/main" val="2565147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ctangle 1">
            <a:extLst>
              <a:ext uri="{FF2B5EF4-FFF2-40B4-BE49-F238E27FC236}">
                <a16:creationId xmlns:a16="http://schemas.microsoft.com/office/drawing/2014/main" id="{C0659423-4E3F-4582-A3FE-838CF9AAC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8" y="1703251"/>
            <a:ext cx="8589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비지도 학습을 통한 영한번역구현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3BCC90-B315-4B63-9463-0F180C067D78}"/>
              </a:ext>
            </a:extLst>
          </p:cNvPr>
          <p:cNvSpPr txBox="1"/>
          <p:nvPr/>
        </p:nvSpPr>
        <p:spPr>
          <a:xfrm>
            <a:off x="1193800" y="2240658"/>
            <a:ext cx="14238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>
                <a:solidFill>
                  <a:srgbClr val="24292E"/>
                </a:solidFill>
                <a:effectLst/>
                <a:latin typeface="-apple-system"/>
              </a:rPr>
              <a:t>Mikel </a:t>
            </a:r>
            <a:r>
              <a:rPr lang="en-US" altLang="ko-KR" b="0" i="0" err="1">
                <a:solidFill>
                  <a:srgbClr val="24292E"/>
                </a:solidFill>
                <a:effectLst/>
                <a:latin typeface="-apple-system"/>
              </a:rPr>
              <a:t>Artetxe</a:t>
            </a:r>
            <a:r>
              <a:rPr lang="en-US" altLang="ko-KR" b="0" i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en-US" altLang="ko-KR" b="0" i="0" err="1">
                <a:solidFill>
                  <a:srgbClr val="24292E"/>
                </a:solidFill>
                <a:effectLst/>
                <a:latin typeface="-apple-system"/>
              </a:rPr>
              <a:t>Gorka</a:t>
            </a:r>
            <a:r>
              <a:rPr lang="en-US" altLang="ko-KR" b="0" i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altLang="ko-KR" b="0" i="0" err="1">
                <a:solidFill>
                  <a:srgbClr val="24292E"/>
                </a:solidFill>
                <a:effectLst/>
                <a:latin typeface="-apple-system"/>
              </a:rPr>
              <a:t>Labaka</a:t>
            </a:r>
            <a:r>
              <a:rPr lang="en-US" altLang="ko-KR" b="0" i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en-US" altLang="ko-KR" b="0" i="0" err="1">
                <a:solidFill>
                  <a:srgbClr val="24292E"/>
                </a:solidFill>
                <a:effectLst/>
                <a:latin typeface="-apple-system"/>
              </a:rPr>
              <a:t>Eneko</a:t>
            </a:r>
            <a:r>
              <a:rPr lang="en-US" altLang="ko-KR" b="0" i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altLang="ko-KR" b="0" i="0" err="1">
                <a:solidFill>
                  <a:srgbClr val="24292E"/>
                </a:solidFill>
                <a:effectLst/>
                <a:latin typeface="-apple-system"/>
              </a:rPr>
              <a:t>Agirre</a:t>
            </a:r>
            <a:r>
              <a:rPr lang="en-US" altLang="ko-KR" b="0" i="0">
                <a:solidFill>
                  <a:srgbClr val="24292E"/>
                </a:solidFill>
                <a:effectLst/>
                <a:latin typeface="-apple-system"/>
              </a:rPr>
              <a:t>, and </a:t>
            </a:r>
            <a:r>
              <a:rPr lang="en-US" altLang="ko-KR" b="0" i="0" err="1">
                <a:solidFill>
                  <a:srgbClr val="24292E"/>
                </a:solidFill>
                <a:effectLst/>
                <a:latin typeface="-apple-system"/>
              </a:rPr>
              <a:t>Kyunghyun</a:t>
            </a:r>
            <a:r>
              <a:rPr lang="en-US" altLang="ko-KR" b="0" i="0">
                <a:solidFill>
                  <a:srgbClr val="24292E"/>
                </a:solidFill>
                <a:effectLst/>
                <a:latin typeface="-apple-system"/>
              </a:rPr>
              <a:t> Cho. 2018. </a:t>
            </a:r>
            <a:r>
              <a:rPr lang="en-US" altLang="ko-KR" b="1" i="0" u="none" strike="noStrike">
                <a:solidFill>
                  <a:srgbClr val="0366D6"/>
                </a:solidFill>
                <a:effectLst/>
                <a:latin typeface="-apple-system"/>
                <a:hlinkClick r:id="rId2"/>
              </a:rPr>
              <a:t>Unsupervised Neural Machine Translation</a:t>
            </a:r>
            <a:r>
              <a:rPr lang="en-US" altLang="ko-KR" b="0" i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D17B34-54E3-4BDD-A185-677A0652A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210" y="3213101"/>
            <a:ext cx="7175911" cy="15055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7B557C-27C9-4AA7-A371-96F9C9644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902" y="7009152"/>
            <a:ext cx="4583657" cy="238719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3D1E17E-E96A-43CE-9AC2-F383FDBC0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1196" y="4885188"/>
            <a:ext cx="7067290" cy="60870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394694D-E26C-4B17-AB62-8672D7E0A6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2935" y="5683838"/>
            <a:ext cx="7166124" cy="81578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E72ACFA-9558-45C3-9DA3-B75D6BB895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9507" y="3213100"/>
            <a:ext cx="7286835" cy="36265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63A61A-2D06-427B-B5A5-ECC8400DACBA}"/>
              </a:ext>
            </a:extLst>
          </p:cNvPr>
          <p:cNvSpPr txBox="1"/>
          <p:nvPr/>
        </p:nvSpPr>
        <p:spPr>
          <a:xfrm>
            <a:off x="1191117" y="2779531"/>
            <a:ext cx="4826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논문 내용 요약</a:t>
            </a:r>
            <a:endParaRPr lang="ko-KR" altLang="ko-KR" sz="20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898066ED-B2F7-4C48-A5E8-F81449D29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3803" y="1688491"/>
            <a:ext cx="65669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20.10.01~20.10.22</a:t>
            </a:r>
          </a:p>
        </p:txBody>
      </p:sp>
    </p:spTree>
    <p:extLst>
      <p:ext uri="{BB962C8B-B14F-4D97-AF65-F5344CB8AC3E}">
        <p14:creationId xmlns:p14="http://schemas.microsoft.com/office/powerpoint/2010/main" val="348184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6D08D95C-FF2D-4420-89F1-2CE5DD0DA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8" y="1703251"/>
            <a:ext cx="8589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비지도 학습을 통한 영한번역구현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451CC3-F924-49BF-AC07-2FF7AF5141E3}"/>
              </a:ext>
            </a:extLst>
          </p:cNvPr>
          <p:cNvSpPr txBox="1"/>
          <p:nvPr/>
        </p:nvSpPr>
        <p:spPr>
          <a:xfrm>
            <a:off x="1191117" y="3058529"/>
            <a:ext cx="1244299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이용한 </a:t>
            </a:r>
            <a:r>
              <a:rPr lang="en-US" altLang="ko-KR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framework </a:t>
            </a:r>
            <a:br>
              <a:rPr lang="en-US" altLang="ko-KR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Cross-lingual-word embedding (github.com/</a:t>
            </a:r>
            <a:r>
              <a:rPr lang="en-US" altLang="ko-KR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artetxem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en-US" altLang="ko-KR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vecmap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Unsupervised Translation (github.com/</a:t>
            </a:r>
            <a:r>
              <a:rPr lang="en-US" altLang="ko-KR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artetxem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/undreamt)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DATA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한글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en-US" altLang="ko-KR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Aihub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한국어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영어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번역말뭉치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중 한글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100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 문장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+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매일경제 뉴스기사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400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 문장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크롤링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영어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WMT14 (news-crawl data) 500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 문장 추출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056CB2-B561-42E3-8C30-96E77E64D854}"/>
              </a:ext>
            </a:extLst>
          </p:cNvPr>
          <p:cNvSpPr txBox="1"/>
          <p:nvPr/>
        </p:nvSpPr>
        <p:spPr>
          <a:xfrm>
            <a:off x="1191117" y="2650651"/>
            <a:ext cx="4826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endParaRPr lang="ko-KR" altLang="ko-KR" sz="20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463F99-717D-4704-9268-4E961D21DD5D}"/>
              </a:ext>
            </a:extLst>
          </p:cNvPr>
          <p:cNvSpPr txBox="1"/>
          <p:nvPr/>
        </p:nvSpPr>
        <p:spPr>
          <a:xfrm>
            <a:off x="1191117" y="6119637"/>
            <a:ext cx="4826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역할</a:t>
            </a:r>
            <a:endParaRPr lang="ko-KR" altLang="ko-KR" sz="20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BDEC73-27AD-4C05-B640-846E2AE0AADC}"/>
              </a:ext>
            </a:extLst>
          </p:cNvPr>
          <p:cNvSpPr txBox="1"/>
          <p:nvPr/>
        </p:nvSpPr>
        <p:spPr>
          <a:xfrm>
            <a:off x="1191117" y="6817523"/>
            <a:ext cx="12442996" cy="2116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9144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영어 문서</a:t>
            </a:r>
            <a:r>
              <a:rPr lang="en-US" altLang="ko-KR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한글 문서 각각 약 </a:t>
            </a:r>
            <a:r>
              <a:rPr lang="en-US" altLang="ko-KR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500</a:t>
            </a:r>
            <a:r>
              <a:rPr lang="ko-KR" altLang="en-US" sz="24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만문장</a:t>
            </a:r>
            <a:r>
              <a:rPr lang="ko-KR" altLang="en-US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400" b="1" err="1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전처리</a:t>
            </a:r>
            <a:r>
              <a:rPr lang="ko-KR" altLang="en-US" sz="2400" b="1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및 토큰화</a:t>
            </a:r>
            <a:r>
              <a:rPr lang="ko-KR" altLang="en-US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진행</a:t>
            </a:r>
            <a:r>
              <a:rPr lang="en-US" altLang="ko-KR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한글</a:t>
            </a:r>
            <a:r>
              <a:rPr lang="en-US" altLang="ko-KR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</a:t>
            </a:r>
            <a:r>
              <a:rPr lang="en-US" altLang="ko-KR" sz="24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kkma</a:t>
            </a:r>
            <a:r>
              <a:rPr lang="en-US" altLang="ko-KR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영어</a:t>
            </a:r>
            <a:r>
              <a:rPr lang="en-US" altLang="ko-KR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</a:t>
            </a:r>
            <a:r>
              <a:rPr lang="en-US" altLang="ko-KR" sz="24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nltk</a:t>
            </a:r>
            <a:r>
              <a:rPr lang="en-US" altLang="ko-KR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en-US" altLang="ko-KR" sz="2400" b="1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240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Word2vec</a:t>
            </a:r>
            <a:r>
              <a:rPr lang="en-US" altLang="ko-KR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이용하여 영어</a:t>
            </a:r>
            <a:r>
              <a:rPr lang="en-US" altLang="ko-KR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한국어 데이터 </a:t>
            </a:r>
            <a:r>
              <a:rPr lang="en-US" altLang="ko-KR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embedding</a:t>
            </a:r>
            <a:endParaRPr lang="en-US" altLang="ko-KR" sz="2400" b="1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이용한 모델의 </a:t>
            </a:r>
            <a:r>
              <a:rPr lang="en-US" altLang="ko-KR" sz="240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torch </a:t>
            </a:r>
            <a:r>
              <a:rPr lang="ko-KR" altLang="en-US" sz="240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기반 </a:t>
            </a:r>
            <a:r>
              <a:rPr lang="ko-KR" altLang="en-US" sz="24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코드</a:t>
            </a:r>
            <a:r>
              <a:rPr lang="ko-KR" altLang="en-US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상황에 맞게 </a:t>
            </a:r>
            <a:r>
              <a:rPr lang="ko-KR" altLang="en-US" sz="24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수정</a:t>
            </a:r>
            <a:endParaRPr lang="en-US" altLang="ko-KR" sz="2400" b="1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2400" b="1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AWS</a:t>
            </a:r>
            <a:r>
              <a:rPr lang="ko-KR" altLang="en-US" sz="2400" b="1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</a:t>
            </a:r>
            <a:r>
              <a:rPr lang="ko-KR" altLang="en-US" sz="240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하여 </a:t>
            </a:r>
            <a:r>
              <a:rPr lang="ko-KR" altLang="en-US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학습진행 및 결과 정리</a:t>
            </a:r>
            <a:endParaRPr lang="en-US" altLang="ko-KR" sz="24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1412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6D08D95C-FF2D-4420-89F1-2CE5DD0DA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8" y="1703251"/>
            <a:ext cx="8589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비지도 학습을 통한 영한번역구현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4B32BD-1CB9-4D4F-A4A3-42A0B1C80BD6}"/>
              </a:ext>
            </a:extLst>
          </p:cNvPr>
          <p:cNvSpPr txBox="1"/>
          <p:nvPr/>
        </p:nvSpPr>
        <p:spPr>
          <a:xfrm>
            <a:off x="1191117" y="2692658"/>
            <a:ext cx="4826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이슈 </a:t>
            </a:r>
            <a:r>
              <a:rPr lang="en-US" altLang="ko-KR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해결방법</a:t>
            </a:r>
            <a:endParaRPr lang="ko-KR" altLang="ko-KR" sz="20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EC7706-7C41-4EBB-8AB0-9CE304D2768C}"/>
              </a:ext>
            </a:extLst>
          </p:cNvPr>
          <p:cNvSpPr txBox="1"/>
          <p:nvPr/>
        </p:nvSpPr>
        <p:spPr>
          <a:xfrm>
            <a:off x="1191117" y="3159563"/>
            <a:ext cx="1045042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문장 </a:t>
            </a:r>
            <a:r>
              <a:rPr lang="ko-KR" altLang="en-US" sz="2400" b="1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갯수가</a:t>
            </a:r>
            <a:r>
              <a:rPr lang="ko-KR" altLang="en-US" sz="24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많아 전처리과정에 많은 시간이 소요 됨</a:t>
            </a:r>
            <a:endParaRPr lang="en-US" altLang="ko-KR" sz="2400" b="1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b="1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=&gt;</a:t>
            </a:r>
            <a:r>
              <a:rPr lang="ko-KR" altLang="en-US" sz="24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python</a:t>
            </a:r>
            <a:r>
              <a:rPr lang="ko-KR" altLang="en-US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400" b="0" i="0" err="1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multiprocess</a:t>
            </a:r>
            <a:r>
              <a:rPr lang="en-US" altLang="ko-KR" sz="2400" b="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400" b="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패키지의 </a:t>
            </a:r>
            <a:r>
              <a:rPr lang="en-US" altLang="ko-KR" sz="2400" b="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process</a:t>
            </a:r>
            <a:r>
              <a:rPr lang="ko-KR" altLang="en-US" sz="2400" b="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</a:t>
            </a:r>
            <a:r>
              <a:rPr lang="en-US" altLang="ko-KR" sz="2400" b="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</a:t>
            </a:r>
            <a:r>
              <a:rPr lang="ko-KR" altLang="en-US" sz="2400" b="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이용하여 작업을 </a:t>
            </a:r>
            <a:br>
              <a:rPr lang="en-US" altLang="ko-KR" sz="2400" b="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sz="2400" b="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  </a:t>
            </a:r>
            <a:r>
              <a:rPr lang="ko-KR" altLang="en-US" sz="2400" b="0" i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병렬 처리 </a:t>
            </a:r>
            <a:r>
              <a:rPr lang="ko-KR" altLang="en-US" sz="2400" b="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진행</a:t>
            </a:r>
            <a:r>
              <a:rPr lang="en-US" altLang="ko-KR" sz="24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en-US" altLang="ko-KR" sz="24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2"/>
              </a:rPr>
              <a:t>github</a:t>
            </a:r>
            <a:r>
              <a:rPr lang="en-US" altLang="ko-KR" sz="24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400">
              <a:solidFill>
                <a:srgbClr val="24292E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400">
              <a:solidFill>
                <a:srgbClr val="24292E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400">
              <a:solidFill>
                <a:srgbClr val="24292E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b="1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참고한 코드가 </a:t>
            </a:r>
            <a:r>
              <a:rPr lang="en-US" altLang="ko-KR" sz="2400" b="1" err="1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pytorch</a:t>
            </a:r>
            <a:r>
              <a:rPr lang="en-US" altLang="ko-KR" sz="2400" b="1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400" b="1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구버전으로 작성이 되어 현재의 </a:t>
            </a:r>
            <a:r>
              <a:rPr lang="en-US" altLang="ko-KR" sz="2400" b="1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CUDA </a:t>
            </a:r>
            <a:r>
              <a:rPr lang="ko-KR" altLang="en-US" sz="2400" b="1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버전과 호환이 어려웠음</a:t>
            </a:r>
            <a:endParaRPr lang="en-US" altLang="ko-KR" sz="2400" b="1">
              <a:solidFill>
                <a:srgbClr val="24292E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400">
              <a:solidFill>
                <a:srgbClr val="24292E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=&gt; torch 1.+ </a:t>
            </a:r>
            <a:r>
              <a:rPr lang="ko-KR" altLang="en-US" sz="24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버전의 코드로 </a:t>
            </a:r>
            <a:r>
              <a:rPr lang="ko-KR" altLang="en-US" sz="2400">
                <a:solidFill>
                  <a:srgbClr val="24292E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수정</a:t>
            </a:r>
            <a:r>
              <a:rPr lang="en-US" altLang="ko-KR" sz="24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4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추가학습 진행 할 수 있도록 코드 추가 </a:t>
            </a:r>
            <a:endParaRPr lang="en-US" altLang="ko-KR" sz="24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43F4D9-C39E-47A0-828C-40AE5C6D2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6004" y="2133096"/>
            <a:ext cx="4440715" cy="29371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E3249D-65A3-4A9F-A5D0-85255A098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6004" y="5148323"/>
            <a:ext cx="4347662" cy="26118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DB32AA6-CF17-4063-80B9-307C157861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5437" y="7760195"/>
            <a:ext cx="3016776" cy="8589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FB7F77D-556D-4F87-B73A-427745A646BC}"/>
              </a:ext>
            </a:extLst>
          </p:cNvPr>
          <p:cNvSpPr txBox="1"/>
          <p:nvPr/>
        </p:nvSpPr>
        <p:spPr>
          <a:xfrm>
            <a:off x="11836004" y="1677813"/>
            <a:ext cx="2787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Error </a:t>
            </a:r>
            <a:r>
              <a:rPr lang="ko-KR" altLang="en-US" b="1">
                <a:solidFill>
                  <a:srgbClr val="00B0F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처리 내용</a:t>
            </a:r>
          </a:p>
        </p:txBody>
      </p:sp>
    </p:spTree>
    <p:extLst>
      <p:ext uri="{BB962C8B-B14F-4D97-AF65-F5344CB8AC3E}">
        <p14:creationId xmlns:p14="http://schemas.microsoft.com/office/powerpoint/2010/main" val="353214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178313-F5A3-404A-A63D-3CD54FC6E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342" y="875132"/>
            <a:ext cx="33568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2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kumimoji="0" lang="ko-KR" altLang="ko-KR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68D322F-A715-4D59-8322-CA1829D5D73D}"/>
              </a:ext>
            </a:extLst>
          </p:cNvPr>
          <p:cNvCxnSpPr/>
          <p:nvPr/>
        </p:nvCxnSpPr>
        <p:spPr>
          <a:xfrm>
            <a:off x="787400" y="1682128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177C43A-1E2E-45D0-BF56-935B13E15836}"/>
              </a:ext>
            </a:extLst>
          </p:cNvPr>
          <p:cNvCxnSpPr/>
          <p:nvPr/>
        </p:nvCxnSpPr>
        <p:spPr>
          <a:xfrm>
            <a:off x="792257" y="6097168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FA9C5ED-C718-4A9A-B03C-1E41E557911F}"/>
              </a:ext>
            </a:extLst>
          </p:cNvPr>
          <p:cNvCxnSpPr/>
          <p:nvPr/>
        </p:nvCxnSpPr>
        <p:spPr>
          <a:xfrm>
            <a:off x="787400" y="9030868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6750B120-5FD9-4915-B882-E7CFE9730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984" y="2103214"/>
            <a:ext cx="101937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마이닝을 활용한 금융통화위원회 의사록 분석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94B947C-5C10-4FF6-8C86-FA5642BAA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984" y="3580099"/>
            <a:ext cx="101937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CNN 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네이버 영화리뷰 데이터 감성분석 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EE5820B5-B72A-492C-8BBD-4966DD072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984" y="4939304"/>
            <a:ext cx="101937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Attention+seq2seq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한영 번역 구현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AB46C2C7-350B-41C5-92E9-5AECA748B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984" y="6510683"/>
            <a:ext cx="7225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Big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contest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공모전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888C360-8B01-40A7-8245-5D04370B0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5697" y="6502919"/>
            <a:ext cx="63875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20.08.23~20.09.28   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3178998A-E724-4EC5-87C2-6167BC86E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7598" y="4986807"/>
            <a:ext cx="63875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20.08.13~20.08.19</a:t>
            </a: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851F63A6-8287-491C-9776-971A101D6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7598" y="2169641"/>
            <a:ext cx="63875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20.07.10~20.08.03</a:t>
            </a: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E30651A5-C85F-4285-9910-489E7F16E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6472" y="3580099"/>
            <a:ext cx="40787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20.08.05~20.08.11</a:t>
            </a:r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09074387-597C-425C-BC32-2B91D3A2D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3873" y="8043879"/>
            <a:ext cx="65669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20.10.01~20.10.22   </a:t>
            </a: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051B8EB5-B9F8-4114-B2B7-86E4C5549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984" y="8043879"/>
            <a:ext cx="8589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비지도 학습을 통한 영한 번역 구현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D437B40-778C-4328-B744-D051A5BF5C48}"/>
              </a:ext>
            </a:extLst>
          </p:cNvPr>
          <p:cNvCxnSpPr/>
          <p:nvPr/>
        </p:nvCxnSpPr>
        <p:spPr>
          <a:xfrm>
            <a:off x="792257" y="7544968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24A174E-931D-4D22-AB81-E552267A2245}"/>
              </a:ext>
            </a:extLst>
          </p:cNvPr>
          <p:cNvCxnSpPr/>
          <p:nvPr/>
        </p:nvCxnSpPr>
        <p:spPr>
          <a:xfrm>
            <a:off x="792257" y="4560468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6912CDD-0BA6-40DD-8739-D5A979A8507B}"/>
              </a:ext>
            </a:extLst>
          </p:cNvPr>
          <p:cNvCxnSpPr/>
          <p:nvPr/>
        </p:nvCxnSpPr>
        <p:spPr>
          <a:xfrm>
            <a:off x="792257" y="3112668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4C5729B-7023-476A-A804-A171CB7B4E04}"/>
              </a:ext>
            </a:extLst>
          </p:cNvPr>
          <p:cNvCxnSpPr/>
          <p:nvPr/>
        </p:nvCxnSpPr>
        <p:spPr>
          <a:xfrm>
            <a:off x="787400" y="1580528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353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6D08D95C-FF2D-4420-89F1-2CE5DD0DA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8" y="1703251"/>
            <a:ext cx="8589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비지도 학습을 통한 영한번역구현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B61EBB4-26AF-49BC-BA2A-EDBB688982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0" t="21788"/>
          <a:stretch/>
        </p:blipFill>
        <p:spPr>
          <a:xfrm>
            <a:off x="1330449" y="3306366"/>
            <a:ext cx="9374972" cy="420465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1FDF5F-D811-4477-AB6A-617C2FE8B4FD}"/>
              </a:ext>
            </a:extLst>
          </p:cNvPr>
          <p:cNvSpPr txBox="1"/>
          <p:nvPr/>
        </p:nvSpPr>
        <p:spPr>
          <a:xfrm>
            <a:off x="1540034" y="8215257"/>
            <a:ext cx="104504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Þ"/>
            </a:pPr>
            <a:r>
              <a:rPr lang="ko-KR" altLang="en-US" sz="24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비슷한 공간에 </a:t>
            </a:r>
            <a:r>
              <a:rPr lang="en-US" altLang="ko-KR" sz="24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mapping </a:t>
            </a:r>
            <a:r>
              <a:rPr lang="ko-KR" altLang="en-US" sz="24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되어 있는 단어들을 확인 할 수 있었음</a:t>
            </a:r>
            <a:endParaRPr lang="en-US" altLang="ko-KR" sz="2400">
              <a:solidFill>
                <a:srgbClr val="24292E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Þ"/>
            </a:pPr>
            <a:r>
              <a:rPr lang="ko-KR" altLang="en-US" sz="24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문장 구성에 있어서 좋은 결과를 보임</a:t>
            </a:r>
            <a:endParaRPr lang="en-US" altLang="ko-KR" sz="24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CDEE4F-D81D-4375-89FF-BF633965185B}"/>
              </a:ext>
            </a:extLst>
          </p:cNvPr>
          <p:cNvSpPr txBox="1"/>
          <p:nvPr/>
        </p:nvSpPr>
        <p:spPr>
          <a:xfrm>
            <a:off x="1191117" y="2692658"/>
            <a:ext cx="4826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번역 결과</a:t>
            </a:r>
            <a:endParaRPr lang="ko-KR" altLang="ko-KR" sz="20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85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44D9A289-E0B8-4A25-891C-8EBD523D0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699054"/>
            <a:ext cx="143932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마이닝을 활용한 금융통화위원회 의사록 분석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18858D4-7272-4BA8-9A6A-2BC44F053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9798" y="1686128"/>
            <a:ext cx="43941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20.07.10~20.08.03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47936B-7714-4DF3-A810-831D5ECAE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469" y="3304465"/>
            <a:ext cx="1418038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defTabSz="914400"/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한국은행에서 발간하는 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한국은행 금융통화위원회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이하 금통위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의사록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에는 중앙은행이 시행하는 정책의 방향과 현 경제 상황에 대한 중앙은행의 판단이 포함되어 있다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그러나 금통위 의사록의 문제는 매우 절제되어 있기 때문에 일반전인 독해로는 명확한 의미를 파악하는 것이 불가능하다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따라서 텍스트 마이닝을 활용하여 금통위 의사록에 담겨있는 어조를 추출하여 수치화하고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기준 금리의 변동과 얼마나 유사한지를 살펴보면서 지수의 설명력과 예측력을 검증한다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39E544BB-1764-4436-A372-6B9A8AFC2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047" y="6124077"/>
            <a:ext cx="14393226" cy="2817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defTabSz="9144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금리관련 뉴스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채권분석리포트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금융통화위원회 의사록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콜금리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금리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( 2005~2017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데이터를 </a:t>
            </a:r>
            <a:r>
              <a:rPr lang="ko-KR" altLang="en-US" sz="2000" err="1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크롤링을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이용하여 수집</a:t>
            </a:r>
            <a:endParaRPr lang="en-US" altLang="ko-KR" sz="2000">
              <a:solidFill>
                <a:srgbClr val="333333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 defTabSz="9144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각각의 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text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데이터를 전처리하고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콜금리 값을 기준으로 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30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 전에 비해 상승했으면 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hawkish 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하락했으면 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dovish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문서들을 </a:t>
            </a:r>
            <a:r>
              <a:rPr lang="ko-KR" altLang="en-US" sz="2000" err="1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라벨링</a:t>
            </a:r>
            <a:endParaRPr lang="en-US" altLang="ko-KR" sz="2000">
              <a:solidFill>
                <a:srgbClr val="333333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 defTabSz="9144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텍스트 문서들을 문장단위로 나누고 토큰화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2000" err="1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ngram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화 시킨다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en-US" altLang="ko-KR" sz="2000" err="1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ekonlpy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marL="342900" indent="-342900" defTabSz="9144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 토큰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2000" err="1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ngram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들의 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hawkish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or dovish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문서에 등장한 횟수를 모두 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counting 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하여 경향성 판단</a:t>
            </a:r>
            <a:endParaRPr lang="en-US" altLang="ko-KR" sz="2000">
              <a:solidFill>
                <a:srgbClr val="333333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 defTabSz="9144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의사록 문서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토큰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2000" err="1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ngram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경향성 수치화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(-1~1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값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marL="342900" indent="-342900" defTabSz="9144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실제 금리 변동과 상관분석</a:t>
            </a:r>
            <a:endParaRPr lang="en-US" altLang="ko-KR" sz="2000">
              <a:solidFill>
                <a:srgbClr val="333333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2CF310-797A-4DC9-A41E-0EFD6B563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748" y="5662412"/>
            <a:ext cx="33568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240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진행과정</a:t>
            </a:r>
            <a:endParaRPr lang="ko-KR" altLang="ko-KR" sz="2400">
              <a:solidFill>
                <a:srgbClr val="007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9271B2-B230-42A5-90B4-6692E07EEA69}"/>
              </a:ext>
            </a:extLst>
          </p:cNvPr>
          <p:cNvSpPr txBox="1"/>
          <p:nvPr/>
        </p:nvSpPr>
        <p:spPr>
          <a:xfrm>
            <a:off x="1220127" y="2734698"/>
            <a:ext cx="8881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8FBC2-2C1E-4185-8FD7-781EA55EEBCE}"/>
              </a:ext>
            </a:extLst>
          </p:cNvPr>
          <p:cNvSpPr txBox="1"/>
          <p:nvPr/>
        </p:nvSpPr>
        <p:spPr>
          <a:xfrm>
            <a:off x="1018046" y="2156010"/>
            <a:ext cx="10069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>
                <a:solidFill>
                  <a:srgbClr val="6A737D"/>
                </a:solidFill>
                <a:effectLst/>
                <a:latin typeface="-apple-system"/>
              </a:rPr>
              <a:t>Deciphering Monetary Policy Board Minutes through Text Mining Approach </a:t>
            </a:r>
            <a:r>
              <a:rPr lang="ko-KR" altLang="en-US" b="0" i="0">
                <a:solidFill>
                  <a:srgbClr val="6A737D"/>
                </a:solidFill>
                <a:effectLst/>
                <a:latin typeface="-apple-system"/>
              </a:rPr>
              <a:t>논문 리뷰 및 구현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A11D0C-3786-46DF-9DA0-AFB8C5CB3881}"/>
              </a:ext>
            </a:extLst>
          </p:cNvPr>
          <p:cNvSpPr txBox="1"/>
          <p:nvPr/>
        </p:nvSpPr>
        <p:spPr>
          <a:xfrm>
            <a:off x="12019798" y="875937"/>
            <a:ext cx="515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https://github.com/Changyoon-Lee/BOK_project</a:t>
            </a:r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28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44D9A289-E0B8-4A25-891C-8EBD523D0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699054"/>
            <a:ext cx="143932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마이닝을 활용한 금융통화위원회 의사록 분석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66A84D-F318-435E-967B-88A840D2B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765" y="5215428"/>
            <a:ext cx="9498091" cy="27586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9D043EB-CB17-4994-9AD0-5B367BA8B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078" y="8342669"/>
            <a:ext cx="1307146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전체적인 </a:t>
            </a:r>
            <a:r>
              <a:rPr lang="ko-KR" altLang="en-US" sz="200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알고리즘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pipeline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코딩</a:t>
            </a:r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ko-KR" altLang="en-US" sz="200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라벨링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된 문서에 나타난 토큰들의 빈도 수를 통해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token, </a:t>
            </a:r>
            <a:r>
              <a:rPr lang="en-US" altLang="ko-KR" sz="200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ngram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ko-KR" altLang="en-US" sz="200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경향성 분류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(hawkish/dovish)</a:t>
            </a:r>
            <a:b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E0A2E5-FD0F-452C-8E68-A1E54B7FAA3A}"/>
              </a:ext>
            </a:extLst>
          </p:cNvPr>
          <p:cNvSpPr txBox="1"/>
          <p:nvPr/>
        </p:nvSpPr>
        <p:spPr>
          <a:xfrm>
            <a:off x="2086809" y="2540708"/>
            <a:ext cx="13889790" cy="2356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팀장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전체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flow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계획 및 역할 분담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Scrapy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(frame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work)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라는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crawling tool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이용해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만개의 금리관련 뉴스기사 </a:t>
            </a:r>
            <a:r>
              <a:rPr lang="en-US" altLang="ko-KR" sz="200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crawling</a:t>
            </a: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err="1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전처리</a:t>
            </a:r>
            <a:r>
              <a:rPr lang="ko-KR" altLang="en-US" sz="200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작업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: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정규표현식을 이용하여 수집된 자료 특수문자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불필요한 내용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(ex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뉴스기자 이름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email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등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제거</a:t>
            </a:r>
            <a:b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	            </a:t>
            </a:r>
            <a:r>
              <a:rPr lang="en-US" altLang="ko-KR" sz="200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ekonlpy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이용하여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tokenize, </a:t>
            </a:r>
            <a:r>
              <a:rPr lang="en-US" altLang="ko-KR" sz="200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ngramize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진행</a:t>
            </a:r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모든 수집된 </a:t>
            </a:r>
            <a:r>
              <a:rPr lang="ko-KR" altLang="en-US" sz="200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통합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전월대비 콜금리 </a:t>
            </a:r>
            <a:r>
              <a:rPr lang="ko-KR" altLang="en-US" sz="200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변동량을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통해 텍스트 문서들의 경향성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(hawkish/dovish) </a:t>
            </a:r>
            <a:r>
              <a:rPr lang="ko-KR" altLang="en-US" sz="200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라벨링</a:t>
            </a:r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63B789-6D5D-4580-89CF-C17CD55EBACC}"/>
              </a:ext>
            </a:extLst>
          </p:cNvPr>
          <p:cNvSpPr txBox="1"/>
          <p:nvPr/>
        </p:nvSpPr>
        <p:spPr>
          <a:xfrm>
            <a:off x="1220127" y="2557294"/>
            <a:ext cx="8881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역할</a:t>
            </a:r>
          </a:p>
        </p:txBody>
      </p:sp>
    </p:spTree>
    <p:extLst>
      <p:ext uri="{BB962C8B-B14F-4D97-AF65-F5344CB8AC3E}">
        <p14:creationId xmlns:p14="http://schemas.microsoft.com/office/powerpoint/2010/main" val="199525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44D9A289-E0B8-4A25-891C-8EBD523D0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699054"/>
            <a:ext cx="143932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마이닝을 활용한 금융통화위원회 의사록 분석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01904C-B5DA-4273-87E2-54C4D074D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78" y="5203405"/>
            <a:ext cx="5200650" cy="32289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9D043EB-CB17-4994-9AD0-5B367BA8B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078" y="2687998"/>
            <a:ext cx="77302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의사록의 문장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&amp;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문서의 경향성 </a:t>
            </a:r>
            <a:r>
              <a:rPr lang="ko-KR" altLang="en-US" sz="200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수치화</a:t>
            </a:r>
            <a:endParaRPr lang="en-US" altLang="ko-KR" sz="2000">
              <a:highlight>
                <a:srgbClr val="FFFF00"/>
              </a:highligh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A2176A-D362-4C4C-8D54-CE31FCCCCFD2}"/>
              </a:ext>
            </a:extLst>
          </p:cNvPr>
          <p:cNvSpPr txBox="1"/>
          <p:nvPr/>
        </p:nvSpPr>
        <p:spPr>
          <a:xfrm>
            <a:off x="9077779" y="2525372"/>
            <a:ext cx="721631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 및 알게 된 점</a:t>
            </a:r>
            <a:endParaRPr lang="en-US" altLang="ko-KR" sz="2400">
              <a:solidFill>
                <a:srgbClr val="007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b="1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Corr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계산결과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0.61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정도로 상당한 설명력을 가진다고 볼 수 있었다</a:t>
            </a:r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Framework(Scrapy)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 목적에 맞게 직접 수정하여 </a:t>
            </a:r>
            <a:b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 해 보았다</a:t>
            </a:r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Ekonlpy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이용하여 경제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corpus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특화된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token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사전을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이용해 분석해보았고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통계적 방식의 텍스트 마이닝을 이용하여 유용한 정보를 추출하는 구체적인 방식에 대해 깊게 알 수 있었다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EB2E2C7-6F50-40BF-8B29-09C9C6C6C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780" y="3381583"/>
            <a:ext cx="5487061" cy="733735"/>
          </a:xfrm>
          <a:prstGeom prst="rect">
            <a:avLst/>
          </a:prstGeom>
          <a:ln w="25400">
            <a:solidFill>
              <a:srgbClr val="17375E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063B789-6D5D-4580-89CF-C17CD55EBACC}"/>
              </a:ext>
            </a:extLst>
          </p:cNvPr>
          <p:cNvSpPr txBox="1"/>
          <p:nvPr/>
        </p:nvSpPr>
        <p:spPr>
          <a:xfrm>
            <a:off x="1220127" y="2557294"/>
            <a:ext cx="8881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역할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C9BF25B3-1808-4380-A706-DFF37923D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079" y="4537501"/>
            <a:ext cx="29229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실제금리와 </a:t>
            </a:r>
            <a:r>
              <a:rPr lang="en-US" altLang="ko-KR" sz="2000" err="1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corr</a:t>
            </a:r>
            <a:r>
              <a:rPr lang="ko-KR" altLang="en-US" sz="200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계산</a:t>
            </a:r>
            <a:endParaRPr lang="en-US" altLang="ko-KR" sz="2000">
              <a:highlight>
                <a:srgbClr val="FFFF00"/>
              </a:highligh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874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A2BE335-C310-4336-B18B-A379BF517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603" y="4086224"/>
            <a:ext cx="6968495" cy="406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AB297CF4-E4DD-4F8B-AF0C-4703C9642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7716" y="1696219"/>
            <a:ext cx="36486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20.08.05~20.08.11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C3B2B33-D9B8-4E13-B8D8-811BB7479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1862"/>
            <a:ext cx="145208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CNN 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네이버 영화리뷰 데이터 감성분석 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2551B65C-53A5-4435-B5E6-CEE8C7B46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508" y="6349146"/>
            <a:ext cx="14306089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Model1 :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Fasttext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 </a:t>
            </a:r>
            <a:b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</a:b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Model2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 :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네이버영화리뷰의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training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set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으로 하여 기존의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word2vec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을 이용한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word embedding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Model3</a:t>
            </a:r>
            <a:r>
              <a:rPr lang="en-US" altLang="ko-KR">
                <a:solidFill>
                  <a:prstClr val="black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: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Contextualized Embedding</a:t>
            </a:r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Static word </a:t>
            </a:r>
            <a:r>
              <a:rPr lang="en-US" altLang="ko-KR" sz="200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Embeding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: </a:t>
            </a:r>
            <a:r>
              <a:rPr lang="en-US" altLang="ko-KR" sz="2000" err="1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Fasttext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en-US" altLang="ko-KR" sz="200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Word2Vec</a:t>
            </a:r>
            <a:br>
              <a:rPr lang="en-US" altLang="ko-KR" sz="200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단어 단위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en-US" altLang="ko-KR" sz="200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CBoW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Skip-gram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방식으로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pre trained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되어야함</a:t>
            </a:r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Contextualized Word Embedding</a:t>
            </a:r>
            <a:br>
              <a:rPr lang="en-US" altLang="ko-KR" sz="200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문장을 </a:t>
            </a:r>
            <a:r>
              <a:rPr lang="ko-KR" altLang="en-US" sz="200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입력받아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각 단어에 대한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representation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산출해준다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b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문맥에 따른 단어의 의미를 잡아 낼 수 있음</a:t>
            </a:r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61C8EB-A25E-4969-881F-DD5E8F2FAB0B}"/>
              </a:ext>
            </a:extLst>
          </p:cNvPr>
          <p:cNvSpPr txBox="1"/>
          <p:nvPr/>
        </p:nvSpPr>
        <p:spPr>
          <a:xfrm>
            <a:off x="1220127" y="2734698"/>
            <a:ext cx="8881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E2F2F3-DCC1-4404-8198-CFB3008ADF6C}"/>
              </a:ext>
            </a:extLst>
          </p:cNvPr>
          <p:cNvSpPr txBox="1"/>
          <p:nvPr/>
        </p:nvSpPr>
        <p:spPr>
          <a:xfrm>
            <a:off x="1436603" y="2231488"/>
            <a:ext cx="901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맑은고딕"/>
              </a:rPr>
              <a:t>Convolution Neural Networks for Sentence Classification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맑은고딕"/>
              </a:rPr>
              <a:t>논문 리뷰 및 참고 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CEC5B3-F9CD-4913-BD7D-E7AC718683F2}"/>
              </a:ext>
            </a:extLst>
          </p:cNvPr>
          <p:cNvSpPr txBox="1"/>
          <p:nvPr/>
        </p:nvSpPr>
        <p:spPr>
          <a:xfrm>
            <a:off x="1859508" y="3393727"/>
            <a:ext cx="116024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0" i="0">
                <a:solidFill>
                  <a:srgbClr val="666666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CNN </a:t>
            </a:r>
            <a:r>
              <a:rPr lang="ko-KR" altLang="en-US" sz="1800" b="0" i="0">
                <a:solidFill>
                  <a:srgbClr val="666666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모델은 컴퓨터 비전을 위해 고안 되었지만</a:t>
            </a:r>
            <a:r>
              <a:rPr lang="en-US" altLang="ko-KR" sz="1800" b="0" i="0">
                <a:solidFill>
                  <a:srgbClr val="666666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 </a:t>
            </a:r>
            <a:r>
              <a:rPr lang="ko-KR" altLang="en-US" sz="1800" b="0" i="0">
                <a:solidFill>
                  <a:srgbClr val="666666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자연어 처리에 대해서도 효과적임을 보인다</a:t>
            </a:r>
            <a:endParaRPr lang="ko-KR" altLang="en-US" sz="18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800">
                <a:solidFill>
                  <a:schemeClr val="bg1">
                    <a:lumMod val="50000"/>
                  </a:schemeClr>
                </a:solidFill>
                <a:latin typeface="맑은고딕"/>
              </a:rPr>
              <a:t>네이버영화리뷰 </a:t>
            </a:r>
            <a:r>
              <a:rPr lang="en-US" altLang="ko-KR" sz="1800">
                <a:solidFill>
                  <a:schemeClr val="bg1">
                    <a:lumMod val="50000"/>
                  </a:schemeClr>
                </a:solidFill>
                <a:latin typeface="맑은고딕"/>
              </a:rPr>
              <a:t>training</a:t>
            </a:r>
            <a:r>
              <a:rPr lang="ko-KR" altLang="en-US" sz="1800">
                <a:solidFill>
                  <a:schemeClr val="bg1">
                    <a:lumMod val="50000"/>
                  </a:schemeClr>
                </a:solidFill>
                <a:latin typeface="맑은고딕"/>
              </a:rPr>
              <a:t> </a:t>
            </a:r>
            <a:r>
              <a:rPr lang="en-US" altLang="ko-KR" sz="1800">
                <a:solidFill>
                  <a:schemeClr val="bg1">
                    <a:lumMod val="50000"/>
                  </a:schemeClr>
                </a:solidFill>
                <a:latin typeface="맑은고딕"/>
              </a:rPr>
              <a:t>set</a:t>
            </a:r>
            <a:r>
              <a:rPr lang="ko-KR" altLang="en-US" sz="1800">
                <a:solidFill>
                  <a:schemeClr val="bg1">
                    <a:lumMod val="50000"/>
                  </a:schemeClr>
                </a:solidFill>
                <a:latin typeface="맑은고딕"/>
              </a:rPr>
              <a:t>으로 </a:t>
            </a:r>
            <a:r>
              <a:rPr lang="en-US" altLang="ko-KR" sz="1800">
                <a:solidFill>
                  <a:schemeClr val="bg1">
                    <a:lumMod val="50000"/>
                  </a:schemeClr>
                </a:solidFill>
                <a:latin typeface="맑은고딕"/>
              </a:rPr>
              <a:t>Fasttext, word2vec,</a:t>
            </a:r>
            <a:r>
              <a:rPr lang="ko-KR" altLang="en-US" sz="1800">
                <a:solidFill>
                  <a:schemeClr val="bg1">
                    <a:lumMod val="50000"/>
                  </a:schemeClr>
                </a:solidFill>
                <a:latin typeface="맑은고딕"/>
              </a:rPr>
              <a:t> </a:t>
            </a:r>
            <a:r>
              <a:rPr lang="en-US" altLang="ko-KR" sz="1800">
                <a:solidFill>
                  <a:schemeClr val="bg1">
                    <a:lumMod val="50000"/>
                  </a:schemeClr>
                </a:solidFill>
                <a:latin typeface="맑은고딕"/>
              </a:rPr>
              <a:t>Contextualized Embedding </a:t>
            </a:r>
            <a:r>
              <a:rPr lang="ko-KR" altLang="en-US" sz="1800">
                <a:solidFill>
                  <a:schemeClr val="bg1">
                    <a:lumMod val="50000"/>
                  </a:schemeClr>
                </a:solidFill>
                <a:latin typeface="맑은고딕"/>
              </a:rPr>
              <a:t>등의 </a:t>
            </a:r>
            <a:r>
              <a:rPr lang="en-US" altLang="ko-KR" sz="1800">
                <a:solidFill>
                  <a:schemeClr val="bg1">
                    <a:lumMod val="50000"/>
                  </a:schemeClr>
                </a:solidFill>
                <a:latin typeface="맑은고딕"/>
              </a:rPr>
              <a:t>Token</a:t>
            </a:r>
            <a:r>
              <a:rPr lang="ko-KR" altLang="en-US" sz="1800">
                <a:solidFill>
                  <a:schemeClr val="bg1">
                    <a:lumMod val="50000"/>
                  </a:schemeClr>
                </a:solidFill>
                <a:latin typeface="맑은고딕"/>
              </a:rPr>
              <a:t> </a:t>
            </a:r>
            <a:r>
              <a:rPr lang="en-US" altLang="ko-KR" sz="1800">
                <a:solidFill>
                  <a:schemeClr val="bg1">
                    <a:lumMod val="50000"/>
                  </a:schemeClr>
                </a:solidFill>
                <a:latin typeface="맑은고딕"/>
              </a:rPr>
              <a:t>embedding</a:t>
            </a:r>
            <a:r>
              <a:rPr lang="ko-KR" altLang="en-US" sz="1800">
                <a:solidFill>
                  <a:schemeClr val="bg1">
                    <a:lumMod val="50000"/>
                  </a:schemeClr>
                </a:solidFill>
                <a:latin typeface="맑은고딕"/>
              </a:rPr>
              <a:t> 방식 차이에 따라 성능을 비교해 보았다</a:t>
            </a:r>
            <a:r>
              <a:rPr lang="en-US" altLang="ko-KR" sz="1800">
                <a:solidFill>
                  <a:schemeClr val="bg1">
                    <a:lumMod val="50000"/>
                  </a:schemeClr>
                </a:solidFill>
                <a:latin typeface="맑은고딕"/>
              </a:rPr>
              <a:t>. </a:t>
            </a:r>
            <a:r>
              <a:rPr lang="ko-KR" altLang="en-US" sz="1800">
                <a:solidFill>
                  <a:schemeClr val="bg1">
                    <a:lumMod val="50000"/>
                  </a:schemeClr>
                </a:solidFill>
                <a:latin typeface="맑은고딕"/>
              </a:rPr>
              <a:t>추가적으로 </a:t>
            </a:r>
            <a:r>
              <a:rPr lang="en-US" altLang="ko-KR" sz="1800">
                <a:solidFill>
                  <a:schemeClr val="bg1">
                    <a:lumMod val="50000"/>
                  </a:schemeClr>
                </a:solidFill>
                <a:latin typeface="맑은고딕"/>
              </a:rPr>
              <a:t>RNN</a:t>
            </a:r>
            <a:r>
              <a:rPr lang="ko-KR" altLang="en-US" sz="1800">
                <a:solidFill>
                  <a:schemeClr val="bg1">
                    <a:lumMod val="50000"/>
                  </a:schemeClr>
                </a:solidFill>
                <a:latin typeface="맑은고딕"/>
              </a:rPr>
              <a:t>모델과도 비교해 보았다</a:t>
            </a:r>
            <a:r>
              <a:rPr lang="en-US" altLang="ko-KR" sz="1800">
                <a:solidFill>
                  <a:schemeClr val="bg1">
                    <a:lumMod val="50000"/>
                  </a:schemeClr>
                </a:solidFill>
                <a:latin typeface="맑은고딕"/>
              </a:rPr>
              <a:t>.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  <a:effectLst/>
              <a:latin typeface="맑은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D25964-F984-480C-BFF0-6D57A218E062}"/>
              </a:ext>
            </a:extLst>
          </p:cNvPr>
          <p:cNvSpPr txBox="1"/>
          <p:nvPr/>
        </p:nvSpPr>
        <p:spPr>
          <a:xfrm>
            <a:off x="1859508" y="5865800"/>
            <a:ext cx="9017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ko-KR" altLang="en-US" sz="2000" b="1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임베딩</a:t>
            </a:r>
            <a:r>
              <a:rPr lang="ko-KR" altLang="en-US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방식에 차이를 두어 비교분석</a:t>
            </a:r>
            <a:endParaRPr lang="ko-KR" altLang="ko-KR" sz="2000" b="1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28D87D-9090-4EB6-9496-FB7293A2242A}"/>
              </a:ext>
            </a:extLst>
          </p:cNvPr>
          <p:cNvSpPr txBox="1"/>
          <p:nvPr/>
        </p:nvSpPr>
        <p:spPr>
          <a:xfrm>
            <a:off x="14840598" y="7040859"/>
            <a:ext cx="26499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CNN model </a:t>
            </a:r>
            <a:r>
              <a:rPr lang="ko-KR" altLang="en-US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A6D97E-1B63-4E98-93F4-F71707649C4C}"/>
              </a:ext>
            </a:extLst>
          </p:cNvPr>
          <p:cNvSpPr txBox="1"/>
          <p:nvPr/>
        </p:nvSpPr>
        <p:spPr>
          <a:xfrm>
            <a:off x="1859508" y="5043786"/>
            <a:ext cx="8807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 데이터 </a:t>
            </a:r>
            <a:r>
              <a:rPr lang="en-US" altLang="ko-KR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set 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네이버 영화리뷰 데이터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en-US" altLang="ko-KR" b="0" i="0">
                <a:solidFill>
                  <a:srgbClr val="000000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3"/>
              </a:rPr>
              <a:t>https://github.com/e9t/nsmc/</a:t>
            </a:r>
            <a:r>
              <a:rPr lang="en-US" altLang="ko-KR" b="0" i="0">
                <a:solidFill>
                  <a:srgbClr val="000000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en-US" altLang="ko-KR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3213F3-909F-4532-B4F4-33C34B657BE0}"/>
              </a:ext>
            </a:extLst>
          </p:cNvPr>
          <p:cNvSpPr txBox="1"/>
          <p:nvPr/>
        </p:nvSpPr>
        <p:spPr>
          <a:xfrm>
            <a:off x="11887200" y="875937"/>
            <a:ext cx="515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https://github.com/Changyoon-Lee/CNN_Project</a:t>
            </a:r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50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Rectangle 1">
            <a:extLst>
              <a:ext uri="{FF2B5EF4-FFF2-40B4-BE49-F238E27FC236}">
                <a16:creationId xmlns:a16="http://schemas.microsoft.com/office/drawing/2014/main" id="{0C3B2B33-D9B8-4E13-B8D8-811BB7479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1862"/>
            <a:ext cx="145208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CNN 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네이버 영화리뷰 데이터 감성분석 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4EFBF8-AAF5-40C5-93A7-FED1AB2F547F}"/>
              </a:ext>
            </a:extLst>
          </p:cNvPr>
          <p:cNvSpPr txBox="1"/>
          <p:nvPr/>
        </p:nvSpPr>
        <p:spPr>
          <a:xfrm>
            <a:off x="1404730" y="3266884"/>
            <a:ext cx="8957645" cy="6518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중복데이터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null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값 제거</a:t>
            </a:r>
            <a:endParaRPr lang="en-US" altLang="ko-KR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영문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한글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이외 값 제거</a:t>
            </a:r>
            <a:endParaRPr lang="en-US" altLang="ko-KR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Konlpy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패키지의 </a:t>
            </a:r>
            <a:r>
              <a:rPr lang="en-US" altLang="ko-KR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Okt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이용하여 토큰화 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(Noun, Adjective, Alpha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값만 취급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문장의 길이의 분포를 확인하여 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max length 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설정</a:t>
            </a:r>
            <a:endParaRPr lang="en-US" altLang="ko-KR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토큰화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OOV 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처리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padding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진행</a:t>
            </a:r>
            <a:endParaRPr lang="en-US" altLang="ko-KR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Fasttext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wordvector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파일용량 크기가 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4G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이상으로 컸기 때문에</a:t>
            </a:r>
            <a:b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num_word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크기의 맞추어 필요 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word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대해서만 </a:t>
            </a:r>
            <a:b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따로 저장하여 사용하였다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 학습 및 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model2, model3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코드 통일화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필요함수 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module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</a:t>
            </a:r>
            <a:b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통합 된 결과 분석 진행</a:t>
            </a:r>
            <a:endParaRPr lang="en-US" altLang="ko-KR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 RNN 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 기반 분석 추가 진행</a:t>
            </a:r>
            <a:b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https://github.com/Changyoon-Lee/CNN_Project/blob/master/rnnmodel_main.py</a:t>
            </a:r>
          </a:p>
          <a:p>
            <a:pPr marL="342900" indent="-342900">
              <a:buAutoNum type="arabicPeriod"/>
            </a:pPr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58D4E7-3742-4CAD-A1E9-9B102959B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699" y="2524126"/>
            <a:ext cx="6296819" cy="21757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BDBDF1D-3035-4E23-B125-96F397636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699" y="4870933"/>
            <a:ext cx="3346109" cy="2113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35B4EBB-D98B-40D1-A2C2-6EB8E99BC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7699" y="7210125"/>
            <a:ext cx="3865954" cy="1568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B69D9B2-7A60-449F-AC2F-B535A30D8BAB}"/>
              </a:ext>
            </a:extLst>
          </p:cNvPr>
          <p:cNvSpPr txBox="1"/>
          <p:nvPr/>
        </p:nvSpPr>
        <p:spPr>
          <a:xfrm>
            <a:off x="1201737" y="2353049"/>
            <a:ext cx="10715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역할</a:t>
            </a:r>
            <a:endParaRPr lang="en-US" altLang="ko-KR" sz="2400">
              <a:solidFill>
                <a:srgbClr val="007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F74F03-F1C8-4F1F-9BDB-6827DAA7EDF3}"/>
              </a:ext>
            </a:extLst>
          </p:cNvPr>
          <p:cNvSpPr txBox="1"/>
          <p:nvPr/>
        </p:nvSpPr>
        <p:spPr>
          <a:xfrm>
            <a:off x="1661618" y="2851569"/>
            <a:ext cx="8807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err="1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Fastext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이용하는 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model1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맡아 아래의 전체적 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flow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진행하였다</a:t>
            </a:r>
          </a:p>
        </p:txBody>
      </p:sp>
    </p:spTree>
    <p:extLst>
      <p:ext uri="{BB962C8B-B14F-4D97-AF65-F5344CB8AC3E}">
        <p14:creationId xmlns:p14="http://schemas.microsoft.com/office/powerpoint/2010/main" val="195327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Rectangle 1">
            <a:extLst>
              <a:ext uri="{FF2B5EF4-FFF2-40B4-BE49-F238E27FC236}">
                <a16:creationId xmlns:a16="http://schemas.microsoft.com/office/drawing/2014/main" id="{0C3B2B33-D9B8-4E13-B8D8-811BB7479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1862"/>
            <a:ext cx="145208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CNN 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네이버 영화리뷰 데이터 감성분석 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B13E5B-900C-4179-B7DE-A554DDB5F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498"/>
          <a:stretch/>
        </p:blipFill>
        <p:spPr>
          <a:xfrm>
            <a:off x="4866712" y="3330364"/>
            <a:ext cx="8043842" cy="10511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B69D9B2-7A60-449F-AC2F-B535A30D8BAB}"/>
              </a:ext>
            </a:extLst>
          </p:cNvPr>
          <p:cNvSpPr txBox="1"/>
          <p:nvPr/>
        </p:nvSpPr>
        <p:spPr>
          <a:xfrm>
            <a:off x="1201737" y="2546891"/>
            <a:ext cx="8806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 분석 및 </a:t>
            </a:r>
            <a:r>
              <a:rPr lang="ko-KR" altLang="en-US" sz="2400" err="1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알게된</a:t>
            </a:r>
            <a:r>
              <a:rPr lang="ko-KR" altLang="en-US" sz="240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점</a:t>
            </a:r>
            <a:endParaRPr lang="en-US" altLang="ko-KR" sz="2400">
              <a:solidFill>
                <a:srgbClr val="007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1A4A8-8FFD-4884-A267-BF39EE1E70C8}"/>
              </a:ext>
            </a:extLst>
          </p:cNvPr>
          <p:cNvSpPr txBox="1"/>
          <p:nvPr/>
        </p:nvSpPr>
        <p:spPr>
          <a:xfrm>
            <a:off x="1674435" y="4651257"/>
            <a:ext cx="14834510" cy="2356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Model3(contextualized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word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embedding)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방식이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test set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대해 더 좋은 결과를 보였다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Model1,2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방식은 사전에 학습된 </a:t>
            </a:r>
            <a:r>
              <a:rPr lang="en-US" altLang="ko-KR" sz="200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wordvector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필요한 반면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model3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방식은 그렇지 않다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다른 영화리뷰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platform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데이터에 대해서도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test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하였을 시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model1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model3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는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0.8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근접하여 좋은 결과를 보였는데</a:t>
            </a:r>
            <a:b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sz="200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fasttext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관련성이 떨어지는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Wikipedia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문서를 기반으로 학습되었지만 좋은 결과를 보여 더 인상이 깊었다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도메인 별 사용되는 단어나 문맥의 형태가 다르므로 각각의 영역에서 좋은 성능을 보이기에는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 방식이 훨씬 더 효율적이라고 볼 수 있다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0892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D257F25-893F-4074-8727-2906D62359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3"/>
          <a:stretch/>
        </p:blipFill>
        <p:spPr bwMode="auto">
          <a:xfrm>
            <a:off x="10250212" y="4539099"/>
            <a:ext cx="6935176" cy="416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7926A36D-CC31-4887-9B8D-E5A640616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2298" y="1693403"/>
            <a:ext cx="40787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20.08.13~20.08.19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28AC2C0-FB6A-4D3B-99B2-432397B44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6103"/>
            <a:ext cx="114219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Attention+seq2seq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한영 번역 구현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2E9AEB31-0EBF-48C6-9270-E6B764336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419" y="3467242"/>
            <a:ext cx="1411729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20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논문 및 사이트를 기반으로 </a:t>
            </a:r>
            <a:r>
              <a:rPr lang="en-US" altLang="ko-KR" sz="20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attention </a:t>
            </a:r>
            <a:r>
              <a:rPr lang="ko-KR" altLang="en-US" sz="20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기법이 포함된 </a:t>
            </a:r>
            <a:r>
              <a:rPr lang="en-US" altLang="ko-KR" sz="20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seq2seq </a:t>
            </a:r>
            <a:r>
              <a:rPr lang="ko-KR" altLang="en-US" sz="20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한영변환을 구현해보고 </a:t>
            </a:r>
            <a:r>
              <a:rPr lang="en-US" altLang="ko-KR" sz="20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BLEU</a:t>
            </a:r>
            <a:r>
              <a:rPr lang="ko-KR" altLang="en-US" sz="20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성능을 테스트 해보았다</a:t>
            </a:r>
            <a:r>
              <a:rPr lang="en-US" altLang="ko-KR" sz="20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br>
              <a:rPr lang="en-US" altLang="ko-KR" sz="20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sz="2000" err="1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korpus</a:t>
            </a:r>
            <a:r>
              <a:rPr lang="ko-KR" altLang="en-US" sz="20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는 </a:t>
            </a:r>
            <a:r>
              <a:rPr lang="en-US" altLang="ko-KR" sz="2000" err="1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aihub</a:t>
            </a:r>
            <a:r>
              <a:rPr lang="ko-KR" altLang="en-US" sz="20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한국어</a:t>
            </a:r>
            <a:r>
              <a:rPr lang="en-US" altLang="ko-KR" sz="20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</a:t>
            </a:r>
            <a:r>
              <a:rPr lang="ko-KR" altLang="en-US" sz="20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영어 번역 말뭉치</a:t>
            </a:r>
            <a:r>
              <a:rPr lang="en-US" altLang="ko-KR" sz="20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*</a:t>
            </a:r>
            <a:r>
              <a:rPr lang="ko-KR" altLang="en-US" sz="20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사용하였다</a:t>
            </a:r>
            <a:r>
              <a:rPr lang="en-US" altLang="ko-KR" sz="20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en-US" altLang="ko-KR" sz="2000">
              <a:solidFill>
                <a:schemeClr val="bg1">
                  <a:lumMod val="50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3F63DB-FBA3-4021-92BB-840E6E5EF9F8}"/>
              </a:ext>
            </a:extLst>
          </p:cNvPr>
          <p:cNvSpPr txBox="1"/>
          <p:nvPr/>
        </p:nvSpPr>
        <p:spPr>
          <a:xfrm>
            <a:off x="1746419" y="8706897"/>
            <a:ext cx="9673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6A737D"/>
                </a:solidFill>
                <a:latin typeface="+mj-ea"/>
                <a:ea typeface="+mj-ea"/>
              </a:rPr>
              <a:t>* </a:t>
            </a:r>
            <a:r>
              <a:rPr lang="en-US" altLang="ko-KR" sz="1800" err="1">
                <a:solidFill>
                  <a:srgbClr val="6A737D"/>
                </a:solidFill>
                <a:latin typeface="+mj-ea"/>
                <a:ea typeface="+mj-ea"/>
              </a:rPr>
              <a:t>tensorflow</a:t>
            </a:r>
            <a:r>
              <a:rPr lang="en-US" altLang="ko-KR" sz="1800">
                <a:solidFill>
                  <a:srgbClr val="6A737D"/>
                </a:solidFill>
                <a:latin typeface="+mj-ea"/>
                <a:ea typeface="+mj-ea"/>
              </a:rPr>
              <a:t> </a:t>
            </a:r>
            <a:r>
              <a:rPr lang="ko-KR" altLang="en-US" sz="1800">
                <a:solidFill>
                  <a:srgbClr val="6A737D"/>
                </a:solidFill>
                <a:latin typeface="+mj-ea"/>
                <a:ea typeface="+mj-ea"/>
              </a:rPr>
              <a:t>참고자료</a:t>
            </a:r>
            <a:r>
              <a:rPr lang="en-US" altLang="ko-KR" sz="1800">
                <a:solidFill>
                  <a:srgbClr val="6A737D"/>
                </a:solidFill>
                <a:latin typeface="+mj-ea"/>
                <a:ea typeface="+mj-ea"/>
              </a:rPr>
              <a:t>(https://www.tensorflow.org/tutorials/text/nmt_with_attention)</a:t>
            </a:r>
            <a:br>
              <a:rPr lang="en-US" altLang="ko-KR" sz="1800">
                <a:solidFill>
                  <a:srgbClr val="6A737D"/>
                </a:solidFill>
                <a:latin typeface="+mj-ea"/>
                <a:ea typeface="+mj-ea"/>
              </a:rPr>
            </a:br>
            <a:r>
              <a:rPr lang="en-US" altLang="ko-KR" sz="1800">
                <a:solidFill>
                  <a:srgbClr val="6A737D"/>
                </a:solidFill>
                <a:latin typeface="+mj-ea"/>
                <a:ea typeface="+mj-ea"/>
              </a:rPr>
              <a:t>* </a:t>
            </a:r>
            <a:r>
              <a:rPr lang="ko-KR" altLang="en-US" sz="1800">
                <a:solidFill>
                  <a:srgbClr val="6A737D"/>
                </a:solidFill>
                <a:latin typeface="+mj-ea"/>
                <a:ea typeface="+mj-ea"/>
              </a:rPr>
              <a:t>한국어</a:t>
            </a:r>
            <a:r>
              <a:rPr lang="en-US" altLang="ko-KR" sz="1800">
                <a:solidFill>
                  <a:srgbClr val="6A737D"/>
                </a:solidFill>
                <a:latin typeface="+mj-ea"/>
                <a:ea typeface="+mj-ea"/>
              </a:rPr>
              <a:t>-</a:t>
            </a:r>
            <a:r>
              <a:rPr lang="ko-KR" altLang="en-US" sz="1800">
                <a:solidFill>
                  <a:srgbClr val="6A737D"/>
                </a:solidFill>
                <a:latin typeface="+mj-ea"/>
                <a:ea typeface="+mj-ea"/>
              </a:rPr>
              <a:t>영어 번역 말뭉치</a:t>
            </a:r>
            <a:r>
              <a:rPr lang="en-US" altLang="ko-KR" sz="1800">
                <a:solidFill>
                  <a:srgbClr val="6A737D"/>
                </a:solidFill>
                <a:latin typeface="+mj-ea"/>
                <a:ea typeface="+mj-ea"/>
              </a:rPr>
              <a:t>(https://www.aihub.or.kr/aidata/87)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8B1DCD-68C6-4BA5-8D77-E1052B095774}"/>
              </a:ext>
            </a:extLst>
          </p:cNvPr>
          <p:cNvSpPr txBox="1"/>
          <p:nvPr/>
        </p:nvSpPr>
        <p:spPr>
          <a:xfrm>
            <a:off x="1220127" y="2734698"/>
            <a:ext cx="888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/>
              <a:t>개요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987C687-A2E1-40E1-A4CC-79B8DE01D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926" y="5117905"/>
            <a:ext cx="11421949" cy="2759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논문리뷰</a:t>
            </a:r>
            <a:endParaRPr lang="en-US" altLang="ko-KR" sz="2000" b="1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/>
            <a:endParaRPr lang="en-US" altLang="ko-KR" sz="2000" b="1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기존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RNN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모델에서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input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output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길이가 다를 때 적용이 어려움</a:t>
            </a:r>
            <a:endParaRPr lang="en-US" altLang="ko-KR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Input sequence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RNN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통해 고정된 길이의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context vector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만든 후 다시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RNN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넣음</a:t>
            </a:r>
            <a:endParaRPr lang="en-US" altLang="ko-KR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Input sequence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output sequence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대해 두개의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LSTM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</a:t>
            </a:r>
            <a:endParaRPr lang="en-US" altLang="ko-KR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빈도 순으로 영어단어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16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만개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불어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만개의 단어 사용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논문에선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EN-FR dataset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사용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342900" indent="-342900" defTabSz="9144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기존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SMT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보다 보편적으로 우수한 성능을 보이나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문장의 길이가 길어지거나 자주 언급되지 않는</a:t>
            </a:r>
            <a:b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단어 등장하는 경우 성능이 급격히 저하됨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-&gt;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이후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Attention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기법 등장</a:t>
            </a:r>
            <a:endParaRPr lang="en-US" altLang="ko-KR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3344DA-6D47-4DA6-9ADE-5BE9388E959D}"/>
              </a:ext>
            </a:extLst>
          </p:cNvPr>
          <p:cNvSpPr txBox="1"/>
          <p:nvPr/>
        </p:nvSpPr>
        <p:spPr>
          <a:xfrm>
            <a:off x="1436602" y="2231488"/>
            <a:ext cx="11580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Sequence to Sequence Learning with Neural Networks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맑은고딕"/>
              </a:rPr>
              <a:t>논문 리뷰 및 참고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맑은고딕"/>
              </a:rPr>
              <a:t>/ </a:t>
            </a:r>
            <a:r>
              <a:rPr lang="en-US" altLang="ko-KR" sz="1800" err="1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tensorflow</a:t>
            </a:r>
            <a:r>
              <a:rPr lang="en-US" altLang="ko-KR" sz="18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8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코드</a:t>
            </a:r>
            <a:r>
              <a:rPr lang="en-US" altLang="ko-KR" sz="18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*</a:t>
            </a:r>
            <a:r>
              <a:rPr lang="ko-KR" altLang="en-US" sz="18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참고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맑은고딕"/>
              </a:rPr>
              <a:t> 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2B2A4-EAEC-4F29-9224-BA87966B0B1F}"/>
              </a:ext>
            </a:extLst>
          </p:cNvPr>
          <p:cNvSpPr txBox="1"/>
          <p:nvPr/>
        </p:nvSpPr>
        <p:spPr>
          <a:xfrm>
            <a:off x="11249526" y="875937"/>
            <a:ext cx="515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https://github.com/Changyoon-Lee/seq2seq_project</a:t>
            </a:r>
          </a:p>
        </p:txBody>
      </p:sp>
    </p:spTree>
    <p:extLst>
      <p:ext uri="{BB962C8B-B14F-4D97-AF65-F5344CB8AC3E}">
        <p14:creationId xmlns:p14="http://schemas.microsoft.com/office/powerpoint/2010/main" val="363313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B0332B0A385E94B807D70B3C2DD7F7B" ma:contentTypeVersion="2" ma:contentTypeDescription="새 문서를 만듭니다." ma:contentTypeScope="" ma:versionID="96cf4451611b8f8de5712967cf96ee29">
  <xsd:schema xmlns:xsd="http://www.w3.org/2001/XMLSchema" xmlns:xs="http://www.w3.org/2001/XMLSchema" xmlns:p="http://schemas.microsoft.com/office/2006/metadata/properties" xmlns:ns3="b35b42e8-84bb-4999-a127-46c3e9b9aeb6" targetNamespace="http://schemas.microsoft.com/office/2006/metadata/properties" ma:root="true" ma:fieldsID="78657f65c5c0e9ec42d84544dced70cc" ns3:_="">
    <xsd:import namespace="b35b42e8-84bb-4999-a127-46c3e9b9aeb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5b42e8-84bb-4999-a127-46c3e9b9ae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544500-C9BE-4E90-86F2-9D24B7C80C45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b35b42e8-84bb-4999-a127-46c3e9b9aeb6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FB2622F-2C3E-4609-9388-EF6310F23E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5b42e8-84bb-4999-a127-46c3e9b9ae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81D9428-CF29-460C-A5D3-C6EE483171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5344</TotalTime>
  <Words>2066</Words>
  <Application>Microsoft Office PowerPoint</Application>
  <PresentationFormat>사용자 지정</PresentationFormat>
  <Paragraphs>243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2" baseType="lpstr">
      <vt:lpstr>-apple-system</vt:lpstr>
      <vt:lpstr>나눔스퀘어라운드 Bold</vt:lpstr>
      <vt:lpstr>나눔스퀘어라운드 ExtraBold</vt:lpstr>
      <vt:lpstr>나눔스퀘어라운드 Regular</vt:lpstr>
      <vt:lpstr>맑은 고딕</vt:lpstr>
      <vt:lpstr>맑은고딕</vt:lpstr>
      <vt:lpstr>배달의민족 도현</vt:lpstr>
      <vt:lpstr>Arial</vt:lpstr>
      <vt:lpstr>Calibri</vt:lpstr>
      <vt:lpstr>Calibri Light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이창윤</dc:creator>
  <cp:lastModifiedBy>이창윤</cp:lastModifiedBy>
  <cp:revision>84</cp:revision>
  <dcterms:created xsi:type="dcterms:W3CDTF">2020-09-22T00:25:57Z</dcterms:created>
  <dcterms:modified xsi:type="dcterms:W3CDTF">2020-12-29T07:36:32Z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0x010100AB0332B0A385E94B807D70B3C2DD7F7B</vt:lpwstr>
  </property>
</Properties>
</file>