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67" r:id="rId7"/>
    <p:sldId id="259" r:id="rId8"/>
    <p:sldId id="268" r:id="rId9"/>
    <p:sldId id="261" r:id="rId10"/>
    <p:sldId id="269" r:id="rId11"/>
    <p:sldId id="270" r:id="rId12"/>
    <p:sldId id="260" r:id="rId13"/>
    <p:sldId id="263" r:id="rId14"/>
    <p:sldId id="265" r:id="rId15"/>
    <p:sldId id="264" r:id="rId16"/>
    <p:sldId id="266" r:id="rId17"/>
    <p:sldId id="262" r:id="rId18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D8E21E6-64EA-4242-BA3B-3369CEF998BA}">
          <p14:sldIdLst>
            <p14:sldId id="256"/>
            <p14:sldId id="258"/>
            <p14:sldId id="267"/>
            <p14:sldId id="259"/>
            <p14:sldId id="268"/>
            <p14:sldId id="261"/>
            <p14:sldId id="269"/>
            <p14:sldId id="270"/>
            <p14:sldId id="260"/>
            <p14:sldId id="263"/>
            <p14:sldId id="265"/>
            <p14:sldId id="264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D03C-44D1-4D14-A0DB-818568C34826}" v="355" dt="2020-09-22T02:50:3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6C09-8350-46A3-A934-715D20D4F05E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kddbsl@gmail.com" TargetMode="External"/><Relationship Id="rId2" Type="http://schemas.openxmlformats.org/officeDocument/2006/relationships/hyperlink" Target="https://github.com/Changyoon-L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B2AB49-CF9A-4675-9E09-01DCA124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655152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: 이창윤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b="1" dirty="0">
                <a:solidFill>
                  <a:srgbClr val="4183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https://github.com/Changyoon-Lee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EC186-F997-462A-8048-CA1B5E3E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211" y="657381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lckddbsl@gmail.com</a:t>
            </a:r>
            <a:endParaRPr lang="en-US" altLang="ko-KR" sz="28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defTabSz="914400"/>
            <a:r>
              <a:rPr lang="ko-KR" altLang="en-US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010-4039-1940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B723B6-5E83-4FDF-93C5-AE54A79E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2507236"/>
            <a:ext cx="8406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32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4DA15-4CC6-444C-98DA-6DF32AAD6953}"/>
              </a:ext>
            </a:extLst>
          </p:cNvPr>
          <p:cNvCxnSpPr/>
          <p:nvPr/>
        </p:nvCxnSpPr>
        <p:spPr>
          <a:xfrm>
            <a:off x="787400" y="3930391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072E6D22-9923-482A-8FD1-ED24C3F7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2515668"/>
            <a:ext cx="1207377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기계공학부 전공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(2019.02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endParaRPr lang="en-US" altLang="ko-KR" sz="2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양산기술 정규직 근무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(2019.01~2020.03)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0A151CE-1742-4767-AC54-FB24FD68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4546414"/>
            <a:ext cx="1207377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Python3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MySQL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sklearn, Tensorflow, Pytorch, matlab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github, slack, notion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7F06C4-514F-4558-8A2B-1B6C6F2F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7673751"/>
            <a:ext cx="1021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혁신성장 청년인재 집중양성</a:t>
            </a:r>
            <a:b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자연어처리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기업데이터 분석과정</a:t>
            </a:r>
            <a:endParaRPr lang="en-US" altLang="ko-KR" sz="2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E35DCC6-6AD2-4C66-9CE5-0371FDBD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7794838"/>
            <a:ext cx="2600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b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2020.05~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46470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기술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8F774-E929-4DE1-BB71-75476667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7637713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교육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666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38B8F8-A6C7-4850-8BE8-5EFEE0E07A3E}"/>
              </a:ext>
            </a:extLst>
          </p:cNvPr>
          <p:cNvCxnSpPr/>
          <p:nvPr/>
        </p:nvCxnSpPr>
        <p:spPr>
          <a:xfrm>
            <a:off x="787400" y="94037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6447D-EFAD-475C-872C-91045C995CE8}"/>
              </a:ext>
            </a:extLst>
          </p:cNvPr>
          <p:cNvCxnSpPr/>
          <p:nvPr/>
        </p:nvCxnSpPr>
        <p:spPr>
          <a:xfrm>
            <a:off x="787400" y="1931773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5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C1C139-19C2-47AD-B7C7-4C8981E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666554"/>
            <a:ext cx="4380063" cy="3373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F4CCF6-7932-469F-8064-39419B77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83" y="4476750"/>
            <a:ext cx="6888238" cy="21272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4484FA-E9D6-494D-A345-1FACA938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76" y="7169520"/>
            <a:ext cx="3848899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94DE16-7C23-4D4D-A5E7-94BC3224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867" y="7295191"/>
            <a:ext cx="3848899" cy="19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63" y="1367034"/>
            <a:ext cx="650908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대회에서 주어진 카드매출데이터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노원구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중구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행정동코드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업종코드를 </a:t>
            </a:r>
            <a:r>
              <a:rPr lang="en-US" altLang="ko-KR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dict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변환 후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프레임에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query, </a:t>
            </a:r>
            <a:r>
              <a:rPr lang="en-US" altLang="ko-KR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groupby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method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동별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평균이용건수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이상인 업종만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filtering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동별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월별 전년대비 카드이용 변화율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업종별 변화율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나이대별 변화율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노원구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중구의 데이터가 주어졌었는데 주거지역에 비해 주요상권지역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명동 필동 등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카드이용량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감소율이 컸다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이용업종은 요식업소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유통업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사무통신이었고</a:t>
            </a:r>
            <a:b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대의 카드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이용량이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제일 많음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328AA-C86C-4036-A80E-E13790B51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5249" y="266381"/>
            <a:ext cx="2327095" cy="2201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DB5A6-840E-41E1-9CF0-602F4856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5249" y="2663923"/>
            <a:ext cx="2425877" cy="17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7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" y="824376"/>
            <a:ext cx="105251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서울시 상가업소정보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포털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서울교통공사 연도별 일별 시간대별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승하차인원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열린데이터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광장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unstack,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형식 변환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역명이 변경된 부분 처리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하차인구 수는 유동인구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이용인구를 대변하는 값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분석내용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전년대비 하차인원 변화량</a:t>
            </a:r>
            <a:b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감소율 상위지역의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상권수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변화율 분석</a:t>
            </a:r>
            <a:b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업종별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대비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변화 분석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</a:t>
            </a:r>
            <a:b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전반적으로 하차 인원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 감소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유동량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감소</a:t>
            </a:r>
            <a:b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동별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상권수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변화율 평균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3.9%,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하차 인원 감소 상위지역의 상가피해 높음</a:t>
            </a:r>
            <a:b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3. 1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대비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변화로 피해정도 확인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35122D-4356-409A-96E3-0857F2E1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362" y="824376"/>
            <a:ext cx="6072188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86736-813A-4AFB-BBD2-764356B5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29" y="4030527"/>
            <a:ext cx="4458826" cy="2808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16B04-0423-426B-A121-09A66F64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64" y="1987415"/>
            <a:ext cx="5833791" cy="2043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E4DA54-ADDE-4F6A-BE6F-0C03167B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829" y="6678999"/>
            <a:ext cx="4458826" cy="31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C5D135-F56F-4455-B320-6EA6857C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69" y="550628"/>
            <a:ext cx="7014369" cy="18842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57D7EC-C517-47C7-8883-A4B8D773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299" y="1609496"/>
            <a:ext cx="4282413" cy="17329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6AA849-BCF8-4466-8EEF-1A9B5D4A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269" y="2646250"/>
            <a:ext cx="5768821" cy="1075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555396-B27F-45BD-9790-63078F3A2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069" y="3932905"/>
            <a:ext cx="9257263" cy="191488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23CA59F-7BF1-42AC-BEAD-37A8E6ED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" y="2322104"/>
            <a:ext cx="105251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하차인원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평균하차수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거리두기 단계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역관련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검색어트랜드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날씨정보 등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다양한 형태의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각각의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작업을 거쳐서 하나의 통합된 </a:t>
            </a:r>
            <a:r>
              <a:rPr lang="en-US" altLang="ko-KR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날짜별로 취합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B121B49-F828-4CA1-A410-7BC39F52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" y="5844960"/>
            <a:ext cx="1052514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regression,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forest, LSTM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여러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통해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특정요일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특정시간대의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하차인구수를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예측하는 모델링을 하였다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modeling,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알고리즘상의 오류들을 찾아내고 검수하면서 잘못된 점을 바로잡고 팀원들에게 피드백 하며 내용을 견고하게 할 수 있도록 하였다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예시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결과값으로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R2 score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이용하였는데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하차수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평균값을 이용한 방법의 미해 여러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방법의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낮은 것을 보고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상의 오류가 있을 것으로 판단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Scaling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과정에서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각각 전처리한 부분을 발견하여 수정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 labeling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어떻게 할 것인가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feature importance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주요요소 필터링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방법에 대해 피드백을 하였고 최종적으로 결과가 개선됨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5D85EF-FC26-4C49-B66E-BD53982A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6902" y="6475649"/>
            <a:ext cx="4629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3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F7A8FE5-6C42-4B4A-A3B0-C9188B8A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139" y="1240387"/>
            <a:ext cx="1052514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시스템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&amp;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주제가 혼잡도에 따른 약속장소를 추천해주는 것이기 때문에 그에 따른 추천 알고리즘을 짰다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 place </a:t>
            </a:r>
            <a:r>
              <a:rPr lang="en-US" altLang="ko-KR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서울 전지역에 대한 데이터를 반복문을 통해 수집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시간별 데이터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특정 위치로부터 반경내 지역을 격자화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격자내 평균 혼잡도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를 통해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scoring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지도 위에 시각화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E128C-24D6-4468-BADE-D5EC5F4F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39" y="4039991"/>
            <a:ext cx="125444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논문리뷰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6C2C18B-30E6-435B-B739-16482132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28" y="5339355"/>
            <a:ext cx="151335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1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4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BB9B9D-5662-4A6B-9B79-09F6AE0A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864348"/>
            <a:ext cx="14909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E04919-60B3-4E74-BBE4-A5D167F0A67E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3C63D9A-F217-4B4E-BB82-E1C6FE701820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47936B-7714-4DF3-A810-831D5ECA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581595"/>
            <a:ext cx="141803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한국은행에서 발간하는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한국은행 금융통화위원회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금통위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중앙은행이 시행하는 정책의 방향과 현 경제 상황에 대한 중앙은행의 판단이 포함되어 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금통위 의사록의 문제는 매우 절제되어 있기 때문에 일반전인 독해로는 명확한 의미를 파악하는 것이 불가능하다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텍스트 마이닝을 활용하여 금통위 의사록에 담겨있는 어조를 추출하여 수치화하고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금리의 변동과 얼마나 유사한지를 살펴보면서 지수의 설명력과 예측력을 검증한다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CDA991E-2FD4-46EA-9108-F8F9A451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174" y="4746737"/>
            <a:ext cx="143932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Scrapy(crawling tool)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이용해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만개의 금리관련 뉴스기사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(tokenize, 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ngramize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914400"/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pipeline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수집된 데이터 통합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전월대비 콜금리 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변동량을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텍스트 문서들의 경향성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(hawkish/dovish)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defTabSz="914400"/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라벨링된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문서에 나타난 토큰들의 빈도 수를 통해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token, 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경향성 분류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b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의사록의 문장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문서의 경향성 수치화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실제금리와 </a:t>
            </a:r>
            <a:r>
              <a:rPr lang="en-US" altLang="ko-KR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EFD2E1-4827-47EB-B98C-9B53F4CE560D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18076C-CBF1-45D5-9BCE-AA9DFC0C8E4B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39E544BB-1764-4436-A372-6B9A8AFC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174" y="7021015"/>
            <a:ext cx="143932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금리관련 뉴스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채권분석리포트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금융통화위원회 의사록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콜금리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금리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( 2005~2017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데이터를 </a:t>
            </a:r>
            <a:r>
              <a:rPr lang="ko-KR" altLang="en-US" b="1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크롤링을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수집</a:t>
            </a:r>
            <a:endParaRPr lang="en-US" altLang="ko-KR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전처리하고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콜금리 값을 기준으로 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전에 비해 상승했으면 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hawkish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하락했으면 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dovish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문서들을 </a:t>
            </a:r>
            <a:r>
              <a:rPr lang="ko-KR" altLang="en-US" b="1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en-US" altLang="ko-KR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문서들을 문장단위로 나누고 토큰화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시킨다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ekonlpy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914400"/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토큰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들의 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hawkish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dovish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문서에 등장한 횟수를 모두 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counting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경향성 판단</a:t>
            </a:r>
            <a:endParaRPr lang="en-US" altLang="ko-KR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의사록 문서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토큰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ngram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경향성 수치화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(-1~1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914400"/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금리 변동과 상관분석 계산 시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0.61 </a:t>
            </a:r>
            <a:r>
              <a:rPr lang="ko-KR" altLang="en-US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정도로 상당한 설명력을 가진다고 볼 수 있다</a:t>
            </a:r>
            <a:r>
              <a:rPr lang="en-US" altLang="ko-KR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8BBE56-2D74-4789-A296-B3A8D61A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712" y="8304717"/>
            <a:ext cx="5487061" cy="733735"/>
          </a:xfrm>
          <a:prstGeom prst="rect">
            <a:avLst/>
          </a:prstGeom>
          <a:ln w="25400">
            <a:solidFill>
              <a:srgbClr val="17375E"/>
            </a:solidFill>
          </a:ln>
        </p:spPr>
      </p:pic>
    </p:spTree>
    <p:extLst>
      <p:ext uri="{BB962C8B-B14F-4D97-AF65-F5344CB8AC3E}">
        <p14:creationId xmlns:p14="http://schemas.microsoft.com/office/powerpoint/2010/main" val="113828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EFD2E1-4827-47EB-B98C-9B53F4CE560D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718076C-CBF1-45D5-9BCE-AA9DFC0C8E4B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E66A84D-F318-435E-967B-88A840D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50" y="2759896"/>
            <a:ext cx="11235437" cy="32632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01904C-B5DA-4273-87E2-54C4D074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468" y="6524625"/>
            <a:ext cx="5200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2BE335-C310-4336-B18B-A379BF51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91" y="5589741"/>
            <a:ext cx="9012521" cy="525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551B65C-53A5-4435-B5E6-CEE8C7B4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157583"/>
            <a:ext cx="1430608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Convolution Neural Networks for Sentence Classification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논문을 기반으로 하였다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.</a:t>
            </a: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Hyperparameter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튜닝이 거의 없으며 주어진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wordvector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를 사용하고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학습과정에서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embedding layer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update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하지 않고도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감성분석에 우수한 성능을 보임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,</a:t>
            </a:r>
          </a:p>
          <a:p>
            <a:pPr algn="l"/>
            <a:endParaRPr lang="en-US" altLang="ko-KR" dirty="0">
              <a:solidFill>
                <a:schemeClr val="bg1">
                  <a:lumMod val="50000"/>
                </a:schemeClr>
              </a:solidFill>
              <a:latin typeface="맑은고딕"/>
            </a:endParaRP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Static word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Embeding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Fasttext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, Glove, Word2Vec</a:t>
            </a: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-&gt;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단어 단위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CBoW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, Skip-gram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의 방식으로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pre trained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되어야함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고딕"/>
            </a:endParaRP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Contextualized Word Embedding</a:t>
            </a: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-&gt;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문장을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맑은고딕"/>
              </a:rPr>
              <a:t>입력받아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각 단어에 대한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representation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을 산출해준다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문맥에 따른 단어의 의미를 잡아 낼 수 있음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고딕"/>
            </a:endParaRPr>
          </a:p>
          <a:p>
            <a:pPr algn="l"/>
            <a:endParaRPr lang="en-US" altLang="ko-KR" dirty="0">
              <a:solidFill>
                <a:schemeClr val="bg1">
                  <a:lumMod val="50000"/>
                </a:schemeClr>
              </a:solidFill>
              <a:latin typeface="맑은고딕"/>
            </a:endParaRPr>
          </a:p>
          <a:p>
            <a:pPr algn="l"/>
            <a:endParaRPr lang="en-US" altLang="ko-KR" dirty="0">
              <a:solidFill>
                <a:schemeClr val="bg1">
                  <a:lumMod val="50000"/>
                </a:schemeClr>
              </a:solidFill>
              <a:latin typeface="맑은고딕"/>
            </a:endParaRPr>
          </a:p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1. </a:t>
            </a:r>
            <a:r>
              <a:rPr lang="en-US" altLang="ko-KR" dirty="0" err="1">
                <a:solidFill>
                  <a:srgbClr val="292929"/>
                </a:solidFill>
                <a:latin typeface="medium-content-serif-font"/>
              </a:rPr>
              <a:t>Fasttext</a:t>
            </a:r>
            <a:endParaRPr lang="en-US" altLang="ko-KR" dirty="0">
              <a:solidFill>
                <a:srgbClr val="292929"/>
              </a:solidFill>
              <a:latin typeface="medium-content-serif-font"/>
            </a:endParaRPr>
          </a:p>
          <a:p>
            <a:pPr algn="l"/>
            <a:r>
              <a:rPr lang="en-US" altLang="ko-KR" dirty="0">
                <a:solidFill>
                  <a:srgbClr val="292929"/>
                </a:solidFill>
                <a:latin typeface="medium-content-serif-font"/>
              </a:rPr>
              <a:t> :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medium-content-serif-font"/>
              </a:rPr>
              <a:t>FastText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 is an extension to Word2Vec proposed by Facebook in 2016. Instead of feeding individual words into the Neural Network,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medium-content-serif-font"/>
              </a:rPr>
              <a:t>FastText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 breaks words into several n-grams (sub-words). For instance, the tri-grams for the word </a:t>
            </a:r>
            <a:r>
              <a:rPr lang="en-US" altLang="ko-KR" b="0" i="1" dirty="0">
                <a:solidFill>
                  <a:srgbClr val="292929"/>
                </a:solidFill>
                <a:effectLst/>
                <a:latin typeface="medium-content-serif-font"/>
              </a:rPr>
              <a:t>apple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 is</a:t>
            </a:r>
            <a:r>
              <a:rPr lang="en-US" altLang="ko-KR" b="0" i="1" dirty="0">
                <a:solidFill>
                  <a:srgbClr val="292929"/>
                </a:solidFill>
                <a:effectLst/>
                <a:latin typeface="medium-content-serif-font"/>
              </a:rPr>
              <a:t> app, ppl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and </a:t>
            </a:r>
            <a:r>
              <a:rPr lang="en-US" altLang="ko-KR" b="0" i="1" dirty="0" err="1">
                <a:solidFill>
                  <a:srgbClr val="292929"/>
                </a:solidFill>
                <a:effectLst/>
                <a:latin typeface="medium-content-serif-font"/>
              </a:rPr>
              <a:t>ple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 (ignoring the starting and ending of boundaries of words).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2.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네이버영화리뷰의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training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set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으로 하여 기존의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word2vec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을 이용한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word embedding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3. Contextualized Embedding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CD1F06-AE8E-47DF-9745-3DFAED79E739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CA19A2-8496-40F5-8A7C-CED67E7F4D67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0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CD1F06-AE8E-47DF-9745-3DFAED79E739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CA19A2-8496-40F5-8A7C-CED67E7F4D67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9B13E5B-900C-4179-B7DE-A554DDB5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8"/>
          <a:stretch/>
        </p:blipFill>
        <p:spPr>
          <a:xfrm>
            <a:off x="4386540" y="7741737"/>
            <a:ext cx="7077075" cy="924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E4900-BBB9-4738-8785-522DE05779BB}"/>
              </a:ext>
            </a:extLst>
          </p:cNvPr>
          <p:cNvSpPr txBox="1"/>
          <p:nvPr/>
        </p:nvSpPr>
        <p:spPr>
          <a:xfrm>
            <a:off x="1534735" y="8632553"/>
            <a:ext cx="14002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Model3(contextualized</a:t>
            </a:r>
            <a:r>
              <a:rPr lang="ko-KR" altLang="en-US" dirty="0"/>
              <a:t> </a:t>
            </a:r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embedding) </a:t>
            </a:r>
            <a:r>
              <a:rPr lang="ko-KR" altLang="en-US" dirty="0"/>
              <a:t>방식이 </a:t>
            </a:r>
            <a:r>
              <a:rPr lang="en-US" altLang="ko-KR" dirty="0"/>
              <a:t>validation score</a:t>
            </a:r>
            <a:r>
              <a:rPr lang="ko-KR" altLang="en-US" dirty="0"/>
              <a:t> 더 좋은 결과를 보였다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Model1,2 </a:t>
            </a:r>
            <a:r>
              <a:rPr lang="ko-KR" altLang="en-US" dirty="0"/>
              <a:t>방식은 사전에 학습된 </a:t>
            </a:r>
            <a:r>
              <a:rPr lang="en-US" altLang="ko-KR" dirty="0" err="1"/>
              <a:t>wordvector</a:t>
            </a:r>
            <a:r>
              <a:rPr lang="ko-KR" altLang="en-US" dirty="0"/>
              <a:t>가 필요한 반면 </a:t>
            </a:r>
            <a:r>
              <a:rPr lang="en-US" altLang="ko-KR" dirty="0"/>
              <a:t>model3</a:t>
            </a:r>
            <a:r>
              <a:rPr lang="ko-KR" altLang="en-US" dirty="0"/>
              <a:t>의 방식은 그렇지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도메인 별 사용되는 단어나 문맥의 형태가 다르므로 각각의 영역에서 좋은 성능을 보이기에는 </a:t>
            </a:r>
            <a:r>
              <a:rPr lang="en-US" altLang="ko-KR" dirty="0"/>
              <a:t>3</a:t>
            </a:r>
            <a:r>
              <a:rPr lang="ko-KR" altLang="en-US" dirty="0"/>
              <a:t>번 방식이 훨씬 더 효율적이라고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EFBF8-AAF5-40C5-93A7-FED1AB2F547F}"/>
              </a:ext>
            </a:extLst>
          </p:cNvPr>
          <p:cNvSpPr txBox="1"/>
          <p:nvPr/>
        </p:nvSpPr>
        <p:spPr>
          <a:xfrm>
            <a:off x="1404730" y="2915518"/>
            <a:ext cx="7926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데이터 </a:t>
            </a:r>
            <a:r>
              <a:rPr lang="en-US" altLang="ko-KR" dirty="0"/>
              <a:t>set 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https://github.com/e9t/nsmc/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진행 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중복데이터</a:t>
            </a:r>
            <a:r>
              <a:rPr lang="en-US" altLang="ko-KR" dirty="0"/>
              <a:t>, null</a:t>
            </a:r>
            <a:r>
              <a:rPr lang="ko-KR" altLang="en-US" dirty="0"/>
              <a:t> 값 제거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영문</a:t>
            </a:r>
            <a:r>
              <a:rPr lang="en-US" altLang="ko-KR" dirty="0"/>
              <a:t>,</a:t>
            </a:r>
            <a:r>
              <a:rPr lang="ko-KR" altLang="en-US" dirty="0"/>
              <a:t>한글</a:t>
            </a:r>
            <a:r>
              <a:rPr lang="en-US" altLang="ko-KR" dirty="0"/>
              <a:t> </a:t>
            </a:r>
            <a:r>
              <a:rPr lang="ko-KR" altLang="en-US" dirty="0"/>
              <a:t>이외 값 제거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Okt</a:t>
            </a:r>
            <a:r>
              <a:rPr lang="ko-KR" altLang="en-US" dirty="0"/>
              <a:t>이용하여 토큰화 </a:t>
            </a:r>
            <a:r>
              <a:rPr lang="en-US" altLang="ko-KR" dirty="0"/>
              <a:t>(Noun, Adjective, Alpha</a:t>
            </a:r>
            <a:r>
              <a:rPr lang="ko-KR" altLang="en-US" dirty="0"/>
              <a:t>값만 취급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문장의 길이의 분포를 확인하여 </a:t>
            </a:r>
            <a:r>
              <a:rPr lang="en-US" altLang="ko-KR" dirty="0"/>
              <a:t>max length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토큰화</a:t>
            </a:r>
            <a:r>
              <a:rPr lang="en-US" altLang="ko-KR" dirty="0"/>
              <a:t>, OOV </a:t>
            </a:r>
            <a:r>
              <a:rPr lang="ko-KR" altLang="en-US" dirty="0"/>
              <a:t>처리</a:t>
            </a:r>
            <a:r>
              <a:rPr lang="en-US" altLang="ko-KR" dirty="0"/>
              <a:t>, padding</a:t>
            </a:r>
            <a:r>
              <a:rPr lang="ko-KR" altLang="en-US" dirty="0"/>
              <a:t> 처리 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Fasttext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wordvector</a:t>
            </a:r>
            <a:r>
              <a:rPr lang="en-US" altLang="ko-KR" dirty="0"/>
              <a:t> </a:t>
            </a:r>
            <a:r>
              <a:rPr lang="ko-KR" altLang="en-US" dirty="0"/>
              <a:t>파일용량 크기가 </a:t>
            </a:r>
            <a:r>
              <a:rPr lang="en-US" altLang="ko-KR" dirty="0"/>
              <a:t>4G</a:t>
            </a:r>
            <a:r>
              <a:rPr lang="ko-KR" altLang="en-US" dirty="0"/>
              <a:t>이상으로 컸기 때문에</a:t>
            </a:r>
            <a:br>
              <a:rPr lang="en-US" altLang="ko-KR" dirty="0"/>
            </a:br>
            <a:r>
              <a:rPr lang="en-US" altLang="ko-KR" dirty="0" err="1"/>
              <a:t>num_word</a:t>
            </a:r>
            <a:r>
              <a:rPr lang="ko-KR" altLang="en-US" dirty="0"/>
              <a:t>의 크기의 맞추어 필요 </a:t>
            </a:r>
            <a:r>
              <a:rPr lang="en-US" altLang="ko-KR" dirty="0"/>
              <a:t>word</a:t>
            </a:r>
            <a:r>
              <a:rPr lang="ko-KR" altLang="en-US" dirty="0"/>
              <a:t>에 대해서만 </a:t>
            </a:r>
            <a:br>
              <a:rPr lang="en-US" altLang="ko-KR" dirty="0"/>
            </a:br>
            <a:r>
              <a:rPr lang="ko-KR" altLang="en-US" dirty="0"/>
              <a:t>따로 저장하여 사용하였다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모델 학습 및 </a:t>
            </a:r>
            <a:r>
              <a:rPr lang="en-US" altLang="ko-KR" dirty="0"/>
              <a:t>model2, model3</a:t>
            </a:r>
            <a:r>
              <a:rPr lang="ko-KR" altLang="en-US" dirty="0"/>
              <a:t>코드 통일화</a:t>
            </a:r>
            <a:r>
              <a:rPr lang="en-US" altLang="ko-KR" dirty="0"/>
              <a:t>, </a:t>
            </a:r>
            <a:r>
              <a:rPr lang="ko-KR" altLang="en-US" dirty="0"/>
              <a:t>필요함수 </a:t>
            </a:r>
            <a:r>
              <a:rPr lang="en-US" altLang="ko-KR" dirty="0"/>
              <a:t>module</a:t>
            </a:r>
            <a:r>
              <a:rPr lang="ko-KR" altLang="en-US" dirty="0"/>
              <a:t>화</a:t>
            </a:r>
            <a:br>
              <a:rPr lang="en-US" altLang="ko-KR" dirty="0"/>
            </a:br>
            <a:r>
              <a:rPr lang="ko-KR" altLang="en-US" dirty="0"/>
              <a:t>통합 된 결과 분석 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+ RNN </a:t>
            </a:r>
            <a:r>
              <a:rPr lang="ko-KR" altLang="en-US" dirty="0"/>
              <a:t>모델 기반 분석 추가 진행</a:t>
            </a:r>
            <a:br>
              <a:rPr lang="en-US" altLang="ko-KR" dirty="0"/>
            </a:br>
            <a:r>
              <a:rPr lang="en-US" altLang="ko-KR" dirty="0"/>
              <a:t>https://github.com/Changyoon-Lee/CNN_Project/blob/master/rnnmodel_main.py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8D4E7-3742-4CAD-A1E9-9B102959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069" y="2524125"/>
            <a:ext cx="7029450" cy="2428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DBDF1D-3035-4E23-B125-96F397636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961" y="4967148"/>
            <a:ext cx="3550561" cy="22431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5B4EBB-D98B-40D1-A2C2-6EB8E99BC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885" y="6173412"/>
            <a:ext cx="3865954" cy="1568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057533" y="2353049"/>
            <a:ext cx="8806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맡은 부분 진행 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327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8AC2C0-FB6A-4D3B-99B2-432397B4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E9AEB31-0EBF-48C6-9270-E6B76433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001" y="2563778"/>
            <a:ext cx="1125304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000" b="1" dirty="0">
                <a:solidFill>
                  <a:srgbClr val="6A737D"/>
                </a:solidFill>
                <a:latin typeface="+mj-ea"/>
                <a:ea typeface="+mj-ea"/>
              </a:rPr>
              <a:t>Sequence to Sequence Learning with Neural Networks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논문 및 </a:t>
            </a:r>
            <a:r>
              <a:rPr lang="en-US" altLang="ko-KR" sz="2000" dirty="0" err="1">
                <a:solidFill>
                  <a:srgbClr val="6A737D"/>
                </a:solidFill>
                <a:latin typeface="+mj-ea"/>
                <a:ea typeface="+mj-ea"/>
              </a:rPr>
              <a:t>tensorflow</a:t>
            </a:r>
            <a:r>
              <a:rPr lang="en-US" altLang="ko-KR" sz="2000" dirty="0">
                <a:solidFill>
                  <a:srgbClr val="6A737D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사이트를 기반으로 </a:t>
            </a:r>
            <a:r>
              <a:rPr lang="en-US" altLang="ko-KR" sz="2000" dirty="0">
                <a:solidFill>
                  <a:srgbClr val="6A737D"/>
                </a:solidFill>
                <a:latin typeface="+mj-ea"/>
                <a:ea typeface="+mj-ea"/>
              </a:rPr>
              <a:t>attention 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기법이 포함된 </a:t>
            </a:r>
            <a:r>
              <a:rPr lang="en-US" altLang="ko-KR" sz="2000" dirty="0">
                <a:solidFill>
                  <a:srgbClr val="6A737D"/>
                </a:solidFill>
                <a:latin typeface="+mj-ea"/>
                <a:ea typeface="+mj-ea"/>
              </a:rPr>
              <a:t>seq2seq 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한영변환을 구현해보고 </a:t>
            </a:r>
            <a:r>
              <a:rPr lang="en-US" altLang="ko-KR" sz="2000" dirty="0">
                <a:solidFill>
                  <a:srgbClr val="6A737D"/>
                </a:solidFill>
                <a:latin typeface="+mj-ea"/>
                <a:ea typeface="+mj-ea"/>
              </a:rPr>
              <a:t>BLEU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로 성능을 테스트 해보고</a:t>
            </a:r>
            <a:r>
              <a:rPr lang="en-US" altLang="ko-KR" sz="2000" dirty="0">
                <a:solidFill>
                  <a:srgbClr val="6A737D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논문리뷰 및 코드 정리를 하였습니다</a:t>
            </a:r>
            <a:r>
              <a:rPr lang="en-US" altLang="ko-KR" sz="2000" dirty="0">
                <a:solidFill>
                  <a:srgbClr val="6A737D"/>
                </a:solidFill>
                <a:latin typeface="+mj-ea"/>
                <a:ea typeface="+mj-ea"/>
              </a:rPr>
              <a:t>. </a:t>
            </a:r>
            <a:r>
              <a:rPr lang="en-US" altLang="ko-KR" sz="2000" dirty="0" err="1">
                <a:solidFill>
                  <a:srgbClr val="6A737D"/>
                </a:solidFill>
                <a:latin typeface="+mj-ea"/>
                <a:ea typeface="+mj-ea"/>
              </a:rPr>
              <a:t>korpus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는 </a:t>
            </a:r>
            <a:r>
              <a:rPr lang="en-US" altLang="ko-KR" sz="2000" dirty="0" err="1">
                <a:solidFill>
                  <a:srgbClr val="6A737D"/>
                </a:solidFill>
                <a:latin typeface="+mj-ea"/>
                <a:ea typeface="+mj-ea"/>
              </a:rPr>
              <a:t>aihub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의 한국어</a:t>
            </a:r>
            <a:r>
              <a:rPr lang="en-US" altLang="ko-KR" sz="2000" dirty="0">
                <a:solidFill>
                  <a:srgbClr val="6A737D"/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rgbClr val="6A737D"/>
                </a:solidFill>
                <a:latin typeface="+mj-ea"/>
                <a:ea typeface="+mj-ea"/>
              </a:rPr>
              <a:t>영어 번역 말뭉치를 사용하였습니다</a:t>
            </a:r>
            <a:r>
              <a:rPr lang="en-US" altLang="ko-KR" sz="2000" dirty="0">
                <a:solidFill>
                  <a:srgbClr val="6A737D"/>
                </a:solidFill>
                <a:latin typeface="+mj-ea"/>
                <a:ea typeface="+mj-ea"/>
              </a:rPr>
              <a:t>.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8BBAD7-E858-4D25-B118-67DC1B99F396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02F082-58C8-4F79-BA2E-35B5AE24513F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257F25-893F-4074-8727-2906D6235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/>
          <a:stretch/>
        </p:blipFill>
        <p:spPr bwMode="auto">
          <a:xfrm>
            <a:off x="5269903" y="4595041"/>
            <a:ext cx="6935176" cy="41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3F63DB-FBA3-4021-92BB-840E6E5EF9F8}"/>
              </a:ext>
            </a:extLst>
          </p:cNvPr>
          <p:cNvSpPr txBox="1"/>
          <p:nvPr/>
        </p:nvSpPr>
        <p:spPr>
          <a:xfrm>
            <a:off x="1745001" y="8993608"/>
            <a:ext cx="9673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en-US" altLang="ko-KR" sz="1800" dirty="0" err="1">
                <a:solidFill>
                  <a:srgbClr val="6A737D"/>
                </a:solidFill>
                <a:latin typeface="+mj-ea"/>
                <a:ea typeface="+mj-ea"/>
              </a:rPr>
              <a:t>tensorflow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참고자료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(https://www.tensorflow.org/tutorials/text/nmt_with_attention)</a:t>
            </a:r>
            <a:b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</a:b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한국어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-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영어 번역 말뭉치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(https://www.aihub.or.kr/aidata/87)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1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8BBAD7-E858-4D25-B118-67DC1B99F396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02F082-58C8-4F79-BA2E-35B5AE24513F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71B2F92-6019-46FD-AC6E-4A55C0174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72" y="5503580"/>
            <a:ext cx="114219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 </a:t>
            </a:r>
            <a:r>
              <a:rPr lang="en-US" altLang="ko-KR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리뷰</a:t>
            </a:r>
            <a:r>
              <a:rPr lang="en-US" altLang="ko-KR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)/ </a:t>
            </a:r>
            <a:r>
              <a:rPr lang="ko-KR" altLang="en-US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결과분석</a:t>
            </a:r>
            <a:r>
              <a:rPr lang="en-US" altLang="ko-KR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r>
              <a:rPr lang="en-US" altLang="ko-KR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US" altLang="ko-KR" sz="2000" i="0" dirty="0">
                <a:solidFill>
                  <a:srgbClr val="24292E"/>
                </a:solidFill>
                <a:effectLst/>
                <a:latin typeface="-apple-system"/>
              </a:rPr>
              <a:t>data 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-apple-system"/>
              </a:rPr>
              <a:t>불러와서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-apple-system"/>
              </a:rPr>
              <a:t>train, 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-apple-system"/>
              </a:rPr>
              <a:t>val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-apple-system"/>
              </a:rPr>
              <a:t>, test set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-apple-system"/>
              </a:rPr>
              <a:t>으로 분리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</a:t>
            </a:r>
            <a:b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 앞뒤로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start, end tag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영문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 각각 토큰화 진행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defTabSz="914400">
              <a:buFont typeface="+mj-lt"/>
              <a:buAutoNum type="arabicPeriod"/>
            </a:pPr>
            <a:r>
              <a:rPr lang="en-US" altLang="ko-KR" sz="20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tokenize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set fitting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및 </a:t>
            </a: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defTabSz="914400"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Blue </a:t>
            </a:r>
            <a:r>
              <a:rPr lang="ko-KR" altLang="en-US" sz="2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스코어 계산</a:t>
            </a: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defTabSz="914400">
              <a:buFont typeface="+mj-lt"/>
              <a:buAutoNum type="arabicPeriod"/>
            </a:pPr>
            <a:endParaRPr lang="en-US" altLang="ko-KR" sz="2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16F658D-A195-4B7E-B3F3-023999EC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26" y="2605946"/>
            <a:ext cx="11421949" cy="252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논문리뷰</a:t>
            </a:r>
            <a:endParaRPr lang="en-US" altLang="ko-KR" sz="20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모델에서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다를 때 적용이 어려움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sequence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고정된 길이의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 vector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만든 후 다시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넣음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sequence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 sequence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두개의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빈도 순으로 영어단어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만개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불어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만개의 단어 사용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논문에선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EN-FR dataset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SMT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보편적으로 우수한 성능을 보이나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문장의 길이가 길어지거나 자주 언급되지 않는 단어 등장하는 경우 성능이 급격히 저하됨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 등장</a:t>
            </a:r>
            <a:endParaRPr lang="en-US" altLang="ko-KR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C6EB1-7778-42FC-A3C4-2A8FE4E8D243}"/>
              </a:ext>
            </a:extLst>
          </p:cNvPr>
          <p:cNvSpPr txBox="1"/>
          <p:nvPr/>
        </p:nvSpPr>
        <p:spPr>
          <a:xfrm>
            <a:off x="962526" y="2111441"/>
            <a:ext cx="8807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https://github.com/Changyoon-Lee/seq2seq_project</a:t>
            </a:r>
          </a:p>
        </p:txBody>
      </p:sp>
    </p:spTree>
    <p:extLst>
      <p:ext uri="{BB962C8B-B14F-4D97-AF65-F5344CB8AC3E}">
        <p14:creationId xmlns:p14="http://schemas.microsoft.com/office/powerpoint/2010/main" val="192974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8BBAD7-E858-4D25-B118-67DC1B99F396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02F082-58C8-4F79-BA2E-35B5AE24513F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C6EB1-7778-42FC-A3C4-2A8FE4E8D243}"/>
              </a:ext>
            </a:extLst>
          </p:cNvPr>
          <p:cNvSpPr txBox="1"/>
          <p:nvPr/>
        </p:nvSpPr>
        <p:spPr>
          <a:xfrm>
            <a:off x="962526" y="2111441"/>
            <a:ext cx="8807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https://github.com/Changyoon-Lee/seq2seq_project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ED082-EB36-4E0F-A11A-0D6C2005B798}"/>
              </a:ext>
            </a:extLst>
          </p:cNvPr>
          <p:cNvSpPr txBox="1"/>
          <p:nvPr/>
        </p:nvSpPr>
        <p:spPr>
          <a:xfrm>
            <a:off x="1491917" y="6097109"/>
            <a:ext cx="88071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Input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 sequence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어순 변경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순방향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역방향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 algn="l"/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: </a:t>
            </a:r>
          </a:p>
          <a:p>
            <a:pPr algn="l"/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토큰화 방식 </a:t>
            </a:r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altLang="ko-KR" b="1" i="0" dirty="0" err="1">
                <a:solidFill>
                  <a:srgbClr val="24292E"/>
                </a:solidFill>
                <a:effectLst/>
                <a:latin typeface="-apple-system"/>
              </a:rPr>
              <a:t>Mecab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en-US" altLang="ko-KR" b="1" dirty="0" err="1">
                <a:solidFill>
                  <a:srgbClr val="24292E"/>
                </a:solidFill>
                <a:latin typeface="-apple-system"/>
              </a:rPr>
              <a:t>Okt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) 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anumBarunGothic"/>
              </a:rPr>
              <a:t> 형태소 분석기 별로 장단점 존재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2-1.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영문을 띄어쓰기 기준으로 토큰화 했을 시 문제점 발견</a:t>
            </a:r>
          </a:p>
          <a:p>
            <a:pPr algn="l"/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이와 같이 단어에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이붙은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토큰이 생긴다</a:t>
            </a: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-&gt;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nltk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word_tokenize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이용하여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전처리함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ED8C4-9A47-4DB6-BE4C-5376B826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162" y="3314437"/>
            <a:ext cx="7769059" cy="15687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505F1-CC85-46B1-9F0A-44774128BDCA}"/>
              </a:ext>
            </a:extLst>
          </p:cNvPr>
          <p:cNvSpPr txBox="1"/>
          <p:nvPr/>
        </p:nvSpPr>
        <p:spPr>
          <a:xfrm>
            <a:off x="1491917" y="2721060"/>
            <a:ext cx="8807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Score </a:t>
            </a:r>
            <a:r>
              <a:rPr lang="ko-KR" altLang="en-US" b="1" i="0" dirty="0">
                <a:solidFill>
                  <a:srgbClr val="24292E"/>
                </a:solidFill>
                <a:effectLst/>
                <a:latin typeface="-apple-system"/>
              </a:rPr>
              <a:t>를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높이기 위한 여러 시도 및 결과 비교</a:t>
            </a:r>
            <a:endParaRPr lang="en-US" altLang="ko-KR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14042-4565-4367-A849-4076E7A6C531}"/>
              </a:ext>
            </a:extLst>
          </p:cNvPr>
          <p:cNvSpPr txBox="1"/>
          <p:nvPr/>
        </p:nvSpPr>
        <p:spPr>
          <a:xfrm>
            <a:off x="1491917" y="3198674"/>
            <a:ext cx="8807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Hidden state initial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방식</a:t>
            </a:r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단순 영행렬로 한 것 보다 특정범위 내의 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2813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6C2C18B-30E6-435B-B739-16482132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28" y="4693025"/>
            <a:ext cx="1513359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1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맡은 부분</a:t>
            </a:r>
            <a:endParaRPr lang="en-US" altLang="ko-KR" sz="14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신한카드 이용데이터를 이용해 코로나 전후 연령별 카테고리별 변화 분석</a:t>
            </a:r>
            <a:endParaRPr lang="en-US" altLang="ko-KR" sz="1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공공데이터 포털 서울시 상권데이터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하차인원데이터를 이용하여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코로나 전후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동별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상권 수 변화량과</a:t>
            </a:r>
            <a:b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지하철역 하차 인원수 변화량과의 상관관계 분석</a:t>
            </a:r>
            <a:endParaRPr lang="en-US" altLang="ko-KR" sz="1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google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en-US" altLang="ko-KR" sz="14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상권정보 및 이용자 데이터 수집 및 데이터 </a:t>
            </a:r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1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>
              <a:buFontTx/>
              <a:buChar char="-"/>
            </a:pP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지도위에 특정구역 위 격자화를 하여 격자 별 통계계산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상권 수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혼잡도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171450" indent="-171450" defTabSz="914400">
              <a:buFontTx/>
              <a:buChar char="-"/>
            </a:pP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지도 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visualizing, 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 장소 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 up 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BB9B9D-5662-4A6B-9B79-09F6AE0A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756627"/>
            <a:ext cx="149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감염병으로 인한 소비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경제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행동 변화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사회적 영향 분석을 통해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뉴노멀시대의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서비스 아이디어 제시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인구 밀집도 기반 카페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음식점 추천 서비스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E04919-60B3-4E74-BBE4-A5D167F0A67E}"/>
              </a:ext>
            </a:extLst>
          </p:cNvPr>
          <p:cNvCxnSpPr/>
          <p:nvPr/>
        </p:nvCxnSpPr>
        <p:spPr>
          <a:xfrm>
            <a:off x="1193800" y="2711616"/>
            <a:ext cx="0" cy="704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F35BD2-2E0E-4124-98E7-5383DB4C344E}"/>
              </a:ext>
            </a:extLst>
          </p:cNvPr>
          <p:cNvCxnSpPr>
            <a:cxnSpLocks/>
          </p:cNvCxnSpPr>
          <p:nvPr/>
        </p:nvCxnSpPr>
        <p:spPr>
          <a:xfrm>
            <a:off x="16408400" y="1206500"/>
            <a:ext cx="0" cy="85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1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0332B0A385E94B807D70B3C2DD7F7B" ma:contentTypeVersion="2" ma:contentTypeDescription="새 문서를 만듭니다." ma:contentTypeScope="" ma:versionID="96cf4451611b8f8de5712967cf96ee29">
  <xsd:schema xmlns:xsd="http://www.w3.org/2001/XMLSchema" xmlns:xs="http://www.w3.org/2001/XMLSchema" xmlns:p="http://schemas.microsoft.com/office/2006/metadata/properties" xmlns:ns3="b35b42e8-84bb-4999-a127-46c3e9b9aeb6" targetNamespace="http://schemas.microsoft.com/office/2006/metadata/properties" ma:root="true" ma:fieldsID="78657f65c5c0e9ec42d84544dced70cc" ns3:_="">
    <xsd:import namespace="b35b42e8-84bb-4999-a127-46c3e9b9a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42e8-84bb-4999-a127-46c3e9b9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2622F-2C3E-4609-9388-EF6310F23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b42e8-84bb-4999-a127-46c3e9b9a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544500-C9BE-4E90-86F2-9D24B7C80C45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b35b42e8-84bb-4999-a127-46c3e9b9aeb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1D9428-CF29-460C-A5D3-C6EE483171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4024</TotalTime>
  <Words>1541</Words>
  <Application>Microsoft Office PowerPoint</Application>
  <PresentationFormat>사용자 지정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-apple-system</vt:lpstr>
      <vt:lpstr>medium-content-serif-font</vt:lpstr>
      <vt:lpstr>NanumBarunGothic</vt:lpstr>
      <vt:lpstr>Malgun Gothic</vt:lpstr>
      <vt:lpstr>Malgun Gothic</vt:lpstr>
      <vt:lpstr>맑은고딕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35</cp:revision>
  <dcterms:created xsi:type="dcterms:W3CDTF">2020-09-22T00:25:57Z</dcterms:created>
  <dcterms:modified xsi:type="dcterms:W3CDTF">2020-10-03T08:46:36Z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0x010100AB0332B0A385E94B807D70B3C2DD7F7B</vt:lpwstr>
  </property>
</Properties>
</file>