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8" r:id="rId3"/>
    <p:sldId id="259" r:id="rId4"/>
    <p:sldId id="306" r:id="rId5"/>
    <p:sldId id="302" r:id="rId6"/>
    <p:sldId id="264" r:id="rId7"/>
    <p:sldId id="304" r:id="rId8"/>
    <p:sldId id="305" r:id="rId9"/>
    <p:sldId id="303" r:id="rId10"/>
    <p:sldId id="310" r:id="rId11"/>
    <p:sldId id="309" r:id="rId12"/>
    <p:sldId id="308" r:id="rId13"/>
    <p:sldId id="307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7BBCA-35DE-4B82-836B-99C4F6783256}">
  <a:tblStyle styleId="{FF57BBCA-35DE-4B82-836B-99C4F6783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8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4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3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70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7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7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0" r:id="rId5"/>
    <p:sldLayoutId id="2147483671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680980" y="914108"/>
            <a:ext cx="6763403" cy="206030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b="1" dirty="0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TESTNG </a:t>
            </a:r>
            <a:r>
              <a:rPr lang="vi-VN" sz="5400" b="1" dirty="0" err="1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test</a:t>
            </a:r>
            <a:r>
              <a:rPr lang="vi-VN" sz="5400" b="1" dirty="0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5400" b="1" dirty="0" err="1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case</a:t>
            </a:r>
            <a:b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SOFTWARE TESTING</a:t>
            </a:r>
            <a:b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SWT301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680969" y="2947975"/>
            <a:ext cx="106383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Team</a:t>
            </a:r>
            <a:r>
              <a:rPr lang="vi-VN" dirty="0"/>
              <a:t> 3</a:t>
            </a:r>
            <a:endParaRPr dirty="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5C80EA-B530-1B06-A551-29C2142D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335" y="1826613"/>
            <a:ext cx="2246400" cy="50400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en-US" sz="1800" b="1" dirty="0">
                <a:solidFill>
                  <a:schemeClr val="accent6"/>
                </a:solidFill>
              </a:rPr>
              <a:t>@Test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212EEE-401C-5688-CF0F-0784D9910DB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35335" y="2510958"/>
            <a:ext cx="2246400" cy="504000"/>
          </a:xfr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chemeClr val="accent6"/>
                </a:solidFill>
              </a:rPr>
              <a:t>@Da</a:t>
            </a:r>
            <a:r>
              <a:rPr lang="vi-VN" sz="1800" b="1" dirty="0" err="1">
                <a:solidFill>
                  <a:schemeClr val="accent6"/>
                </a:solidFill>
              </a:rPr>
              <a:t>taProvider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BBFB7A9-1CC4-837A-687E-1CEF08E106B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35335" y="3239257"/>
            <a:ext cx="2246400" cy="504000"/>
          </a:xfr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chemeClr val="accent6"/>
                </a:solidFill>
              </a:rPr>
              <a:t>@Factory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A8443A1-472F-B25D-0F5A-2DB4F4B3DAEF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003274" y="3066458"/>
            <a:ext cx="2737227" cy="676799"/>
          </a:xfr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chemeClr val="accent6"/>
                </a:solidFill>
                <a:sym typeface="Arial"/>
              </a:rPr>
              <a:t>@beforeMethod &amp; @afterMethod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36B94F-DE92-FC0F-30A0-5DAC92163949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vi-VN" dirty="0" err="1"/>
              <a:t>TestNG</a:t>
            </a:r>
            <a:r>
              <a:rPr lang="vi-VN" dirty="0"/>
              <a:t> </a:t>
            </a:r>
            <a:r>
              <a:rPr lang="vi-VN" dirty="0" err="1"/>
              <a:t>test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en-US" dirty="0"/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E0869BD8-A29F-6D84-B0C3-D8F2B8BC9206}"/>
              </a:ext>
            </a:extLst>
          </p:cNvPr>
          <p:cNvSpPr txBox="1">
            <a:spLocks/>
          </p:cNvSpPr>
          <p:nvPr/>
        </p:nvSpPr>
        <p:spPr>
          <a:xfrm>
            <a:off x="5003274" y="1826613"/>
            <a:ext cx="2737228" cy="67679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 algn="ctr">
              <a:buClr>
                <a:schemeClr val="dk1"/>
              </a:buClr>
              <a:buSzPts val="1400"/>
              <a:buFont typeface="Montserrat Medium"/>
              <a:buNone/>
              <a:defRPr sz="1800" b="1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dirty="0"/>
              <a:t>@beforeClass &amp; @afterClass</a:t>
            </a:r>
          </a:p>
        </p:txBody>
      </p:sp>
    </p:spTree>
    <p:extLst>
      <p:ext uri="{BB962C8B-B14F-4D97-AF65-F5344CB8AC3E}">
        <p14:creationId xmlns:p14="http://schemas.microsoft.com/office/powerpoint/2010/main" val="2907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  <p:bldP spid="7" grpId="0" uiExpand="1" build="p" animBg="1"/>
      <p:bldP spid="9" grpId="0" uiExpand="1" build="p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TestNG</a:t>
            </a:r>
            <a:r>
              <a:rPr lang="vi-VN" dirty="0"/>
              <a:t> </a:t>
            </a:r>
            <a:r>
              <a:rPr lang="vi-VN" dirty="0" err="1"/>
              <a:t>test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vi-VN" dirty="0"/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0A7E74-F706-A967-4E17-10E24CE4E46D}"/>
              </a:ext>
            </a:extLst>
          </p:cNvPr>
          <p:cNvSpPr txBox="1"/>
          <p:nvPr/>
        </p:nvSpPr>
        <p:spPr>
          <a:xfrm>
            <a:off x="831022" y="1658735"/>
            <a:ext cx="603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n-lt"/>
              </a:rPr>
              <a:t>Test case is the smallest testing unit in TestNG</a:t>
            </a:r>
          </a:p>
        </p:txBody>
      </p:sp>
    </p:spTree>
    <p:extLst>
      <p:ext uri="{BB962C8B-B14F-4D97-AF65-F5344CB8AC3E}">
        <p14:creationId xmlns:p14="http://schemas.microsoft.com/office/powerpoint/2010/main" val="34404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3713902" y="1818153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3713902" y="1818153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5091813" y="1839706"/>
            <a:ext cx="2235843" cy="81897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DEMO</a:t>
            </a:r>
            <a:endParaRPr lang="en-US" sz="48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597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FC4-B689-CE2C-10D3-3E26D11B5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718" y="1292798"/>
            <a:ext cx="5086912" cy="1423448"/>
          </a:xfrm>
        </p:spPr>
        <p:txBody>
          <a:bodyPr/>
          <a:lstStyle/>
          <a:p>
            <a:r>
              <a:rPr lang="vi-VN" sz="8000" dirty="0"/>
              <a:t>THANKS!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3F13-C34B-2E4D-40CC-0626166D5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718" y="2483147"/>
            <a:ext cx="5505600" cy="461700"/>
          </a:xfrm>
        </p:spPr>
        <p:txBody>
          <a:bodyPr/>
          <a:lstStyle/>
          <a:p>
            <a:r>
              <a:rPr lang="vi-VN" dirty="0"/>
              <a:t>SOFTWARE TESTING – SWT301 – TEAM 3</a:t>
            </a:r>
            <a:endParaRPr lang="en-US" dirty="0"/>
          </a:p>
        </p:txBody>
      </p:sp>
      <p:grpSp>
        <p:nvGrpSpPr>
          <p:cNvPr id="4" name="Google Shape;1746;p59">
            <a:extLst>
              <a:ext uri="{FF2B5EF4-FFF2-40B4-BE49-F238E27FC236}">
                <a16:creationId xmlns:a16="http://schemas.microsoft.com/office/drawing/2014/main" id="{27579B93-B373-E847-11D4-7D2E399F4990}"/>
              </a:ext>
            </a:extLst>
          </p:cNvPr>
          <p:cNvGrpSpPr/>
          <p:nvPr/>
        </p:nvGrpSpPr>
        <p:grpSpPr>
          <a:xfrm>
            <a:off x="5417450" y="1342676"/>
            <a:ext cx="3481584" cy="2782199"/>
            <a:chOff x="5247768" y="1375799"/>
            <a:chExt cx="3481584" cy="2782199"/>
          </a:xfrm>
        </p:grpSpPr>
        <p:sp>
          <p:nvSpPr>
            <p:cNvPr id="5" name="Google Shape;1747;p59">
              <a:extLst>
                <a:ext uri="{FF2B5EF4-FFF2-40B4-BE49-F238E27FC236}">
                  <a16:creationId xmlns:a16="http://schemas.microsoft.com/office/drawing/2014/main" id="{E5BD8380-9AE9-D382-C9A2-4B95B4A586FE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48;p59">
              <a:extLst>
                <a:ext uri="{FF2B5EF4-FFF2-40B4-BE49-F238E27FC236}">
                  <a16:creationId xmlns:a16="http://schemas.microsoft.com/office/drawing/2014/main" id="{A5A62F04-4DC9-22B2-78BD-276DCCC91092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49;p59">
              <a:extLst>
                <a:ext uri="{FF2B5EF4-FFF2-40B4-BE49-F238E27FC236}">
                  <a16:creationId xmlns:a16="http://schemas.microsoft.com/office/drawing/2014/main" id="{DA15B76A-0115-DA1C-165F-CDC86DE107CC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0;p59">
              <a:extLst>
                <a:ext uri="{FF2B5EF4-FFF2-40B4-BE49-F238E27FC236}">
                  <a16:creationId xmlns:a16="http://schemas.microsoft.com/office/drawing/2014/main" id="{7F5037ED-10FF-B81A-A4FB-48D28B4FEDD0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51;p59">
              <a:extLst>
                <a:ext uri="{FF2B5EF4-FFF2-40B4-BE49-F238E27FC236}">
                  <a16:creationId xmlns:a16="http://schemas.microsoft.com/office/drawing/2014/main" id="{647549BF-66A0-DF82-363F-0D533BBE3156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52;p59">
              <a:extLst>
                <a:ext uri="{FF2B5EF4-FFF2-40B4-BE49-F238E27FC236}">
                  <a16:creationId xmlns:a16="http://schemas.microsoft.com/office/drawing/2014/main" id="{C130527F-E1D1-BC85-9753-544F650CDEEC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53;p59">
              <a:extLst>
                <a:ext uri="{FF2B5EF4-FFF2-40B4-BE49-F238E27FC236}">
                  <a16:creationId xmlns:a16="http://schemas.microsoft.com/office/drawing/2014/main" id="{3AD3C2CB-C007-8A39-FAC1-FD03970083BE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54;p59">
              <a:extLst>
                <a:ext uri="{FF2B5EF4-FFF2-40B4-BE49-F238E27FC236}">
                  <a16:creationId xmlns:a16="http://schemas.microsoft.com/office/drawing/2014/main" id="{67210524-A6E7-B0C5-3A54-EA53BFF3A540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755;p59">
              <a:extLst>
                <a:ext uri="{FF2B5EF4-FFF2-40B4-BE49-F238E27FC236}">
                  <a16:creationId xmlns:a16="http://schemas.microsoft.com/office/drawing/2014/main" id="{92861055-0952-F64C-9D4B-72AC61F71AA2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4" name="Google Shape;1756;p59">
                <a:extLst>
                  <a:ext uri="{FF2B5EF4-FFF2-40B4-BE49-F238E27FC236}">
                    <a16:creationId xmlns:a16="http://schemas.microsoft.com/office/drawing/2014/main" id="{DF4E4A55-AD2A-47B6-5FC9-F6540B5AC2E0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57;p59">
                <a:extLst>
                  <a:ext uri="{FF2B5EF4-FFF2-40B4-BE49-F238E27FC236}">
                    <a16:creationId xmlns:a16="http://schemas.microsoft.com/office/drawing/2014/main" id="{51030B6A-CACB-17CA-4A42-A26C5269A1B3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58;p59">
                <a:extLst>
                  <a:ext uri="{FF2B5EF4-FFF2-40B4-BE49-F238E27FC236}">
                    <a16:creationId xmlns:a16="http://schemas.microsoft.com/office/drawing/2014/main" id="{854823CD-E08F-C105-84D4-870277AF5622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59;p59">
                <a:extLst>
                  <a:ext uri="{FF2B5EF4-FFF2-40B4-BE49-F238E27FC236}">
                    <a16:creationId xmlns:a16="http://schemas.microsoft.com/office/drawing/2014/main" id="{BC6A26F3-6373-6FEA-B199-A9DBA7EE7297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60;p59">
                <a:extLst>
                  <a:ext uri="{FF2B5EF4-FFF2-40B4-BE49-F238E27FC236}">
                    <a16:creationId xmlns:a16="http://schemas.microsoft.com/office/drawing/2014/main" id="{C7BCF988-BE98-A41A-B10B-E2434E7218E0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61;p59">
                <a:extLst>
                  <a:ext uri="{FF2B5EF4-FFF2-40B4-BE49-F238E27FC236}">
                    <a16:creationId xmlns:a16="http://schemas.microsoft.com/office/drawing/2014/main" id="{C9729767-358C-0CCF-7A5C-33E7CD977071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62;p59">
                <a:extLst>
                  <a:ext uri="{FF2B5EF4-FFF2-40B4-BE49-F238E27FC236}">
                    <a16:creationId xmlns:a16="http://schemas.microsoft.com/office/drawing/2014/main" id="{157E1D00-EF91-46FF-4C91-4CD7D5B9079B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63;p59">
                <a:extLst>
                  <a:ext uri="{FF2B5EF4-FFF2-40B4-BE49-F238E27FC236}">
                    <a16:creationId xmlns:a16="http://schemas.microsoft.com/office/drawing/2014/main" id="{6F5D473F-3995-0895-3D2B-1249CAD24368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64;p59">
                <a:extLst>
                  <a:ext uri="{FF2B5EF4-FFF2-40B4-BE49-F238E27FC236}">
                    <a16:creationId xmlns:a16="http://schemas.microsoft.com/office/drawing/2014/main" id="{468EF116-8BF1-C31B-5562-C652AF74506F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65;p59">
                <a:extLst>
                  <a:ext uri="{FF2B5EF4-FFF2-40B4-BE49-F238E27FC236}">
                    <a16:creationId xmlns:a16="http://schemas.microsoft.com/office/drawing/2014/main" id="{61258157-25FB-5E72-BCAE-0EE4F45C9B0D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66;p59">
                <a:extLst>
                  <a:ext uri="{FF2B5EF4-FFF2-40B4-BE49-F238E27FC236}">
                    <a16:creationId xmlns:a16="http://schemas.microsoft.com/office/drawing/2014/main" id="{3DD492CB-DA41-C21E-BF06-B25BD61B1909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67;p59">
                <a:extLst>
                  <a:ext uri="{FF2B5EF4-FFF2-40B4-BE49-F238E27FC236}">
                    <a16:creationId xmlns:a16="http://schemas.microsoft.com/office/drawing/2014/main" id="{6FF33448-4131-70B1-DAA3-1D76940224DF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68;p59">
                <a:extLst>
                  <a:ext uri="{FF2B5EF4-FFF2-40B4-BE49-F238E27FC236}">
                    <a16:creationId xmlns:a16="http://schemas.microsoft.com/office/drawing/2014/main" id="{BF179EA9-79B1-8F89-5866-D2E5A22B0E36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69;p59">
                <a:extLst>
                  <a:ext uri="{FF2B5EF4-FFF2-40B4-BE49-F238E27FC236}">
                    <a16:creationId xmlns:a16="http://schemas.microsoft.com/office/drawing/2014/main" id="{EAC146A5-35F0-FD5C-5D14-3D9C2C62F0B5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70;p59">
                <a:extLst>
                  <a:ext uri="{FF2B5EF4-FFF2-40B4-BE49-F238E27FC236}">
                    <a16:creationId xmlns:a16="http://schemas.microsoft.com/office/drawing/2014/main" id="{FC591C9F-423C-1346-6F39-458ABC64769D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71;p59">
                <a:extLst>
                  <a:ext uri="{FF2B5EF4-FFF2-40B4-BE49-F238E27FC236}">
                    <a16:creationId xmlns:a16="http://schemas.microsoft.com/office/drawing/2014/main" id="{99954BDE-3D22-3156-C097-150E2249E708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72;p59">
                <a:extLst>
                  <a:ext uri="{FF2B5EF4-FFF2-40B4-BE49-F238E27FC236}">
                    <a16:creationId xmlns:a16="http://schemas.microsoft.com/office/drawing/2014/main" id="{1E5D24CD-EAC4-011B-F5F0-E47634A9DF86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73;p59">
                <a:extLst>
                  <a:ext uri="{FF2B5EF4-FFF2-40B4-BE49-F238E27FC236}">
                    <a16:creationId xmlns:a16="http://schemas.microsoft.com/office/drawing/2014/main" id="{68D809F9-0A5D-A15A-6AD0-4659302B9A73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74;p59">
                <a:extLst>
                  <a:ext uri="{FF2B5EF4-FFF2-40B4-BE49-F238E27FC236}">
                    <a16:creationId xmlns:a16="http://schemas.microsoft.com/office/drawing/2014/main" id="{DD160CDC-7EF3-5F98-185A-964C7680D484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75;p59">
                <a:extLst>
                  <a:ext uri="{FF2B5EF4-FFF2-40B4-BE49-F238E27FC236}">
                    <a16:creationId xmlns:a16="http://schemas.microsoft.com/office/drawing/2014/main" id="{4EC0ED93-EE7E-74E6-FE2F-732B7611218B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76;p59">
                <a:extLst>
                  <a:ext uri="{FF2B5EF4-FFF2-40B4-BE49-F238E27FC236}">
                    <a16:creationId xmlns:a16="http://schemas.microsoft.com/office/drawing/2014/main" id="{A272A085-7071-7A76-766E-C3D7F732EC54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77;p59">
                <a:extLst>
                  <a:ext uri="{FF2B5EF4-FFF2-40B4-BE49-F238E27FC236}">
                    <a16:creationId xmlns:a16="http://schemas.microsoft.com/office/drawing/2014/main" id="{EEC64F2B-AB48-B15A-DAE3-246D674856F4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78;p59">
                <a:extLst>
                  <a:ext uri="{FF2B5EF4-FFF2-40B4-BE49-F238E27FC236}">
                    <a16:creationId xmlns:a16="http://schemas.microsoft.com/office/drawing/2014/main" id="{86774C06-075B-8C47-A5D5-DC9DAAEA0B11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79;p59">
                <a:extLst>
                  <a:ext uri="{FF2B5EF4-FFF2-40B4-BE49-F238E27FC236}">
                    <a16:creationId xmlns:a16="http://schemas.microsoft.com/office/drawing/2014/main" id="{5E678ED2-32B5-1932-4A9B-F1B2D03AEF67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80;p59">
                <a:extLst>
                  <a:ext uri="{FF2B5EF4-FFF2-40B4-BE49-F238E27FC236}">
                    <a16:creationId xmlns:a16="http://schemas.microsoft.com/office/drawing/2014/main" id="{F413970B-9186-4D6C-1989-0B73606453F8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81;p59">
                <a:extLst>
                  <a:ext uri="{FF2B5EF4-FFF2-40B4-BE49-F238E27FC236}">
                    <a16:creationId xmlns:a16="http://schemas.microsoft.com/office/drawing/2014/main" id="{686827EA-022E-1369-A944-FCC58F3AD63D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82;p59">
                <a:extLst>
                  <a:ext uri="{FF2B5EF4-FFF2-40B4-BE49-F238E27FC236}">
                    <a16:creationId xmlns:a16="http://schemas.microsoft.com/office/drawing/2014/main" id="{54CB7BC7-A8CB-D0A4-0667-4EABE62808C9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83;p59">
                <a:extLst>
                  <a:ext uri="{FF2B5EF4-FFF2-40B4-BE49-F238E27FC236}">
                    <a16:creationId xmlns:a16="http://schemas.microsoft.com/office/drawing/2014/main" id="{5CDF436E-CBFC-C4D2-11C3-F60228BC5238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84;p59">
                <a:extLst>
                  <a:ext uri="{FF2B5EF4-FFF2-40B4-BE49-F238E27FC236}">
                    <a16:creationId xmlns:a16="http://schemas.microsoft.com/office/drawing/2014/main" id="{F6A27913-4967-F6C7-C4E1-B202BFD1D18C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85;p59">
                <a:extLst>
                  <a:ext uri="{FF2B5EF4-FFF2-40B4-BE49-F238E27FC236}">
                    <a16:creationId xmlns:a16="http://schemas.microsoft.com/office/drawing/2014/main" id="{E0332EE1-C295-0262-3734-1D913A13CF12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86;p59">
                <a:extLst>
                  <a:ext uri="{FF2B5EF4-FFF2-40B4-BE49-F238E27FC236}">
                    <a16:creationId xmlns:a16="http://schemas.microsoft.com/office/drawing/2014/main" id="{1250E3AE-2C86-1365-6808-25B0774E8D98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87;p59">
                <a:extLst>
                  <a:ext uri="{FF2B5EF4-FFF2-40B4-BE49-F238E27FC236}">
                    <a16:creationId xmlns:a16="http://schemas.microsoft.com/office/drawing/2014/main" id="{CC2AD850-9FA5-D210-77FE-2074E40A2908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88;p59">
                <a:extLst>
                  <a:ext uri="{FF2B5EF4-FFF2-40B4-BE49-F238E27FC236}">
                    <a16:creationId xmlns:a16="http://schemas.microsoft.com/office/drawing/2014/main" id="{AF554BDF-A42D-BBDD-1A9D-413B7FF7A9E6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89;p59">
                <a:extLst>
                  <a:ext uri="{FF2B5EF4-FFF2-40B4-BE49-F238E27FC236}">
                    <a16:creationId xmlns:a16="http://schemas.microsoft.com/office/drawing/2014/main" id="{5797F59C-7C90-A213-2DC7-4275067CDB0D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90;p59">
                <a:extLst>
                  <a:ext uri="{FF2B5EF4-FFF2-40B4-BE49-F238E27FC236}">
                    <a16:creationId xmlns:a16="http://schemas.microsoft.com/office/drawing/2014/main" id="{B04F7274-EB42-EA72-1399-3B0618F565E2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91;p59">
                <a:extLst>
                  <a:ext uri="{FF2B5EF4-FFF2-40B4-BE49-F238E27FC236}">
                    <a16:creationId xmlns:a16="http://schemas.microsoft.com/office/drawing/2014/main" id="{AAE59C97-938C-E88B-A4D7-BA8D9E3587A0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92;p59">
                <a:extLst>
                  <a:ext uri="{FF2B5EF4-FFF2-40B4-BE49-F238E27FC236}">
                    <a16:creationId xmlns:a16="http://schemas.microsoft.com/office/drawing/2014/main" id="{526A282F-C5D5-A86B-A47D-0068272885F3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93;p59">
                <a:extLst>
                  <a:ext uri="{FF2B5EF4-FFF2-40B4-BE49-F238E27FC236}">
                    <a16:creationId xmlns:a16="http://schemas.microsoft.com/office/drawing/2014/main" id="{816DAD9F-49E1-E597-F1F8-4418C0C33EEA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94;p59">
                <a:extLst>
                  <a:ext uri="{FF2B5EF4-FFF2-40B4-BE49-F238E27FC236}">
                    <a16:creationId xmlns:a16="http://schemas.microsoft.com/office/drawing/2014/main" id="{FF11F36A-DCD6-A567-6693-3417F80E86EF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95;p59">
                <a:extLst>
                  <a:ext uri="{FF2B5EF4-FFF2-40B4-BE49-F238E27FC236}">
                    <a16:creationId xmlns:a16="http://schemas.microsoft.com/office/drawing/2014/main" id="{86F12346-B2A9-A3E4-6EE3-6CE2590FDAFB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96;p59">
                <a:extLst>
                  <a:ext uri="{FF2B5EF4-FFF2-40B4-BE49-F238E27FC236}">
                    <a16:creationId xmlns:a16="http://schemas.microsoft.com/office/drawing/2014/main" id="{F1FDFE0A-8D47-3952-F795-0779ACB79A3E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97;p59">
                <a:extLst>
                  <a:ext uri="{FF2B5EF4-FFF2-40B4-BE49-F238E27FC236}">
                    <a16:creationId xmlns:a16="http://schemas.microsoft.com/office/drawing/2014/main" id="{C7B91C54-0C87-B931-1323-BF0A43F2FE0F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98;p59">
                <a:extLst>
                  <a:ext uri="{FF2B5EF4-FFF2-40B4-BE49-F238E27FC236}">
                    <a16:creationId xmlns:a16="http://schemas.microsoft.com/office/drawing/2014/main" id="{DA689C7A-7703-8F3E-D975-76D5FD2F2717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99;p59">
                <a:extLst>
                  <a:ext uri="{FF2B5EF4-FFF2-40B4-BE49-F238E27FC236}">
                    <a16:creationId xmlns:a16="http://schemas.microsoft.com/office/drawing/2014/main" id="{B32444C0-6C4C-650C-89E2-A2FE1D730C50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00;p59">
                <a:extLst>
                  <a:ext uri="{FF2B5EF4-FFF2-40B4-BE49-F238E27FC236}">
                    <a16:creationId xmlns:a16="http://schemas.microsoft.com/office/drawing/2014/main" id="{820B300A-074C-5413-E306-333962B3673A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01;p59">
                <a:extLst>
                  <a:ext uri="{FF2B5EF4-FFF2-40B4-BE49-F238E27FC236}">
                    <a16:creationId xmlns:a16="http://schemas.microsoft.com/office/drawing/2014/main" id="{67896085-47C5-0354-4D49-B82C63DC0349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802;p59">
                <a:extLst>
                  <a:ext uri="{FF2B5EF4-FFF2-40B4-BE49-F238E27FC236}">
                    <a16:creationId xmlns:a16="http://schemas.microsoft.com/office/drawing/2014/main" id="{AA8A100E-87B5-BC3B-0666-42C85E41862A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803;p59">
                <a:extLst>
                  <a:ext uri="{FF2B5EF4-FFF2-40B4-BE49-F238E27FC236}">
                    <a16:creationId xmlns:a16="http://schemas.microsoft.com/office/drawing/2014/main" id="{E994E451-DF45-9348-ED90-E417BC390F7F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804;p59">
                <a:extLst>
                  <a:ext uri="{FF2B5EF4-FFF2-40B4-BE49-F238E27FC236}">
                    <a16:creationId xmlns:a16="http://schemas.microsoft.com/office/drawing/2014/main" id="{D35A799A-2D8F-810F-B1D2-4551B4D794EA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805;p59">
                <a:extLst>
                  <a:ext uri="{FF2B5EF4-FFF2-40B4-BE49-F238E27FC236}">
                    <a16:creationId xmlns:a16="http://schemas.microsoft.com/office/drawing/2014/main" id="{3D7EC7AC-67B3-C2AD-CA6C-F8ED7EC9D3E0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806;p59">
                <a:extLst>
                  <a:ext uri="{FF2B5EF4-FFF2-40B4-BE49-F238E27FC236}">
                    <a16:creationId xmlns:a16="http://schemas.microsoft.com/office/drawing/2014/main" id="{85417329-2E75-27EA-C1ED-BE4851CB492C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807;p59">
                <a:extLst>
                  <a:ext uri="{FF2B5EF4-FFF2-40B4-BE49-F238E27FC236}">
                    <a16:creationId xmlns:a16="http://schemas.microsoft.com/office/drawing/2014/main" id="{69E07C28-FDBE-1B81-D146-E9CD68BCE613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761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54541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339806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69451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694814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TestNG? 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69481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545714"/>
            <a:ext cx="640365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“</a:t>
            </a:r>
            <a:r>
              <a:rPr lang="en-US" dirty="0"/>
              <a:t>More robust and flexible than </a:t>
            </a:r>
            <a:r>
              <a:rPr lang="vi-VN" dirty="0" err="1"/>
              <a:t>Junit</a:t>
            </a:r>
            <a:r>
              <a:rPr lang="vi-VN" dirty="0"/>
              <a:t>”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54571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2328899" y="2947414"/>
            <a:ext cx="5326779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Built with stronger and more flexible features than JUnit.</a:t>
            </a: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3398364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vi-VN" dirty="0" err="1"/>
              <a:t>TestNG</a:t>
            </a:r>
            <a:r>
              <a:rPr lang="vi-VN" dirty="0"/>
              <a:t> </a:t>
            </a:r>
            <a:r>
              <a:rPr lang="vi-VN" dirty="0" err="1"/>
              <a:t>test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en-US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339836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TESTNG TESTCASE</a:t>
            </a:r>
            <a:endParaRPr dirty="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35;p36">
            <a:extLst>
              <a:ext uri="{FF2B5EF4-FFF2-40B4-BE49-F238E27FC236}">
                <a16:creationId xmlns:a16="http://schemas.microsoft.com/office/drawing/2014/main" id="{F47BF9F6-065D-16E1-48BF-44382BEF0BBC}"/>
              </a:ext>
            </a:extLst>
          </p:cNvPr>
          <p:cNvSpPr/>
          <p:nvPr/>
        </p:nvSpPr>
        <p:spPr>
          <a:xfrm>
            <a:off x="3417136" y="416579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44;p36">
            <a:extLst>
              <a:ext uri="{FF2B5EF4-FFF2-40B4-BE49-F238E27FC236}">
                <a16:creationId xmlns:a16="http://schemas.microsoft.com/office/drawing/2014/main" id="{3BE17324-ED4A-DF9C-113B-538B827185DC}"/>
              </a:ext>
            </a:extLst>
          </p:cNvPr>
          <p:cNvSpPr txBox="1">
            <a:spLocks/>
          </p:cNvSpPr>
          <p:nvPr/>
        </p:nvSpPr>
        <p:spPr>
          <a:xfrm>
            <a:off x="4227136" y="4166094"/>
            <a:ext cx="45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vi-VN" sz="1800" b="0" i="0">
                <a:solidFill>
                  <a:srgbClr val="005D77"/>
                </a:solidFill>
                <a:effectLst/>
                <a:latin typeface="Montserrat Black" panose="00000A00000000000000" pitchFamily="2" charset="0"/>
                <a:ea typeface="Montserrat Black" panose="00000A00000000000000" pitchFamily="2" charset="0"/>
                <a:cs typeface="Montserrat Black" panose="00000A00000000000000" pitchFamily="2" charset="0"/>
              </a:rPr>
              <a:t>Demo TestNG - test case</a:t>
            </a:r>
            <a:endParaRPr lang="en-US">
              <a:effectLst/>
            </a:endParaRPr>
          </a:p>
        </p:txBody>
      </p:sp>
      <p:sp>
        <p:nvSpPr>
          <p:cNvPr id="4" name="Google Shape;345;p36">
            <a:extLst>
              <a:ext uri="{FF2B5EF4-FFF2-40B4-BE49-F238E27FC236}">
                <a16:creationId xmlns:a16="http://schemas.microsoft.com/office/drawing/2014/main" id="{F5C740C5-4D60-9D19-296D-AF1D2A39AAA4}"/>
              </a:ext>
            </a:extLst>
          </p:cNvPr>
          <p:cNvSpPr txBox="1">
            <a:spLocks/>
          </p:cNvSpPr>
          <p:nvPr/>
        </p:nvSpPr>
        <p:spPr>
          <a:xfrm>
            <a:off x="3417436" y="4166094"/>
            <a:ext cx="8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1" i="0" u="none" strike="noStrike" cap="none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04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274301" y="1279437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274301" y="1279437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126086" y="2284103"/>
            <a:ext cx="5556429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What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TestNG</a:t>
            </a:r>
            <a:r>
              <a:rPr lang="vi-VN" dirty="0"/>
              <a:t>?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700F56E-F856-3070-3C31-D0F86263B8DA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vi-VN" dirty="0" err="1"/>
              <a:t>What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TestNG</a:t>
            </a:r>
            <a:r>
              <a:rPr lang="vi-VN" dirty="0"/>
              <a:t>?</a:t>
            </a:r>
            <a:endParaRPr lang="en-US" dirty="0"/>
          </a:p>
        </p:txBody>
      </p:sp>
      <p:grpSp>
        <p:nvGrpSpPr>
          <p:cNvPr id="11" name="Google Shape;615;p40">
            <a:extLst>
              <a:ext uri="{FF2B5EF4-FFF2-40B4-BE49-F238E27FC236}">
                <a16:creationId xmlns:a16="http://schemas.microsoft.com/office/drawing/2014/main" id="{41279BB6-8452-3B2B-EEEA-86256FD594DC}"/>
              </a:ext>
            </a:extLst>
          </p:cNvPr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12" name="Google Shape;616;p40">
              <a:extLst>
                <a:ext uri="{FF2B5EF4-FFF2-40B4-BE49-F238E27FC236}">
                  <a16:creationId xmlns:a16="http://schemas.microsoft.com/office/drawing/2014/main" id="{2A07B9A0-3F53-6262-FF01-454322EA219D}"/>
                </a:ext>
              </a:extLst>
            </p:cNvPr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617;p40">
              <a:extLst>
                <a:ext uri="{FF2B5EF4-FFF2-40B4-BE49-F238E27FC236}">
                  <a16:creationId xmlns:a16="http://schemas.microsoft.com/office/drawing/2014/main" id="{D6E79411-DE8E-110D-0154-00A84FEB12D0}"/>
                </a:ext>
              </a:extLst>
            </p:cNvPr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7" name="Google Shape;618;p40">
                <a:extLst>
                  <a:ext uri="{FF2B5EF4-FFF2-40B4-BE49-F238E27FC236}">
                    <a16:creationId xmlns:a16="http://schemas.microsoft.com/office/drawing/2014/main" id="{0DB799B3-EC2B-D25B-3ED0-A46374080960}"/>
                  </a:ext>
                </a:extLst>
              </p:cNvPr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19;p40">
                <a:extLst>
                  <a:ext uri="{FF2B5EF4-FFF2-40B4-BE49-F238E27FC236}">
                    <a16:creationId xmlns:a16="http://schemas.microsoft.com/office/drawing/2014/main" id="{33A07973-22C2-822B-8B92-553F0877BDA3}"/>
                  </a:ext>
                </a:extLst>
              </p:cNvPr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0;p40">
                <a:extLst>
                  <a:ext uri="{FF2B5EF4-FFF2-40B4-BE49-F238E27FC236}">
                    <a16:creationId xmlns:a16="http://schemas.microsoft.com/office/drawing/2014/main" id="{DD7B7496-439A-647F-4696-9A1043A50065}"/>
                  </a:ext>
                </a:extLst>
              </p:cNvPr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1;p40">
                <a:extLst>
                  <a:ext uri="{FF2B5EF4-FFF2-40B4-BE49-F238E27FC236}">
                    <a16:creationId xmlns:a16="http://schemas.microsoft.com/office/drawing/2014/main" id="{EE167DFE-F4AB-1985-A7E2-0B824C0F3205}"/>
                  </a:ext>
                </a:extLst>
              </p:cNvPr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2;p40">
                <a:extLst>
                  <a:ext uri="{FF2B5EF4-FFF2-40B4-BE49-F238E27FC236}">
                    <a16:creationId xmlns:a16="http://schemas.microsoft.com/office/drawing/2014/main" id="{F73C7D0F-6F78-7083-840F-9DBF89485469}"/>
                  </a:ext>
                </a:extLst>
              </p:cNvPr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3;p40">
                <a:extLst>
                  <a:ext uri="{FF2B5EF4-FFF2-40B4-BE49-F238E27FC236}">
                    <a16:creationId xmlns:a16="http://schemas.microsoft.com/office/drawing/2014/main" id="{BAC59BB2-6072-8BB9-BD49-98C518CD248E}"/>
                  </a:ext>
                </a:extLst>
              </p:cNvPr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4;p40">
                <a:extLst>
                  <a:ext uri="{FF2B5EF4-FFF2-40B4-BE49-F238E27FC236}">
                    <a16:creationId xmlns:a16="http://schemas.microsoft.com/office/drawing/2014/main" id="{CBEF71B8-AFD2-2DDE-6118-168DF26D4FB1}"/>
                  </a:ext>
                </a:extLst>
              </p:cNvPr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5;p40">
                <a:extLst>
                  <a:ext uri="{FF2B5EF4-FFF2-40B4-BE49-F238E27FC236}">
                    <a16:creationId xmlns:a16="http://schemas.microsoft.com/office/drawing/2014/main" id="{30A93CA1-BBDE-E3AA-DAB1-407143AC4AE4}"/>
                  </a:ext>
                </a:extLst>
              </p:cNvPr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6;p40">
                <a:extLst>
                  <a:ext uri="{FF2B5EF4-FFF2-40B4-BE49-F238E27FC236}">
                    <a16:creationId xmlns:a16="http://schemas.microsoft.com/office/drawing/2014/main" id="{6D9C8E84-8C71-002C-5CC5-BC2835062FA2}"/>
                  </a:ext>
                </a:extLst>
              </p:cNvPr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7;p40">
                <a:extLst>
                  <a:ext uri="{FF2B5EF4-FFF2-40B4-BE49-F238E27FC236}">
                    <a16:creationId xmlns:a16="http://schemas.microsoft.com/office/drawing/2014/main" id="{AE2A92D3-E284-9FD7-88E6-853C6C300731}"/>
                  </a:ext>
                </a:extLst>
              </p:cNvPr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628;p40">
              <a:extLst>
                <a:ext uri="{FF2B5EF4-FFF2-40B4-BE49-F238E27FC236}">
                  <a16:creationId xmlns:a16="http://schemas.microsoft.com/office/drawing/2014/main" id="{827C92F9-120D-F032-628B-20B0F8F4F3C3}"/>
                </a:ext>
              </a:extLst>
            </p:cNvPr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;p40">
              <a:extLst>
                <a:ext uri="{FF2B5EF4-FFF2-40B4-BE49-F238E27FC236}">
                  <a16:creationId xmlns:a16="http://schemas.microsoft.com/office/drawing/2014/main" id="{4CE90AA6-4668-799E-6325-20EBF0B2B5F5}"/>
                </a:ext>
              </a:extLst>
            </p:cNvPr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0;p40">
              <a:extLst>
                <a:ext uri="{FF2B5EF4-FFF2-40B4-BE49-F238E27FC236}">
                  <a16:creationId xmlns:a16="http://schemas.microsoft.com/office/drawing/2014/main" id="{2ECC6057-DCC1-AC94-8D99-28F16B15CB29}"/>
                </a:ext>
              </a:extLst>
            </p:cNvPr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>
            <a:extLst>
              <a:ext uri="{FF2B5EF4-FFF2-40B4-BE49-F238E27FC236}">
                <a16:creationId xmlns:a16="http://schemas.microsoft.com/office/drawing/2014/main" id="{FEEEC6E5-D929-45E8-CEB2-09862354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458" y="1805757"/>
            <a:ext cx="6589083" cy="165388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vi-VN" sz="1600" dirty="0"/>
              <a:t>I</a:t>
            </a:r>
            <a:r>
              <a:rPr lang="en-US" sz="1600" dirty="0"/>
              <a:t>t is a testing framework.</a:t>
            </a:r>
            <a:endParaRPr lang="vi-VN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vi-VN" sz="1600" dirty="0"/>
              <a:t>S</a:t>
            </a:r>
            <a:r>
              <a:rPr lang="en-US" sz="1600" dirty="0" err="1"/>
              <a:t>upports</a:t>
            </a:r>
            <a:r>
              <a:rPr lang="en-US" sz="1600" dirty="0"/>
              <a:t> managing the creation of test cases / test suites.</a:t>
            </a:r>
            <a:endParaRPr lang="vi-VN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vi-VN" sz="1600" dirty="0"/>
              <a:t>S</a:t>
            </a:r>
            <a:r>
              <a:rPr lang="en-US" sz="1600" dirty="0" err="1"/>
              <a:t>upports</a:t>
            </a:r>
            <a:r>
              <a:rPr lang="en-US" sz="1600" dirty="0"/>
              <a:t> managing the order in which tests are run.</a:t>
            </a:r>
            <a:endParaRPr lang="vi-VN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vi-VN" sz="1600" dirty="0"/>
              <a:t>H</a:t>
            </a:r>
            <a:r>
              <a:rPr lang="en-US" sz="1600" dirty="0"/>
              <a:t>as a feature of dependent test running.</a:t>
            </a:r>
            <a:endParaRPr lang="vi-VN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vi-VN" sz="1600" dirty="0"/>
              <a:t>R</a:t>
            </a:r>
            <a:r>
              <a:rPr lang="en-US" sz="1600" dirty="0" err="1"/>
              <a:t>uns</a:t>
            </a:r>
            <a:r>
              <a:rPr lang="en-US" sz="1600" dirty="0"/>
              <a:t> tests in multi-threaded mode.</a:t>
            </a:r>
            <a:endParaRPr lang="vi-VN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vi-VN" sz="1600" dirty="0"/>
              <a:t>S</a:t>
            </a:r>
            <a:r>
              <a:rPr lang="en-US" sz="1600" dirty="0" err="1"/>
              <a:t>upports</a:t>
            </a:r>
            <a:r>
              <a:rPr lang="en-US" sz="1600" dirty="0"/>
              <a:t> generating test reports after testing.</a:t>
            </a:r>
          </a:p>
        </p:txBody>
      </p:sp>
    </p:spTree>
    <p:extLst>
      <p:ext uri="{BB962C8B-B14F-4D97-AF65-F5344CB8AC3E}">
        <p14:creationId xmlns:p14="http://schemas.microsoft.com/office/powerpoint/2010/main" val="378487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274301" y="1279437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274301" y="1279437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70240" y="2064145"/>
            <a:ext cx="5556429" cy="216962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“More robust and flexible than Junit”</a:t>
            </a:r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269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400032" y="2869457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U</a:t>
            </a:r>
            <a:r>
              <a:rPr lang="en-US" dirty="0"/>
              <a:t>sed in Java software projects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26144" y="2875021"/>
            <a:ext cx="2527712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indent="0"/>
            <a:r>
              <a:rPr lang="vi-VN" dirty="0"/>
              <a:t>H</a:t>
            </a:r>
            <a:r>
              <a:rPr lang="en-US" dirty="0" err="1"/>
              <a:t>ave</a:t>
            </a:r>
            <a:r>
              <a:rPr lang="en-US" dirty="0"/>
              <a:t> similar syntax usage and basic features.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SIMILARITIES</a:t>
            </a:r>
            <a:endParaRPr lang="en-US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30225" y="2865661"/>
            <a:ext cx="24280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</a:t>
            </a:r>
            <a:r>
              <a:rPr lang="en-US" dirty="0" err="1"/>
              <a:t>upport</a:t>
            </a:r>
            <a:r>
              <a:rPr lang="en-US" dirty="0"/>
              <a:t> annotation features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58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822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140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2"/>
          <p:cNvSpPr/>
          <p:nvPr/>
        </p:nvSpPr>
        <p:spPr>
          <a:xfrm>
            <a:off x="1643397" y="2057870"/>
            <a:ext cx="493207" cy="38318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7007393" y="200286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325403" y="200665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7" grpId="0" animBg="1"/>
      <p:bldP spid="6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243582" y="3105471"/>
            <a:ext cx="24958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S</a:t>
            </a:r>
            <a:r>
              <a:rPr lang="en-US" dirty="0" err="1"/>
              <a:t>upports</a:t>
            </a:r>
            <a:r>
              <a:rPr lang="en-US" dirty="0"/>
              <a:t> more complex testing methods.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70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O</a:t>
            </a:r>
            <a:r>
              <a:rPr lang="en-US" dirty="0" err="1"/>
              <a:t>ffers</a:t>
            </a:r>
            <a:r>
              <a:rPr lang="en-US" dirty="0"/>
              <a:t> more features than JUnit.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DIFFERENCES</a:t>
            </a:r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34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P</a:t>
            </a:r>
            <a:r>
              <a:rPr lang="en-US" dirty="0" err="1"/>
              <a:t>rovides</a:t>
            </a:r>
            <a:r>
              <a:rPr lang="en-US" dirty="0"/>
              <a:t> more detailed testing reports.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08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772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090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42"/>
          <p:cNvSpPr/>
          <p:nvPr/>
        </p:nvSpPr>
        <p:spPr>
          <a:xfrm>
            <a:off x="6958241" y="230951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276251" y="231330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4A1337-192D-4972-BC70-E19EFD5D13B0}"/>
              </a:ext>
            </a:extLst>
          </p:cNvPr>
          <p:cNvSpPr txBox="1"/>
          <p:nvPr/>
        </p:nvSpPr>
        <p:spPr>
          <a:xfrm>
            <a:off x="826447" y="1487677"/>
            <a:ext cx="2184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chemeClr val="lt1"/>
                </a:solidFill>
                <a:latin typeface="Montserrat Black"/>
                <a:sym typeface="Montserrat Black"/>
              </a:rPr>
              <a:t>A</a:t>
            </a:r>
            <a:r>
              <a:rPr lang="en-US" sz="2400" dirty="0" err="1">
                <a:solidFill>
                  <a:schemeClr val="lt1"/>
                </a:solidFill>
                <a:latin typeface="Montserrat Black"/>
                <a:sym typeface="Montserrat Black"/>
              </a:rPr>
              <a:t>dvantages</a:t>
            </a:r>
            <a:endParaRPr lang="en-US" sz="2400" dirty="0">
              <a:solidFill>
                <a:schemeClr val="lt1"/>
              </a:solidFill>
              <a:latin typeface="Montserrat Black"/>
              <a:sym typeface="Montserrat Black"/>
            </a:endParaRPr>
          </a:p>
        </p:txBody>
      </p:sp>
      <p:sp>
        <p:nvSpPr>
          <p:cNvPr id="11" name="Google Shape;6340;p72">
            <a:extLst>
              <a:ext uri="{FF2B5EF4-FFF2-40B4-BE49-F238E27FC236}">
                <a16:creationId xmlns:a16="http://schemas.microsoft.com/office/drawing/2014/main" id="{6125EFB9-5A37-0D1E-7AC7-8552833A97A0}"/>
              </a:ext>
            </a:extLst>
          </p:cNvPr>
          <p:cNvSpPr/>
          <p:nvPr/>
        </p:nvSpPr>
        <p:spPr>
          <a:xfrm>
            <a:off x="1578585" y="2331493"/>
            <a:ext cx="534695" cy="480514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8" grpId="0" animBg="1"/>
      <p:bldP spid="3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243582" y="3105471"/>
            <a:ext cx="24958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Learning and using TestNG may take more time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70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M</a:t>
            </a:r>
            <a:r>
              <a:rPr lang="en-US" dirty="0"/>
              <a:t>ore complex than JUnit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DIFFERENCES</a:t>
            </a:r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5847153" y="3105471"/>
            <a:ext cx="279418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Some source code management tools may not be compatible with TestNG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08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772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090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42"/>
          <p:cNvSpPr/>
          <p:nvPr/>
        </p:nvSpPr>
        <p:spPr>
          <a:xfrm>
            <a:off x="6958241" y="230951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276251" y="231330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340;p72">
            <a:extLst>
              <a:ext uri="{FF2B5EF4-FFF2-40B4-BE49-F238E27FC236}">
                <a16:creationId xmlns:a16="http://schemas.microsoft.com/office/drawing/2014/main" id="{6125EFB9-5A37-0D1E-7AC7-8552833A97A0}"/>
              </a:ext>
            </a:extLst>
          </p:cNvPr>
          <p:cNvSpPr/>
          <p:nvPr/>
        </p:nvSpPr>
        <p:spPr>
          <a:xfrm>
            <a:off x="1578585" y="2331493"/>
            <a:ext cx="534695" cy="480514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A7E74-F706-A967-4E17-10E24CE4E46D}"/>
              </a:ext>
            </a:extLst>
          </p:cNvPr>
          <p:cNvSpPr txBox="1"/>
          <p:nvPr/>
        </p:nvSpPr>
        <p:spPr>
          <a:xfrm>
            <a:off x="4937309" y="1415129"/>
            <a:ext cx="2678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chemeClr val="lt1"/>
                </a:solidFill>
                <a:latin typeface="Montserrat Black"/>
              </a:rPr>
              <a:t>D</a:t>
            </a:r>
            <a:r>
              <a:rPr lang="en-US" sz="2400" dirty="0">
                <a:solidFill>
                  <a:schemeClr val="lt1"/>
                </a:solidFill>
                <a:latin typeface="Montserrat Black"/>
              </a:rPr>
              <a:t>isadvantages</a:t>
            </a:r>
          </a:p>
        </p:txBody>
      </p:sp>
    </p:spTree>
    <p:extLst>
      <p:ext uri="{BB962C8B-B14F-4D97-AF65-F5344CB8AC3E}">
        <p14:creationId xmlns:p14="http://schemas.microsoft.com/office/powerpoint/2010/main" val="24809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8" grpId="0" animBg="1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3450054" y="190166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3450054" y="190166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4828782" y="1952680"/>
            <a:ext cx="3325437" cy="1420014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algn="l"/>
            <a:r>
              <a:rPr lang="vi-VN" sz="4400" dirty="0" err="1"/>
              <a:t>TestNG</a:t>
            </a:r>
            <a:r>
              <a:rPr lang="vi-VN" sz="4400" dirty="0"/>
              <a:t> </a:t>
            </a:r>
            <a:r>
              <a:rPr lang="vi-VN" sz="4400" dirty="0" err="1"/>
              <a:t>test</a:t>
            </a:r>
            <a:r>
              <a:rPr lang="vi-VN" sz="4400" dirty="0"/>
              <a:t> </a:t>
            </a:r>
            <a:r>
              <a:rPr lang="vi-VN" sz="4400" dirty="0" err="1"/>
              <a:t>case</a:t>
            </a:r>
            <a:br>
              <a:rPr lang="en-US" sz="2000" dirty="0">
                <a:effectLst/>
              </a:rPr>
            </a:br>
            <a:endParaRPr lang="en-US" sz="48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48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238</Words>
  <Application>Microsoft Office PowerPoint</Application>
  <PresentationFormat>On-screen Show (16:9)</PresentationFormat>
  <Paragraphs>51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Wingdings</vt:lpstr>
      <vt:lpstr>Montserrat Medium</vt:lpstr>
      <vt:lpstr>Montserrat Black</vt:lpstr>
      <vt:lpstr>Bebas Neue</vt:lpstr>
      <vt:lpstr>Montserrat</vt:lpstr>
      <vt:lpstr>Arial</vt:lpstr>
      <vt:lpstr>Söhne</vt:lpstr>
      <vt:lpstr>Software Development School Center by Slidesgo</vt:lpstr>
      <vt:lpstr>TESTNG test case SOFTWARE TESTING SWT301</vt:lpstr>
      <vt:lpstr>What is TestNG? </vt:lpstr>
      <vt:lpstr>01</vt:lpstr>
      <vt:lpstr>What is TestNG?</vt:lpstr>
      <vt:lpstr>02</vt:lpstr>
      <vt:lpstr>SIMILARITIES</vt:lpstr>
      <vt:lpstr>DIFFERENCES</vt:lpstr>
      <vt:lpstr>DIFFERENCES</vt:lpstr>
      <vt:lpstr>03</vt:lpstr>
      <vt:lpstr>TestNG test case</vt:lpstr>
      <vt:lpstr>TestNG test case</vt:lpstr>
      <vt:lpstr>04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 test case SOFTWARE TESTING SWT301</dc:title>
  <cp:lastModifiedBy>bui duc</cp:lastModifiedBy>
  <cp:revision>7</cp:revision>
  <dcterms:modified xsi:type="dcterms:W3CDTF">2023-02-27T06:20:11Z</dcterms:modified>
</cp:coreProperties>
</file>