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4" r:id="rId3"/>
    <p:sldId id="260" r:id="rId4"/>
    <p:sldId id="261" r:id="rId5"/>
    <p:sldId id="361" r:id="rId6"/>
    <p:sldId id="363" r:id="rId7"/>
    <p:sldId id="262" r:id="rId8"/>
    <p:sldId id="364" r:id="rId9"/>
    <p:sldId id="365" r:id="rId10"/>
    <p:sldId id="263" r:id="rId11"/>
    <p:sldId id="259" r:id="rId12"/>
    <p:sldId id="360" r:id="rId13"/>
    <p:sldId id="264" r:id="rId14"/>
    <p:sldId id="257" r:id="rId15"/>
    <p:sldId id="267" r:id="rId16"/>
    <p:sldId id="268" r:id="rId17"/>
    <p:sldId id="356" r:id="rId18"/>
    <p:sldId id="355" r:id="rId19"/>
    <p:sldId id="359" r:id="rId20"/>
    <p:sldId id="270" r:id="rId21"/>
    <p:sldId id="272" r:id="rId22"/>
    <p:sldId id="275" r:id="rId23"/>
    <p:sldId id="274" r:id="rId24"/>
    <p:sldId id="276" r:id="rId25"/>
    <p:sldId id="277" r:id="rId26"/>
    <p:sldId id="278" r:id="rId27"/>
    <p:sldId id="279" r:id="rId28"/>
    <p:sldId id="280" r:id="rId29"/>
    <p:sldId id="281" r:id="rId30"/>
    <p:sldId id="283" r:id="rId31"/>
    <p:sldId id="285" r:id="rId32"/>
    <p:sldId id="286" r:id="rId33"/>
    <p:sldId id="287" r:id="rId34"/>
    <p:sldId id="288" r:id="rId35"/>
    <p:sldId id="289" r:id="rId36"/>
    <p:sldId id="366" r:id="rId37"/>
    <p:sldId id="357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8" r:id="rId46"/>
    <p:sldId id="299" r:id="rId47"/>
    <p:sldId id="300" r:id="rId48"/>
    <p:sldId id="297" r:id="rId49"/>
    <p:sldId id="301" r:id="rId50"/>
    <p:sldId id="302" r:id="rId51"/>
    <p:sldId id="303" r:id="rId52"/>
    <p:sldId id="304" r:id="rId53"/>
    <p:sldId id="358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AE3-BC17-42DE-9806-1BB7F6F71112}" type="datetimeFigureOut">
              <a:rPr lang="ko-KR" altLang="en-US" smtClean="0"/>
              <a:t>2016-03-10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A0D8-EE44-464D-BA8B-0EA0BFD58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46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AE3-BC17-42DE-9806-1BB7F6F71112}" type="datetimeFigureOut">
              <a:rPr lang="ko-KR" altLang="en-US" smtClean="0"/>
              <a:t>2016-03-10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A0D8-EE44-464D-BA8B-0EA0BFD58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03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AE3-BC17-42DE-9806-1BB7F6F71112}" type="datetimeFigureOut">
              <a:rPr lang="ko-KR" altLang="en-US" smtClean="0"/>
              <a:t>2016-03-10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A0D8-EE44-464D-BA8B-0EA0BFD58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58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AE3-BC17-42DE-9806-1BB7F6F71112}" type="datetimeFigureOut">
              <a:rPr lang="ko-KR" altLang="en-US" smtClean="0"/>
              <a:t>2016-03-10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A0D8-EE44-464D-BA8B-0EA0BFD58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73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AE3-BC17-42DE-9806-1BB7F6F71112}" type="datetimeFigureOut">
              <a:rPr lang="ko-KR" altLang="en-US" smtClean="0"/>
              <a:t>2016-03-10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A0D8-EE44-464D-BA8B-0EA0BFD58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4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AE3-BC17-42DE-9806-1BB7F6F71112}" type="datetimeFigureOut">
              <a:rPr lang="ko-KR" altLang="en-US" smtClean="0"/>
              <a:t>2016-03-10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A0D8-EE44-464D-BA8B-0EA0BFD58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9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AE3-BC17-42DE-9806-1BB7F6F71112}" type="datetimeFigureOut">
              <a:rPr lang="ko-KR" altLang="en-US" smtClean="0"/>
              <a:t>2016-03-10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A0D8-EE44-464D-BA8B-0EA0BFD58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04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AE3-BC17-42DE-9806-1BB7F6F71112}" type="datetimeFigureOut">
              <a:rPr lang="ko-KR" altLang="en-US" smtClean="0"/>
              <a:t>2016-03-10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A0D8-EE44-464D-BA8B-0EA0BFD58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06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AE3-BC17-42DE-9806-1BB7F6F71112}" type="datetimeFigureOut">
              <a:rPr lang="ko-KR" altLang="en-US" smtClean="0"/>
              <a:t>2016-03-10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A0D8-EE44-464D-BA8B-0EA0BFD58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17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AE3-BC17-42DE-9806-1BB7F6F71112}" type="datetimeFigureOut">
              <a:rPr lang="ko-KR" altLang="en-US" smtClean="0"/>
              <a:t>2016-03-10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A0D8-EE44-464D-BA8B-0EA0BFD58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43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AE3-BC17-42DE-9806-1BB7F6F71112}" type="datetimeFigureOut">
              <a:rPr lang="ko-KR" altLang="en-US" smtClean="0"/>
              <a:t>2016-03-10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A0D8-EE44-464D-BA8B-0EA0BFD58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81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4DAE3-BC17-42DE-9806-1BB7F6F71112}" type="datetimeFigureOut">
              <a:rPr lang="ko-KR" altLang="en-US" smtClean="0"/>
              <a:t>2016-03-10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CA0D8-EE44-464D-BA8B-0EA0BFD58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21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&amp; GitHub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How to get started with GIT and work with GIT Remote Repo</a:t>
            </a:r>
          </a:p>
          <a:p>
            <a:r>
              <a:rPr lang="en-US" altLang="ko-KR" sz="2000" dirty="0" smtClean="0"/>
              <a:t>( https://www3.ntu.edu.sg/home/ehchua/programming/howto/Git_HowTo.html 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1066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Setting Up </a:t>
            </a:r>
            <a:r>
              <a:rPr lang="en-US" altLang="ko-KR" dirty="0" err="1" smtClean="0"/>
              <a:t>Git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http://git-scm.com</a:t>
            </a:r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94" y="2132856"/>
            <a:ext cx="6984776" cy="436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 4"/>
          <p:cNvSpPr/>
          <p:nvPr/>
        </p:nvSpPr>
        <p:spPr>
          <a:xfrm>
            <a:off x="5652120" y="5589240"/>
            <a:ext cx="187220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37810" y="2968074"/>
            <a:ext cx="29523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1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Setting Up </a:t>
            </a:r>
            <a:r>
              <a:rPr lang="en-US" altLang="ko-KR" dirty="0" err="1" smtClean="0"/>
              <a:t>Git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2771636"/>
            <a:ext cx="7100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// Set up your username and email (to be used in labeling your commits)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68960"/>
            <a:ext cx="6610790" cy="71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58" y="4365104"/>
            <a:ext cx="5729332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Customize </a:t>
            </a:r>
            <a:r>
              <a:rPr lang="en-US" altLang="ko-KR" dirty="0" err="1" smtClean="0"/>
              <a:t>Git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issue “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” command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79984" y="3954542"/>
            <a:ext cx="2111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// to list the settings</a:t>
            </a:r>
          </a:p>
        </p:txBody>
      </p:sp>
      <p:sp>
        <p:nvSpPr>
          <p:cNvPr id="13" name="타원 12"/>
          <p:cNvSpPr/>
          <p:nvPr/>
        </p:nvSpPr>
        <p:spPr>
          <a:xfrm>
            <a:off x="831640" y="6126163"/>
            <a:ext cx="3203283" cy="4320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0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 Up </a:t>
            </a:r>
            <a:r>
              <a:rPr lang="en-US" altLang="ko-KR" dirty="0" err="1"/>
              <a:t>Git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Customize </a:t>
            </a:r>
            <a:r>
              <a:rPr lang="en-US" altLang="ko-KR" dirty="0" err="1"/>
              <a:t>Git</a:t>
            </a:r>
            <a:endParaRPr lang="en-US" altLang="ko-KR" dirty="0"/>
          </a:p>
          <a:p>
            <a:pPr lvl="1"/>
            <a:r>
              <a:rPr lang="en-US" altLang="ko-KR" dirty="0" smtClean="0"/>
              <a:t>if </a:t>
            </a:r>
            <a:r>
              <a:rPr lang="en-US" altLang="ko-KR" dirty="0"/>
              <a:t>you want to set the </a:t>
            </a:r>
            <a:r>
              <a:rPr lang="en-US" altLang="ko-KR" b="1" dirty="0"/>
              <a:t>editor</a:t>
            </a:r>
            <a:r>
              <a:rPr lang="en-US" altLang="ko-KR" dirty="0"/>
              <a:t> only for </a:t>
            </a:r>
            <a:r>
              <a:rPr lang="en-US" altLang="ko-KR" dirty="0" err="1" smtClean="0"/>
              <a:t>git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34383"/>
            <a:ext cx="6481054" cy="551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72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Basics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55" y="1556792"/>
            <a:ext cx="7610061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포인트가 6개인 별 6"/>
          <p:cNvSpPr/>
          <p:nvPr/>
        </p:nvSpPr>
        <p:spPr>
          <a:xfrm>
            <a:off x="1619672" y="6034980"/>
            <a:ext cx="576064" cy="548680"/>
          </a:xfrm>
          <a:prstGeom prst="star6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74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Commands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52578" y="2051356"/>
            <a:ext cx="4016997" cy="10156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// command form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$ </a:t>
            </a: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&lt;command&gt; &lt;arguments&gt;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9301" y="3491516"/>
            <a:ext cx="7035067" cy="224676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i="0" dirty="0" smtClean="0">
                <a:solidFill>
                  <a:srgbClr val="444444"/>
                </a:solidFill>
                <a:effectLst/>
                <a:latin typeface="Consolas"/>
              </a:rPr>
              <a:t>// </a:t>
            </a:r>
            <a:r>
              <a:rPr lang="en-US" altLang="ko-KR" sz="2000" i="0" dirty="0" err="1" smtClean="0">
                <a:solidFill>
                  <a:srgbClr val="444444"/>
                </a:solidFill>
                <a:effectLst/>
                <a:latin typeface="Consolas"/>
              </a:rPr>
              <a:t>commmonly</a:t>
            </a:r>
            <a:r>
              <a:rPr lang="en-US" altLang="ko-KR" sz="2000" i="0" dirty="0" smtClean="0">
                <a:solidFill>
                  <a:srgbClr val="444444"/>
                </a:solidFill>
                <a:effectLst/>
                <a:latin typeface="Consolas"/>
              </a:rPr>
              <a:t>-used commands</a:t>
            </a:r>
          </a:p>
          <a:p>
            <a:pPr algn="just"/>
            <a:endParaRPr lang="en-US" altLang="ko-KR" sz="2000" b="1" i="0" dirty="0" smtClean="0">
              <a:solidFill>
                <a:srgbClr val="444444"/>
              </a:solidFill>
              <a:effectLst/>
              <a:latin typeface="Consolas"/>
            </a:endParaRPr>
          </a:p>
          <a:p>
            <a:pPr marL="342900" indent="-342900" algn="just">
              <a:buFont typeface="+mj-ea"/>
              <a:buAutoNum type="circleNumDbPlain"/>
            </a:pPr>
            <a:r>
              <a:rPr lang="en-US" altLang="ko-KR" sz="2000" b="1" i="0" dirty="0" err="1" smtClean="0">
                <a:solidFill>
                  <a:srgbClr val="444444"/>
                </a:solidFill>
                <a:effectLst/>
                <a:latin typeface="Consolas"/>
              </a:rPr>
              <a:t>init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Segoe UI"/>
              </a:rPr>
              <a:t>, </a:t>
            </a:r>
            <a:r>
              <a:rPr lang="en-US" altLang="ko-KR" sz="2000" b="1" i="0" dirty="0" smtClean="0">
                <a:solidFill>
                  <a:srgbClr val="444444"/>
                </a:solidFill>
                <a:effectLst/>
                <a:latin typeface="Consolas"/>
              </a:rPr>
              <a:t>clone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Segoe UI"/>
              </a:rPr>
              <a:t>, </a:t>
            </a:r>
            <a:r>
              <a:rPr lang="en-US" altLang="ko-KR" sz="2000" b="1" i="0" dirty="0" err="1" smtClean="0">
                <a:solidFill>
                  <a:srgbClr val="444444"/>
                </a:solidFill>
                <a:effectLst/>
                <a:latin typeface="Consolas"/>
              </a:rPr>
              <a:t>config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Segoe UI"/>
              </a:rPr>
              <a:t>:  for starting a </a:t>
            </a:r>
            <a:r>
              <a:rPr lang="en-US" altLang="ko-KR" sz="2000" b="0" i="0" dirty="0" err="1" smtClean="0">
                <a:solidFill>
                  <a:srgbClr val="000000"/>
                </a:solidFill>
                <a:effectLst/>
                <a:latin typeface="Segoe UI"/>
              </a:rPr>
              <a:t>Git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Segoe UI"/>
              </a:rPr>
              <a:t>-managed project.</a:t>
            </a:r>
          </a:p>
          <a:p>
            <a:pPr marL="342900" indent="-342900" algn="just">
              <a:buFont typeface="+mj-ea"/>
              <a:buAutoNum type="circleNumDbPlain"/>
            </a:pPr>
            <a:r>
              <a:rPr lang="en-US" altLang="ko-KR" sz="2000" b="1" i="0" dirty="0" smtClean="0">
                <a:solidFill>
                  <a:srgbClr val="444444"/>
                </a:solidFill>
                <a:effectLst/>
                <a:latin typeface="Consolas"/>
              </a:rPr>
              <a:t>add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Segoe UI"/>
              </a:rPr>
              <a:t>, </a:t>
            </a:r>
            <a:r>
              <a:rPr lang="en-US" altLang="ko-KR" sz="2000" b="1" i="0" dirty="0" smtClean="0">
                <a:solidFill>
                  <a:srgbClr val="444444"/>
                </a:solidFill>
                <a:effectLst/>
                <a:latin typeface="Consolas"/>
              </a:rPr>
              <a:t>mv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Segoe UI"/>
              </a:rPr>
              <a:t>, </a:t>
            </a:r>
            <a:r>
              <a:rPr lang="en-US" altLang="ko-KR" sz="2000" b="1" i="0" dirty="0" err="1" smtClean="0">
                <a:solidFill>
                  <a:srgbClr val="444444"/>
                </a:solidFill>
                <a:effectLst/>
                <a:latin typeface="Consolas"/>
              </a:rPr>
              <a:t>rm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Segoe UI"/>
              </a:rPr>
              <a:t>:  for staging file changes.</a:t>
            </a:r>
          </a:p>
          <a:p>
            <a:pPr marL="342900" indent="-342900" algn="just">
              <a:buFont typeface="+mj-ea"/>
              <a:buAutoNum type="circleNumDbPlain"/>
            </a:pPr>
            <a:r>
              <a:rPr lang="en-US" altLang="ko-KR" sz="2000" b="1" i="0" dirty="0" smtClean="0">
                <a:solidFill>
                  <a:srgbClr val="444444"/>
                </a:solidFill>
                <a:effectLst/>
                <a:latin typeface="Consolas"/>
              </a:rPr>
              <a:t>commit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Segoe UI"/>
              </a:rPr>
              <a:t>, </a:t>
            </a:r>
            <a:r>
              <a:rPr lang="en-US" altLang="ko-KR" sz="2000" b="1" i="0" dirty="0" smtClean="0">
                <a:solidFill>
                  <a:srgbClr val="444444"/>
                </a:solidFill>
                <a:effectLst/>
                <a:latin typeface="Consolas"/>
              </a:rPr>
              <a:t>rebase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Segoe UI"/>
              </a:rPr>
              <a:t>, </a:t>
            </a:r>
            <a:r>
              <a:rPr lang="en-US" altLang="ko-KR" sz="2000" b="1" i="0" dirty="0" smtClean="0">
                <a:solidFill>
                  <a:srgbClr val="444444"/>
                </a:solidFill>
                <a:effectLst/>
                <a:latin typeface="Consolas"/>
              </a:rPr>
              <a:t>reset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Segoe UI"/>
              </a:rPr>
              <a:t>, </a:t>
            </a:r>
            <a:r>
              <a:rPr lang="en-US" altLang="ko-KR" sz="2000" b="1" i="0" dirty="0" smtClean="0">
                <a:solidFill>
                  <a:srgbClr val="444444"/>
                </a:solidFill>
                <a:effectLst/>
                <a:latin typeface="Consolas"/>
              </a:rPr>
              <a:t>tag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Segoe UI"/>
              </a:rPr>
              <a:t>:</a:t>
            </a:r>
          </a:p>
          <a:p>
            <a:pPr marL="342900" indent="-342900" algn="just">
              <a:buFont typeface="+mj-ea"/>
              <a:buAutoNum type="circleNumDbPlain"/>
            </a:pPr>
            <a:r>
              <a:rPr lang="en-US" altLang="ko-KR" sz="2000" b="1" i="0" dirty="0" smtClean="0">
                <a:solidFill>
                  <a:srgbClr val="444444"/>
                </a:solidFill>
                <a:effectLst/>
                <a:latin typeface="Consolas"/>
              </a:rPr>
              <a:t>status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Segoe UI"/>
              </a:rPr>
              <a:t>, </a:t>
            </a:r>
            <a:r>
              <a:rPr lang="en-US" altLang="ko-KR" sz="2000" b="1" i="0" dirty="0" smtClean="0">
                <a:solidFill>
                  <a:srgbClr val="444444"/>
                </a:solidFill>
                <a:effectLst/>
                <a:latin typeface="Consolas"/>
              </a:rPr>
              <a:t>log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Segoe UI"/>
              </a:rPr>
              <a:t>, </a:t>
            </a:r>
            <a:r>
              <a:rPr lang="en-US" altLang="ko-KR" sz="2000" b="1" i="0" dirty="0" smtClean="0">
                <a:solidFill>
                  <a:srgbClr val="444444"/>
                </a:solidFill>
                <a:effectLst/>
                <a:latin typeface="Consolas"/>
              </a:rPr>
              <a:t>diff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Segoe UI"/>
              </a:rPr>
              <a:t>, </a:t>
            </a:r>
            <a:r>
              <a:rPr lang="en-US" altLang="ko-KR" sz="2000" b="1" i="0" dirty="0" smtClean="0">
                <a:solidFill>
                  <a:srgbClr val="444444"/>
                </a:solidFill>
                <a:effectLst/>
                <a:latin typeface="Consolas"/>
              </a:rPr>
              <a:t>grep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Segoe UI"/>
              </a:rPr>
              <a:t>, </a:t>
            </a:r>
            <a:r>
              <a:rPr lang="en-US" altLang="ko-KR" sz="2000" b="1" i="0" dirty="0" smtClean="0">
                <a:solidFill>
                  <a:srgbClr val="444444"/>
                </a:solidFill>
                <a:effectLst/>
                <a:latin typeface="Consolas"/>
              </a:rPr>
              <a:t>show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Segoe UI"/>
              </a:rPr>
              <a:t>:  show status</a:t>
            </a:r>
          </a:p>
          <a:p>
            <a:pPr marL="342900" indent="-342900" algn="just">
              <a:buFont typeface="+mj-ea"/>
              <a:buAutoNum type="circleNumDbPlain"/>
            </a:pPr>
            <a:r>
              <a:rPr lang="en-US" altLang="ko-KR" sz="2000" b="1" i="0" dirty="0" smtClean="0">
                <a:solidFill>
                  <a:srgbClr val="444444"/>
                </a:solidFill>
                <a:effectLst/>
                <a:latin typeface="Consolas"/>
              </a:rPr>
              <a:t>checkout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Segoe UI"/>
              </a:rPr>
              <a:t>, </a:t>
            </a:r>
            <a:r>
              <a:rPr lang="en-US" altLang="ko-KR" sz="2000" b="1" i="0" dirty="0" smtClean="0">
                <a:solidFill>
                  <a:srgbClr val="444444"/>
                </a:solidFill>
                <a:effectLst/>
                <a:latin typeface="Consolas"/>
              </a:rPr>
              <a:t>branch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Segoe UI"/>
              </a:rPr>
              <a:t>, </a:t>
            </a:r>
            <a:r>
              <a:rPr lang="en-US" altLang="ko-KR" sz="2000" b="1" i="0" dirty="0" smtClean="0">
                <a:solidFill>
                  <a:srgbClr val="444444"/>
                </a:solidFill>
                <a:effectLst/>
                <a:latin typeface="Consolas"/>
              </a:rPr>
              <a:t>merge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Segoe UI"/>
              </a:rPr>
              <a:t>, </a:t>
            </a:r>
            <a:r>
              <a:rPr lang="en-US" altLang="ko-KR" sz="2000" b="1" i="0" dirty="0" smtClean="0">
                <a:solidFill>
                  <a:srgbClr val="444444"/>
                </a:solidFill>
                <a:effectLst/>
                <a:latin typeface="Consolas"/>
              </a:rPr>
              <a:t>push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Segoe UI"/>
              </a:rPr>
              <a:t>, </a:t>
            </a:r>
            <a:r>
              <a:rPr lang="en-US" altLang="ko-KR" sz="2000" b="1" i="0" dirty="0" smtClean="0">
                <a:solidFill>
                  <a:srgbClr val="444444"/>
                </a:solidFill>
                <a:effectLst/>
                <a:latin typeface="Consolas"/>
              </a:rPr>
              <a:t>fetch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Segoe UI"/>
              </a:rPr>
              <a:t>, </a:t>
            </a:r>
            <a:r>
              <a:rPr lang="en-US" altLang="ko-KR" sz="2000" b="1" i="0" dirty="0" smtClean="0">
                <a:solidFill>
                  <a:srgbClr val="444444"/>
                </a:solidFill>
                <a:effectLst/>
                <a:latin typeface="Consolas"/>
              </a:rPr>
              <a:t>pull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60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3.1 Getting Stared with Local Repo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are 2 ways to start a </a:t>
            </a:r>
            <a:r>
              <a:rPr lang="en-US" altLang="ko-KR" dirty="0" err="1"/>
              <a:t>Git</a:t>
            </a:r>
            <a:r>
              <a:rPr lang="en-US" altLang="ko-KR" dirty="0"/>
              <a:t>-managed </a:t>
            </a:r>
            <a:r>
              <a:rPr lang="en-US" altLang="ko-KR" dirty="0" smtClean="0"/>
              <a:t>project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Starting your own </a:t>
            </a:r>
            <a:r>
              <a:rPr lang="en-US" altLang="ko-KR" dirty="0" smtClean="0"/>
              <a:t>project</a:t>
            </a:r>
            <a:endParaRPr lang="en-US" altLang="ko-KR" dirty="0"/>
          </a:p>
          <a:p>
            <a:pPr lvl="1"/>
            <a:r>
              <a:rPr lang="en-US" altLang="ko-KR" dirty="0"/>
              <a:t>Cloning an existing project from a GIT </a:t>
            </a:r>
            <a:r>
              <a:rPr lang="en-US" altLang="ko-KR" dirty="0" smtClean="0"/>
              <a:t>host (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bitbucket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51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1) Setup </a:t>
            </a:r>
            <a:r>
              <a:rPr lang="en-US" altLang="ko-KR" sz="4000" dirty="0"/>
              <a:t>the Working Directory </a:t>
            </a:r>
            <a:endParaRPr lang="ko-KR" altLang="en-US" sz="4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738464"/>
            <a:ext cx="41814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7162" y="2569547"/>
            <a:ext cx="4123821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// Hello.java</a:t>
            </a:r>
          </a:p>
          <a:p>
            <a:endParaRPr lang="en-US" altLang="ko-KR" dirty="0" smtClean="0"/>
          </a:p>
          <a:p>
            <a:r>
              <a:rPr lang="en-US" altLang="ko-KR" sz="1400" dirty="0" smtClean="0"/>
              <a:t>public class Hello {</a:t>
            </a:r>
          </a:p>
          <a:p>
            <a:r>
              <a:rPr lang="en-US" altLang="ko-KR" sz="1400" dirty="0" smtClean="0"/>
              <a:t>   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("Hello, world from GIT!");</a:t>
            </a:r>
          </a:p>
          <a:p>
            <a:r>
              <a:rPr lang="en-US" altLang="ko-KR" sz="1400" dirty="0" smtClean="0"/>
              <a:t>   }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598354" y="2776909"/>
            <a:ext cx="42221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//README.md</a:t>
            </a:r>
          </a:p>
          <a:p>
            <a:endParaRPr lang="en-US" altLang="ko-KR" sz="1600" dirty="0" smtClean="0"/>
          </a:p>
          <a:p>
            <a:r>
              <a:rPr lang="en-US" altLang="ko-KR" sz="1400" dirty="0" smtClean="0"/>
              <a:t>This is a README file for the Hello-world project.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915816" y="1916832"/>
            <a:ext cx="2805320" cy="5232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hello-</a:t>
            </a:r>
            <a:r>
              <a:rPr lang="en-US" altLang="ko-KR" sz="2800" dirty="0" err="1" smtClean="0"/>
              <a:t>git</a:t>
            </a:r>
            <a:r>
              <a:rPr lang="en-US" altLang="ko-KR" sz="2800" dirty="0" smtClean="0"/>
              <a:t> project</a:t>
            </a:r>
            <a:endParaRPr lang="ko-KR" altLang="en-US" sz="2800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232581"/>
            <a:ext cx="3960440" cy="27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타원 16"/>
          <p:cNvSpPr/>
          <p:nvPr/>
        </p:nvSpPr>
        <p:spPr>
          <a:xfrm>
            <a:off x="5220072" y="5229200"/>
            <a:ext cx="1013123" cy="24536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98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2) Initialize a new </a:t>
            </a:r>
            <a:r>
              <a:rPr lang="en-US" altLang="ko-KR" dirty="0" err="1"/>
              <a:t>git</a:t>
            </a:r>
            <a:r>
              <a:rPr lang="en-US" altLang="ko-KR" dirty="0"/>
              <a:t> repo</a:t>
            </a:r>
            <a:br>
              <a:rPr lang="en-US" altLang="ko-KR" dirty="0"/>
            </a:br>
            <a:r>
              <a:rPr lang="en-US" altLang="ko-KR" sz="3100" dirty="0"/>
              <a:t>(</a:t>
            </a:r>
            <a:r>
              <a:rPr lang="en-US" altLang="ko-KR" sz="3100" dirty="0" err="1">
                <a:solidFill>
                  <a:srgbClr val="FF0000"/>
                </a:solidFill>
              </a:rPr>
              <a:t>git</a:t>
            </a:r>
            <a:r>
              <a:rPr lang="en-US" altLang="ko-KR" sz="3100" dirty="0">
                <a:solidFill>
                  <a:srgbClr val="FF0000"/>
                </a:solidFill>
              </a:rPr>
              <a:t> </a:t>
            </a:r>
            <a:r>
              <a:rPr lang="en-US" altLang="ko-KR" sz="3100" dirty="0" err="1">
                <a:solidFill>
                  <a:srgbClr val="FF0000"/>
                </a:solidFill>
              </a:rPr>
              <a:t>init</a:t>
            </a:r>
            <a:r>
              <a:rPr lang="en-US" altLang="ko-KR" sz="3100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initialize a </a:t>
            </a:r>
            <a:r>
              <a:rPr lang="en-US" altLang="ko-KR" dirty="0" err="1"/>
              <a:t>git</a:t>
            </a:r>
            <a:r>
              <a:rPr lang="en-US" altLang="ko-KR" dirty="0"/>
              <a:t> repository on current folder 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42415"/>
            <a:ext cx="6558138" cy="422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65" y="4965154"/>
            <a:ext cx="4821929" cy="1344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3608" y="4473545"/>
            <a:ext cx="7296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 hidden sub-directory called "</a:t>
            </a:r>
            <a:r>
              <a:rPr lang="en-US" altLang="ko-KR" sz="2400" dirty="0" smtClean="0"/>
              <a:t>.</a:t>
            </a:r>
            <a:r>
              <a:rPr lang="en-US" altLang="ko-KR" sz="2400" dirty="0" err="1" smtClean="0"/>
              <a:t>git</a:t>
            </a:r>
            <a:r>
              <a:rPr lang="en-US" altLang="ko-KR" sz="2400" dirty="0"/>
              <a:t>" will be created</a:t>
            </a:r>
            <a:endParaRPr lang="ko-KR" altLang="en-US" sz="2400" dirty="0"/>
          </a:p>
        </p:txBody>
      </p:sp>
      <p:sp>
        <p:nvSpPr>
          <p:cNvPr id="7" name="타원 6"/>
          <p:cNvSpPr/>
          <p:nvPr/>
        </p:nvSpPr>
        <p:spPr>
          <a:xfrm>
            <a:off x="5540056" y="5540309"/>
            <a:ext cx="668099" cy="24195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76003" y="2887376"/>
            <a:ext cx="6225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 </a:t>
            </a:r>
            <a:r>
              <a:rPr lang="en-US" altLang="ko-KR" sz="2400" dirty="0"/>
              <a:t>R</a:t>
            </a:r>
            <a:r>
              <a:rPr lang="en-US" altLang="ko-KR" sz="2400" dirty="0" smtClean="0"/>
              <a:t>un </a:t>
            </a:r>
            <a:r>
              <a:rPr lang="en-US" altLang="ko-KR" sz="2400" dirty="0"/>
              <a:t>"</a:t>
            </a:r>
            <a:r>
              <a:rPr lang="en-US" altLang="ko-KR" sz="2400" dirty="0" err="1"/>
              <a:t>git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init</a:t>
            </a:r>
            <a:r>
              <a:rPr lang="en-US" altLang="ko-KR" sz="2400" dirty="0"/>
              <a:t>" at the project </a:t>
            </a:r>
            <a:r>
              <a:rPr lang="en-US" altLang="ko-KR" sz="2400" i="1" dirty="0"/>
              <a:t>root</a:t>
            </a:r>
            <a:r>
              <a:rPr lang="en-US" altLang="ko-KR" sz="2400" dirty="0"/>
              <a:t> directory 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816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Basic Work Cycle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u="sng" dirty="0" smtClean="0"/>
              <a:t>Edit/Stage/Commit</a:t>
            </a:r>
            <a:endParaRPr lang="en-US" altLang="ko-KR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 smtClean="0"/>
              <a:t>You </a:t>
            </a:r>
            <a:r>
              <a:rPr lang="en-US" altLang="ko-KR" sz="2400" dirty="0"/>
              <a:t>MODIFY files in your working directory. </a:t>
            </a:r>
            <a:endParaRPr lang="en-US" altLang="ko-KR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 smtClean="0"/>
              <a:t>You </a:t>
            </a:r>
            <a:r>
              <a:rPr lang="en-US" altLang="ko-KR" sz="2400" dirty="0"/>
              <a:t>STAGE the files, adding snapshots of them to your staging area. </a:t>
            </a:r>
            <a:endParaRPr lang="en-US" altLang="ko-KR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 smtClean="0"/>
              <a:t>You </a:t>
            </a:r>
            <a:r>
              <a:rPr lang="en-US" altLang="ko-KR" sz="2400" dirty="0"/>
              <a:t>do a COMMIT, which takes the files as they are in the staging area and stores that snapshot permanently to your </a:t>
            </a:r>
            <a:r>
              <a:rPr lang="en-US" altLang="ko-KR" sz="2400" dirty="0" err="1"/>
              <a:t>git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directory.</a:t>
            </a:r>
            <a:endParaRPr lang="ko-KR" altLang="en-US" sz="2400" dirty="0"/>
          </a:p>
        </p:txBody>
      </p:sp>
      <p:grpSp>
        <p:nvGrpSpPr>
          <p:cNvPr id="6" name="그룹 5"/>
          <p:cNvGrpSpPr/>
          <p:nvPr/>
        </p:nvGrpSpPr>
        <p:grpSpPr>
          <a:xfrm>
            <a:off x="5436096" y="4478492"/>
            <a:ext cx="3195587" cy="2262876"/>
            <a:chOff x="5120829" y="4550500"/>
            <a:chExt cx="3195587" cy="226287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4550500"/>
              <a:ext cx="2839566" cy="2114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323696" y="5695573"/>
              <a:ext cx="88447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/>
                <a:t>Staging</a:t>
              </a:r>
            </a:p>
            <a:p>
              <a:pPr algn="ctr"/>
              <a:r>
                <a:rPr lang="en-US" altLang="ko-KR" sz="1600" dirty="0" smtClean="0"/>
                <a:t>Area</a:t>
              </a:r>
              <a:endParaRPr lang="ko-KR" alt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20829" y="5877272"/>
              <a:ext cx="103534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/>
                <a:t>Working</a:t>
              </a:r>
            </a:p>
            <a:p>
              <a:pPr algn="ctr"/>
              <a:r>
                <a:rPr lang="en-US" altLang="ko-KR" sz="1600" dirty="0" smtClean="0"/>
                <a:t>Directory</a:t>
              </a:r>
              <a:endParaRPr lang="ko-KR" alt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41735" y="6228601"/>
              <a:ext cx="1174681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/>
                <a:t>Local </a:t>
              </a:r>
            </a:p>
            <a:p>
              <a:pPr algn="ctr"/>
              <a:r>
                <a:rPr lang="en-US" altLang="ko-KR" sz="1600" dirty="0" smtClean="0"/>
                <a:t>Repository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641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Lifecycle of the status of files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5536" y="5264040"/>
            <a:ext cx="83218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 </a:t>
            </a:r>
            <a:r>
              <a:rPr lang="en-US" altLang="ko-KR" dirty="0" smtClean="0"/>
              <a:t>The </a:t>
            </a:r>
            <a:r>
              <a:rPr lang="en-US" altLang="ko-KR" dirty="0"/>
              <a:t>files in the working tree are either </a:t>
            </a:r>
            <a:r>
              <a:rPr lang="en-US" altLang="ko-KR" i="1" dirty="0"/>
              <a:t>untracked</a:t>
            </a:r>
            <a:r>
              <a:rPr lang="en-US" altLang="ko-KR" dirty="0"/>
              <a:t> or </a:t>
            </a:r>
            <a:r>
              <a:rPr lang="en-US" altLang="ko-KR" i="1" dirty="0"/>
              <a:t>tracked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/>
              <a:t>uses two </a:t>
            </a:r>
            <a:r>
              <a:rPr lang="en-US" altLang="ko-KR" dirty="0" smtClean="0"/>
              <a:t>steps to </a:t>
            </a:r>
            <a:r>
              <a:rPr lang="en-US" altLang="ko-KR" dirty="0"/>
              <a:t>commit file changes: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/>
              <a:t>"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add &lt;file&gt;" to stage file changes into the </a:t>
            </a:r>
            <a:r>
              <a:rPr lang="en-US" altLang="ko-KR" sz="1600" i="1" dirty="0"/>
              <a:t>staging area</a:t>
            </a:r>
            <a:r>
              <a:rPr lang="en-US" altLang="ko-KR" sz="1600" dirty="0"/>
              <a:t>, and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dirty="0"/>
              <a:t>"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commit" to commit ALL the file changes in the </a:t>
            </a:r>
            <a:r>
              <a:rPr lang="en-US" altLang="ko-KR" sz="1600" i="1" dirty="0"/>
              <a:t>staging area</a:t>
            </a:r>
            <a:r>
              <a:rPr lang="en-US" altLang="ko-KR" sz="1600" dirty="0"/>
              <a:t> to the </a:t>
            </a:r>
            <a:r>
              <a:rPr lang="en-US" altLang="ko-KR" sz="1600" i="1" dirty="0"/>
              <a:t>local repo</a:t>
            </a:r>
            <a:r>
              <a:rPr lang="en-US" altLang="ko-KR" sz="1600" dirty="0" smtClean="0"/>
              <a:t>.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824038"/>
            <a:ext cx="64579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타원 8"/>
          <p:cNvSpPr/>
          <p:nvPr/>
        </p:nvSpPr>
        <p:spPr>
          <a:xfrm>
            <a:off x="1115616" y="2348880"/>
            <a:ext cx="799094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New file</a:t>
            </a:r>
            <a:endParaRPr lang="ko-KR" altLang="en-US" sz="1400" dirty="0"/>
          </a:p>
        </p:txBody>
      </p:sp>
      <p:sp>
        <p:nvSpPr>
          <p:cNvPr id="4" name="오른쪽 중괄호 3"/>
          <p:cNvSpPr/>
          <p:nvPr/>
        </p:nvSpPr>
        <p:spPr>
          <a:xfrm rot="16200000">
            <a:off x="5040053" y="80628"/>
            <a:ext cx="504056" cy="31683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01910" y="1258885"/>
            <a:ext cx="780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tracked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347864" y="2708920"/>
            <a:ext cx="3816424" cy="1944216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22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800" dirty="0"/>
              <a:t>1.  Introduction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800" dirty="0" smtClean="0"/>
              <a:t>2</a:t>
            </a:r>
            <a:r>
              <a:rPr lang="en-US" altLang="ko-KR" sz="2800" dirty="0"/>
              <a:t>.  Setting Up </a:t>
            </a:r>
            <a:r>
              <a:rPr lang="en-US" altLang="ko-KR" sz="2800" dirty="0" err="1"/>
              <a:t>Git</a:t>
            </a:r>
            <a:endParaRPr lang="en-US" altLang="ko-KR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800" dirty="0" smtClean="0"/>
              <a:t>3</a:t>
            </a:r>
            <a:r>
              <a:rPr lang="en-US" altLang="ko-KR" sz="2800" dirty="0"/>
              <a:t>.  </a:t>
            </a:r>
            <a:r>
              <a:rPr lang="en-US" altLang="ko-KR" sz="2800" dirty="0" err="1"/>
              <a:t>Git</a:t>
            </a:r>
            <a:r>
              <a:rPr lang="en-US" altLang="ko-KR" sz="2800" dirty="0"/>
              <a:t> Basics</a:t>
            </a:r>
            <a:br>
              <a:rPr lang="en-US" altLang="ko-KR" sz="2800" dirty="0"/>
            </a:br>
            <a:r>
              <a:rPr lang="en-US" altLang="ko-KR" sz="2800" dirty="0" smtClean="0"/>
              <a:t>4</a:t>
            </a:r>
            <a:r>
              <a:rPr lang="en-US" altLang="ko-KR" sz="2800" dirty="0"/>
              <a:t>.  Tagging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800" dirty="0" smtClean="0"/>
              <a:t>5</a:t>
            </a:r>
            <a:r>
              <a:rPr lang="en-US" altLang="ko-KR" sz="2800" dirty="0"/>
              <a:t>.  Branching/Merging</a:t>
            </a:r>
            <a:br>
              <a:rPr lang="en-US" altLang="ko-KR" sz="2800" dirty="0"/>
            </a:br>
            <a:r>
              <a:rPr lang="en-US" altLang="ko-KR" sz="2800" dirty="0" smtClean="0"/>
              <a:t>6</a:t>
            </a:r>
            <a:r>
              <a:rPr lang="en-US" altLang="ko-KR" sz="2800" dirty="0"/>
              <a:t>.  Collaboration</a:t>
            </a:r>
            <a:endParaRPr lang="ko-KR" altLang="en-US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0186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3) </a:t>
            </a:r>
            <a:r>
              <a:rPr lang="en-US" altLang="ko-KR" sz="4000" dirty="0" smtClean="0"/>
              <a:t>Staging </a:t>
            </a:r>
            <a:r>
              <a:rPr lang="en-US" altLang="ko-KR" sz="4000" dirty="0"/>
              <a:t>File Changes for </a:t>
            </a:r>
            <a:r>
              <a:rPr lang="en-US" altLang="ko-KR" sz="4000" dirty="0" smtClean="0"/>
              <a:t>Tracking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100" dirty="0" smtClean="0"/>
              <a:t>(</a:t>
            </a:r>
            <a:r>
              <a:rPr lang="en-US" altLang="ko-KR" sz="3100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3100" dirty="0" smtClean="0">
                <a:solidFill>
                  <a:srgbClr val="FF0000"/>
                </a:solidFill>
              </a:rPr>
              <a:t> add</a:t>
            </a:r>
            <a:r>
              <a:rPr lang="en-US" altLang="ko-KR" sz="3100" dirty="0" smtClean="0"/>
              <a:t>)</a:t>
            </a:r>
            <a:endParaRPr lang="ko-KR" altLang="en-US" sz="31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Issue a "</a:t>
            </a:r>
            <a:r>
              <a:rPr lang="en-US" altLang="ko-KR" sz="2400" dirty="0" err="1">
                <a:solidFill>
                  <a:srgbClr val="FF0000"/>
                </a:solidFill>
              </a:rPr>
              <a:t>git</a:t>
            </a:r>
            <a:r>
              <a:rPr lang="en-US" altLang="ko-KR" sz="2400" dirty="0">
                <a:solidFill>
                  <a:srgbClr val="FF0000"/>
                </a:solidFill>
              </a:rPr>
              <a:t> status</a:t>
            </a:r>
            <a:r>
              <a:rPr lang="en-US" altLang="ko-KR" sz="2400" dirty="0"/>
              <a:t>" command to show the status of the </a:t>
            </a:r>
            <a:r>
              <a:rPr lang="en-US" altLang="ko-KR" sz="2400" dirty="0" smtClean="0"/>
              <a:t>files</a:t>
            </a:r>
            <a:endParaRPr lang="en-US" altLang="ko-KR" sz="2400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To </a:t>
            </a:r>
            <a:r>
              <a:rPr lang="en-US" altLang="ko-KR" sz="2400" dirty="0"/>
              <a:t>stage a new file for tracking, use "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2400" dirty="0" smtClean="0">
                <a:solidFill>
                  <a:srgbClr val="FF0000"/>
                </a:solidFill>
              </a:rPr>
              <a:t> add &lt;file&gt;" </a:t>
            </a:r>
            <a:r>
              <a:rPr lang="en-US" altLang="ko-KR" sz="2400" dirty="0"/>
              <a:t>command.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ko-KR" altLang="en-US" sz="2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20888"/>
            <a:ext cx="60102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1259632" y="3068960"/>
            <a:ext cx="1368152" cy="30919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811" y="5661248"/>
            <a:ext cx="39338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타원 7"/>
          <p:cNvSpPr/>
          <p:nvPr/>
        </p:nvSpPr>
        <p:spPr>
          <a:xfrm>
            <a:off x="4283968" y="5609233"/>
            <a:ext cx="1656184" cy="30919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03648" y="2780928"/>
            <a:ext cx="12961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24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Staging File Changes for Tracking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307" y="1886276"/>
            <a:ext cx="5522229" cy="2334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06870" y="4581128"/>
            <a:ext cx="74847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When a new file is added, it is </a:t>
            </a:r>
            <a:r>
              <a:rPr lang="en-US" altLang="ko-KR" sz="2000" i="1" dirty="0"/>
              <a:t>staged</a:t>
            </a:r>
            <a:r>
              <a:rPr lang="en-US" altLang="ko-KR" sz="2000" dirty="0"/>
              <a:t> (or </a:t>
            </a:r>
            <a:r>
              <a:rPr lang="en-US" altLang="ko-KR" sz="2000" i="1" dirty="0"/>
              <a:t>index</a:t>
            </a:r>
            <a:r>
              <a:rPr lang="en-US" altLang="ko-KR" sz="2000" dirty="0"/>
              <a:t>ed, or </a:t>
            </a:r>
            <a:r>
              <a:rPr lang="en-US" altLang="ko-KR" sz="2000" i="1" dirty="0"/>
              <a:t>cached</a:t>
            </a:r>
            <a:r>
              <a:rPr lang="en-US" altLang="ko-KR" sz="2000" dirty="0"/>
              <a:t>) </a:t>
            </a:r>
            <a:endParaRPr lang="en-US" altLang="ko-KR" sz="2000" dirty="0" smtClean="0"/>
          </a:p>
          <a:p>
            <a:r>
              <a:rPr lang="en-US" altLang="ko-KR" sz="2000" dirty="0" smtClean="0"/>
              <a:t>in </a:t>
            </a:r>
            <a:r>
              <a:rPr lang="en-US" altLang="ko-KR" sz="2000" dirty="0"/>
              <a:t>the </a:t>
            </a:r>
            <a:r>
              <a:rPr lang="en-US" altLang="ko-KR" sz="2000" i="1" dirty="0"/>
              <a:t>staging area</a:t>
            </a:r>
            <a:r>
              <a:rPr lang="en-US" altLang="ko-KR" sz="2000" dirty="0"/>
              <a:t> </a:t>
            </a:r>
            <a:r>
              <a:rPr lang="en-US" altLang="ko-KR" sz="2000" dirty="0" smtClean="0"/>
              <a:t>but </a:t>
            </a:r>
            <a:r>
              <a:rPr lang="en-US" altLang="ko-KR" sz="2000" dirty="0"/>
              <a:t>NOT yet </a:t>
            </a:r>
            <a:r>
              <a:rPr lang="en-US" altLang="ko-KR" sz="2000" i="1" dirty="0"/>
              <a:t>committed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7" name="타원 6"/>
          <p:cNvSpPr/>
          <p:nvPr/>
        </p:nvSpPr>
        <p:spPr>
          <a:xfrm>
            <a:off x="1043608" y="2564904"/>
            <a:ext cx="4392488" cy="7200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Staging File Changes for Tracking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84165"/>
            <a:ext cx="52101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8647" y="1607733"/>
            <a:ext cx="7644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You </a:t>
            </a:r>
            <a:r>
              <a:rPr lang="en-US" altLang="ko-KR" dirty="0"/>
              <a:t>can use wildcard * in the </a:t>
            </a:r>
            <a:r>
              <a:rPr lang="en-US" altLang="ko-KR" dirty="0" smtClean="0"/>
              <a:t>filename.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You </a:t>
            </a:r>
            <a:r>
              <a:rPr lang="en-US" altLang="ko-KR" dirty="0"/>
              <a:t>can </a:t>
            </a:r>
            <a:r>
              <a:rPr lang="en-US" altLang="ko-KR" dirty="0" smtClean="0"/>
              <a:t>also use "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/>
              <a:t>add ."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to </a:t>
            </a:r>
            <a:r>
              <a:rPr lang="en-US" altLang="ko-KR" dirty="0"/>
              <a:t>add all the files in the current directory (and all sub-directories).</a:t>
            </a:r>
            <a:r>
              <a:rPr lang="en-US" altLang="ko-KR" dirty="0" smtClean="0"/>
              <a:t> </a:t>
            </a:r>
          </a:p>
        </p:txBody>
      </p:sp>
      <p:sp>
        <p:nvSpPr>
          <p:cNvPr id="5" name="타원 4"/>
          <p:cNvSpPr/>
          <p:nvPr/>
        </p:nvSpPr>
        <p:spPr>
          <a:xfrm>
            <a:off x="4211960" y="3065581"/>
            <a:ext cx="1440160" cy="30661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59036" y="5836622"/>
            <a:ext cx="429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 “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rm</a:t>
            </a:r>
            <a:r>
              <a:rPr lang="en-US" altLang="ko-KR" dirty="0" smtClean="0"/>
              <a:t> --cached &lt;file&gt; to </a:t>
            </a:r>
            <a:r>
              <a:rPr lang="en-US" altLang="ko-KR" dirty="0" err="1" smtClean="0"/>
              <a:t>unstage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309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4) </a:t>
            </a:r>
            <a:r>
              <a:rPr lang="en-US" altLang="ko-KR" dirty="0" smtClean="0"/>
              <a:t>Committing </a:t>
            </a:r>
            <a:r>
              <a:rPr lang="en-US" altLang="ko-KR" dirty="0"/>
              <a:t>File </a:t>
            </a:r>
            <a:r>
              <a:rPr lang="en-US" altLang="ko-KR" dirty="0" smtClean="0"/>
              <a:t>Changes</a:t>
            </a:r>
            <a:br>
              <a:rPr lang="en-US" altLang="ko-KR" dirty="0" smtClean="0"/>
            </a:br>
            <a:r>
              <a:rPr lang="en-US" altLang="ko-KR" sz="3100" dirty="0" smtClean="0"/>
              <a:t>(</a:t>
            </a:r>
            <a:r>
              <a:rPr lang="en-US" altLang="ko-KR" sz="3100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3100" dirty="0" smtClean="0">
                <a:solidFill>
                  <a:srgbClr val="FF0000"/>
                </a:solidFill>
              </a:rPr>
              <a:t> commit</a:t>
            </a:r>
            <a:r>
              <a:rPr lang="en-US" altLang="ko-KR" sz="3100" dirty="0" smtClean="0"/>
              <a:t>)</a:t>
            </a:r>
            <a:endParaRPr lang="en-US" altLang="ko-KR" sz="31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The "</a:t>
            </a:r>
            <a:r>
              <a:rPr lang="en-US" altLang="ko-KR" sz="2400" dirty="0" err="1" smtClean="0"/>
              <a:t>git</a:t>
            </a:r>
            <a:r>
              <a:rPr lang="en-US" altLang="ko-KR" sz="2400" dirty="0" smtClean="0"/>
              <a:t> commit</a:t>
            </a:r>
            <a:r>
              <a:rPr lang="en-US" altLang="ko-KR" sz="2400" dirty="0"/>
              <a:t>" command commits ALL the file changes in the </a:t>
            </a:r>
            <a:r>
              <a:rPr lang="en-US" altLang="ko-KR" sz="2400" i="1" dirty="0"/>
              <a:t>staging area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en-US" altLang="ko-KR" sz="2400" dirty="0" smtClean="0"/>
              <a:t>Use </a:t>
            </a:r>
            <a:r>
              <a:rPr lang="en-US" altLang="ko-KR" sz="2400" dirty="0"/>
              <a:t>a </a:t>
            </a:r>
            <a:r>
              <a:rPr lang="en-US" altLang="ko-KR" sz="2400" dirty="0" smtClean="0"/>
              <a:t>-m</a:t>
            </a:r>
            <a:r>
              <a:rPr lang="en-US" altLang="ko-KR" sz="2400" dirty="0"/>
              <a:t> option to provide a </a:t>
            </a:r>
            <a:r>
              <a:rPr lang="en-US" altLang="ko-KR" sz="2400" i="1" dirty="0"/>
              <a:t>message</a:t>
            </a:r>
            <a:r>
              <a:rPr lang="en-US" altLang="ko-KR" sz="2400" dirty="0"/>
              <a:t> for the commit.</a:t>
            </a:r>
            <a:endParaRPr lang="ko-KR" altLang="en-US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561" y="3140968"/>
            <a:ext cx="555131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73" y="4941168"/>
            <a:ext cx="6454335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타원 5"/>
          <p:cNvSpPr/>
          <p:nvPr/>
        </p:nvSpPr>
        <p:spPr>
          <a:xfrm>
            <a:off x="4067944" y="3140968"/>
            <a:ext cx="2808312" cy="30661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1115073" y="6227843"/>
            <a:ext cx="1872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8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5) </a:t>
            </a:r>
            <a:r>
              <a:rPr lang="en-US" altLang="ko-KR" dirty="0" smtClean="0"/>
              <a:t>Viewing </a:t>
            </a:r>
            <a:r>
              <a:rPr lang="en-US" altLang="ko-KR" dirty="0"/>
              <a:t>the Commit </a:t>
            </a:r>
            <a:r>
              <a:rPr lang="en-US" altLang="ko-KR" dirty="0" smtClean="0"/>
              <a:t>Data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sz="3100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3100" dirty="0" smtClean="0">
                <a:solidFill>
                  <a:srgbClr val="FF0000"/>
                </a:solidFill>
              </a:rPr>
              <a:t> log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You can use "</a:t>
            </a:r>
            <a:r>
              <a:rPr lang="en-US" altLang="ko-KR" sz="2800" dirty="0" err="1" smtClean="0"/>
              <a:t>git</a:t>
            </a:r>
            <a:r>
              <a:rPr lang="en-US" altLang="ko-KR" sz="2800" dirty="0" smtClean="0"/>
              <a:t> log</a:t>
            </a:r>
            <a:r>
              <a:rPr lang="en-US" altLang="ko-KR" sz="2800" dirty="0"/>
              <a:t>" to list the commit data</a:t>
            </a:r>
            <a:endParaRPr lang="ko-KR" altLang="en-US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08921"/>
            <a:ext cx="41719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2797153" y="3050299"/>
            <a:ext cx="8640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797153" y="4005065"/>
            <a:ext cx="8640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4616015" y="2708920"/>
            <a:ext cx="1008112" cy="24401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03648" y="5517232"/>
            <a:ext cx="6771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Each commit is identified by a 40-hex-digit SHA-1 hash code. </a:t>
            </a:r>
            <a:endParaRPr lang="en-US" altLang="ko-KR" dirty="0" smtClean="0"/>
          </a:p>
          <a:p>
            <a:r>
              <a:rPr lang="en-US" altLang="ko-KR" dirty="0" smtClean="0"/>
              <a:t>But </a:t>
            </a:r>
            <a:r>
              <a:rPr lang="en-US" altLang="ko-KR" dirty="0"/>
              <a:t>we </a:t>
            </a:r>
            <a:r>
              <a:rPr lang="en-US" altLang="ko-KR" dirty="0" smtClean="0"/>
              <a:t>typically </a:t>
            </a:r>
            <a:r>
              <a:rPr lang="en-US" altLang="ko-KR" dirty="0"/>
              <a:t>use the first 7 hex digits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572000" y="3645024"/>
            <a:ext cx="1512168" cy="23431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9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6) </a:t>
            </a:r>
            <a:r>
              <a:rPr lang="en-US" altLang="ko-KR" dirty="0" smtClean="0"/>
              <a:t>File Status</a:t>
            </a:r>
            <a:br>
              <a:rPr lang="en-US" altLang="ko-KR" dirty="0" smtClean="0"/>
            </a:br>
            <a:r>
              <a:rPr lang="en-US" altLang="ko-KR" sz="3100" dirty="0" smtClean="0"/>
              <a:t>(</a:t>
            </a:r>
            <a:r>
              <a:rPr lang="en-US" altLang="ko-KR" sz="3100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3100" dirty="0" smtClean="0">
                <a:solidFill>
                  <a:srgbClr val="FF0000"/>
                </a:solidFill>
              </a:rPr>
              <a:t> status</a:t>
            </a:r>
            <a:r>
              <a:rPr lang="en-US" altLang="ko-KR" sz="3100" dirty="0" smtClean="0"/>
              <a:t>)</a:t>
            </a:r>
            <a:endParaRPr lang="ko-KR" altLang="en-US" sz="31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In </a:t>
            </a:r>
            <a:r>
              <a:rPr lang="en-US" altLang="ko-KR" sz="2800" dirty="0" err="1"/>
              <a:t>Git</a:t>
            </a:r>
            <a:r>
              <a:rPr lang="en-US" altLang="ko-KR" sz="2800" dirty="0"/>
              <a:t>, changes for a </a:t>
            </a:r>
            <a:r>
              <a:rPr lang="en-US" altLang="ko-KR" sz="2800" i="1" dirty="0"/>
              <a:t>tracked</a:t>
            </a:r>
            <a:r>
              <a:rPr lang="en-US" altLang="ko-KR" sz="2800" dirty="0"/>
              <a:t> file could be</a:t>
            </a:r>
            <a:r>
              <a:rPr lang="en-US" altLang="ko-KR" sz="2800" dirty="0" smtClean="0"/>
              <a:t>:</a:t>
            </a:r>
          </a:p>
          <a:p>
            <a:endParaRPr lang="en-US" altLang="ko-KR" sz="2800" dirty="0"/>
          </a:p>
          <a:p>
            <a:pPr lvl="1"/>
            <a:r>
              <a:rPr lang="en-US" altLang="ko-KR" sz="2400" i="1" dirty="0" err="1"/>
              <a:t>unstaged</a:t>
            </a:r>
            <a:r>
              <a:rPr lang="en-US" altLang="ko-KR" sz="2400" dirty="0"/>
              <a:t> (in Working Tree) </a:t>
            </a:r>
            <a:endParaRPr lang="en-US" altLang="ko-KR" sz="2400" dirty="0" smtClean="0"/>
          </a:p>
          <a:p>
            <a:pPr lvl="1"/>
            <a:r>
              <a:rPr lang="en-US" altLang="ko-KR" sz="2400" i="1" dirty="0" smtClean="0"/>
              <a:t>staged</a:t>
            </a:r>
            <a:r>
              <a:rPr lang="en-US" altLang="ko-KR" sz="2400" dirty="0"/>
              <a:t> (in Staging Area or Index or Cache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 lvl="1"/>
            <a:r>
              <a:rPr lang="en-US" altLang="ko-KR" sz="2400" i="1" dirty="0"/>
              <a:t>committed</a:t>
            </a:r>
            <a:r>
              <a:rPr lang="en-US" altLang="ko-KR" sz="2400" dirty="0"/>
              <a:t> (in local repo object database</a:t>
            </a:r>
            <a:r>
              <a:rPr lang="en-US" altLang="ko-KR" sz="2400" dirty="0" smtClean="0"/>
              <a:t>)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51340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Status(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status)</a:t>
            </a:r>
            <a:endParaRPr lang="ko-KR" altLang="en-US" dirty="0"/>
          </a:p>
        </p:txBody>
      </p:sp>
      <p:pic>
        <p:nvPicPr>
          <p:cNvPr id="13314" name="Picture 2" descr="New F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28" y="1556792"/>
            <a:ext cx="648147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5576" y="3789040"/>
            <a:ext cx="764408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When a new file is created in the working tree, </a:t>
            </a:r>
            <a:endParaRPr lang="en-US" altLang="ko-KR" dirty="0" smtClean="0"/>
          </a:p>
          <a:p>
            <a:r>
              <a:rPr lang="en-US" altLang="ko-KR" dirty="0" smtClean="0"/>
              <a:t>it </a:t>
            </a:r>
            <a:r>
              <a:rPr lang="en-US" altLang="ko-KR" dirty="0"/>
              <a:t>is marked as </a:t>
            </a:r>
            <a:r>
              <a:rPr lang="en-US" altLang="ko-KR" i="1" dirty="0"/>
              <a:t>new</a:t>
            </a:r>
            <a:r>
              <a:rPr lang="en-US" altLang="ko-KR" dirty="0"/>
              <a:t> in working tree and shown as an </a:t>
            </a:r>
            <a:r>
              <a:rPr lang="en-US" altLang="ko-KR" u="sng" dirty="0"/>
              <a:t>untracked</a:t>
            </a:r>
            <a:r>
              <a:rPr lang="en-US" altLang="ko-KR" dirty="0"/>
              <a:t> file.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When </a:t>
            </a:r>
            <a:r>
              <a:rPr lang="en-US" altLang="ko-KR" dirty="0"/>
              <a:t>the file change is staged, </a:t>
            </a:r>
            <a:endParaRPr lang="en-US" altLang="ko-KR" dirty="0" smtClean="0"/>
          </a:p>
          <a:p>
            <a:r>
              <a:rPr lang="en-US" altLang="ko-KR" dirty="0" smtClean="0"/>
              <a:t>it </a:t>
            </a:r>
            <a:r>
              <a:rPr lang="en-US" altLang="ko-KR" dirty="0"/>
              <a:t>is marked as </a:t>
            </a:r>
            <a:r>
              <a:rPr lang="en-US" altLang="ko-KR" i="1" dirty="0"/>
              <a:t>new</a:t>
            </a:r>
            <a:r>
              <a:rPr lang="en-US" altLang="ko-KR" dirty="0"/>
              <a:t> (</a:t>
            </a:r>
            <a:r>
              <a:rPr lang="en-US" altLang="ko-KR" i="1" dirty="0"/>
              <a:t>added</a:t>
            </a:r>
            <a:r>
              <a:rPr lang="en-US" altLang="ko-KR" dirty="0"/>
              <a:t>) in the staging area, </a:t>
            </a:r>
            <a:endParaRPr lang="en-US" altLang="ko-KR" dirty="0" smtClean="0"/>
          </a:p>
          <a:p>
            <a:r>
              <a:rPr lang="en-US" altLang="ko-KR" dirty="0" smtClean="0"/>
              <a:t>and</a:t>
            </a:r>
            <a:r>
              <a:rPr lang="en-US" altLang="ko-KR" dirty="0"/>
              <a:t> </a:t>
            </a:r>
            <a:r>
              <a:rPr lang="en-US" altLang="ko-KR" i="1" dirty="0"/>
              <a:t>unmodified</a:t>
            </a:r>
            <a:r>
              <a:rPr lang="en-US" altLang="ko-KR" dirty="0"/>
              <a:t> in working tree.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When </a:t>
            </a:r>
            <a:r>
              <a:rPr lang="en-US" altLang="ko-KR" dirty="0"/>
              <a:t>the file change is committed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it is marked as </a:t>
            </a:r>
            <a:r>
              <a:rPr lang="en-US" altLang="ko-KR" i="1" dirty="0"/>
              <a:t>unmodified</a:t>
            </a:r>
            <a:r>
              <a:rPr lang="en-US" altLang="ko-KR" dirty="0"/>
              <a:t> in both the working tree and staging area.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611672" y="3140968"/>
            <a:ext cx="1272111" cy="235100"/>
          </a:xfrm>
          <a:prstGeom prst="roundRect">
            <a:avLst/>
          </a:prstGeom>
          <a:solidFill>
            <a:srgbClr val="CCFF99">
              <a:alpha val="9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X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(new)  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605951" y="2546616"/>
            <a:ext cx="1272111" cy="235100"/>
          </a:xfrm>
          <a:prstGeom prst="roundRect">
            <a:avLst/>
          </a:prstGeom>
          <a:solidFill>
            <a:srgbClr val="CCFF99">
              <a:alpha val="9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91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Status(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status)</a:t>
            </a:r>
            <a:endParaRPr lang="ko-KR" altLang="en-US" dirty="0"/>
          </a:p>
        </p:txBody>
      </p:sp>
      <p:pic>
        <p:nvPicPr>
          <p:cNvPr id="15362" name="Picture 2" descr="New F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59" y="1624732"/>
            <a:ext cx="6564105" cy="2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4073004"/>
            <a:ext cx="86924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When a committed file is modified, </a:t>
            </a:r>
            <a:endParaRPr lang="en-US" altLang="ko-KR" dirty="0" smtClean="0"/>
          </a:p>
          <a:p>
            <a:r>
              <a:rPr lang="en-US" altLang="ko-KR" dirty="0" smtClean="0"/>
              <a:t>it </a:t>
            </a:r>
            <a:r>
              <a:rPr lang="en-US" altLang="ko-KR" dirty="0"/>
              <a:t>is marked as </a:t>
            </a:r>
            <a:r>
              <a:rPr lang="en-US" altLang="ko-KR" i="1" dirty="0"/>
              <a:t>modified</a:t>
            </a:r>
            <a:r>
              <a:rPr lang="en-US" altLang="ko-KR" dirty="0"/>
              <a:t> in the working tree and </a:t>
            </a:r>
            <a:r>
              <a:rPr lang="en-US" altLang="ko-KR" i="1" dirty="0"/>
              <a:t>unmodified</a:t>
            </a:r>
            <a:r>
              <a:rPr lang="en-US" altLang="ko-KR" dirty="0"/>
              <a:t> in the staging area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When </a:t>
            </a:r>
            <a:r>
              <a:rPr lang="en-US" altLang="ko-KR" dirty="0"/>
              <a:t>the file change is staged, </a:t>
            </a:r>
            <a:endParaRPr lang="en-US" altLang="ko-KR" dirty="0" smtClean="0"/>
          </a:p>
          <a:p>
            <a:r>
              <a:rPr lang="en-US" altLang="ko-KR" dirty="0" smtClean="0"/>
              <a:t>it </a:t>
            </a:r>
            <a:r>
              <a:rPr lang="en-US" altLang="ko-KR" dirty="0"/>
              <a:t>is marked as </a:t>
            </a:r>
            <a:r>
              <a:rPr lang="en-US" altLang="ko-KR" i="1" dirty="0"/>
              <a:t>modified</a:t>
            </a:r>
            <a:r>
              <a:rPr lang="en-US" altLang="ko-KR" dirty="0"/>
              <a:t> in the staging area and </a:t>
            </a:r>
            <a:r>
              <a:rPr lang="en-US" altLang="ko-KR" i="1" dirty="0"/>
              <a:t>unmodified</a:t>
            </a:r>
            <a:r>
              <a:rPr lang="en-US" altLang="ko-KR" dirty="0"/>
              <a:t> in the working tree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When </a:t>
            </a:r>
            <a:r>
              <a:rPr lang="en-US" altLang="ko-KR" dirty="0"/>
              <a:t>the file change is committed, </a:t>
            </a:r>
            <a:endParaRPr lang="en-US" altLang="ko-KR" dirty="0" smtClean="0"/>
          </a:p>
          <a:p>
            <a:r>
              <a:rPr lang="en-US" altLang="ko-KR" dirty="0" smtClean="0"/>
              <a:t>it </a:t>
            </a:r>
            <a:r>
              <a:rPr lang="en-US" altLang="ko-KR" dirty="0"/>
              <a:t>is marked as </a:t>
            </a:r>
            <a:r>
              <a:rPr lang="en-US" altLang="ko-KR" i="1" dirty="0"/>
              <a:t>unmodified</a:t>
            </a:r>
            <a:r>
              <a:rPr lang="en-US" altLang="ko-KR" dirty="0"/>
              <a:t> in both the working tree and staging area.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73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Status(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status)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0069" y="1556792"/>
            <a:ext cx="71895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//hello.java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public class Hello {</a:t>
            </a:r>
          </a:p>
          <a:p>
            <a:r>
              <a:rPr lang="en-US" altLang="ko-KR" dirty="0" smtClean="0"/>
              <a:t>	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("Hello, world from GIT!");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>
                <a:solidFill>
                  <a:srgbClr val="FF0000"/>
                </a:solidFill>
              </a:rPr>
              <a:t>System.out.println</a:t>
            </a:r>
            <a:r>
              <a:rPr lang="en-US" altLang="ko-KR" dirty="0" smtClean="0">
                <a:solidFill>
                  <a:srgbClr val="FF0000"/>
                </a:solidFill>
              </a:rPr>
              <a:t>("Changes after First commit!");</a:t>
            </a:r>
          </a:p>
          <a:p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85" y="3979506"/>
            <a:ext cx="59055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35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7) </a:t>
            </a:r>
            <a:r>
              <a:rPr lang="en-US" altLang="ko-KR" dirty="0" smtClean="0"/>
              <a:t>Compare Files</a:t>
            </a:r>
            <a:br>
              <a:rPr lang="en-US" altLang="ko-KR" dirty="0" smtClean="0"/>
            </a:br>
            <a:r>
              <a:rPr lang="en-US" altLang="ko-KR" sz="3100" dirty="0" smtClean="0"/>
              <a:t>(</a:t>
            </a:r>
            <a:r>
              <a:rPr lang="en-US" altLang="ko-KR" sz="3100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3100" dirty="0" smtClean="0">
                <a:solidFill>
                  <a:srgbClr val="FF0000"/>
                </a:solidFill>
              </a:rPr>
              <a:t> diff</a:t>
            </a:r>
            <a:r>
              <a:rPr lang="en-US" altLang="ko-KR" sz="3100" dirty="0" smtClean="0"/>
              <a:t>)</a:t>
            </a:r>
            <a:endParaRPr lang="ko-KR" altLang="en-US" sz="31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84" y="2780928"/>
            <a:ext cx="52673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94310" y="4653136"/>
            <a:ext cx="65839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The older version </a:t>
            </a:r>
            <a:r>
              <a:rPr lang="en-US" altLang="ko-KR" dirty="0" smtClean="0"/>
              <a:t>is </a:t>
            </a:r>
            <a:r>
              <a:rPr lang="en-US" altLang="ko-KR" dirty="0"/>
              <a:t>marked as </a:t>
            </a:r>
            <a:r>
              <a:rPr lang="en-US" altLang="ko-KR" dirty="0" smtClean="0"/>
              <a:t>---</a:t>
            </a:r>
            <a:r>
              <a:rPr lang="en-US" altLang="ko-KR" dirty="0"/>
              <a:t> and new one as </a:t>
            </a:r>
            <a:r>
              <a:rPr lang="en-US" altLang="ko-KR" dirty="0" smtClean="0"/>
              <a:t>+++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Each </a:t>
            </a:r>
            <a:r>
              <a:rPr lang="en-US" altLang="ko-KR" dirty="0"/>
              <a:t>chunk of changes is delimited by </a:t>
            </a:r>
            <a:endParaRPr lang="en-US" altLang="ko-KR" dirty="0" smtClean="0"/>
          </a:p>
          <a:p>
            <a:r>
              <a:rPr lang="en-US" altLang="ko-KR" dirty="0" smtClean="0"/>
              <a:t>"@@ -&lt;old-line-number&gt;,&lt;number-of-lines&gt; </a:t>
            </a:r>
          </a:p>
          <a:p>
            <a:r>
              <a:rPr lang="en-US" altLang="ko-KR" dirty="0" smtClean="0"/>
              <a:t>+&lt;new-line-number&gt;,&lt;number-of-lines&gt; @@</a:t>
            </a:r>
            <a:r>
              <a:rPr lang="en-US" altLang="ko-KR" dirty="0"/>
              <a:t>". 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en-US" altLang="ko-KR" dirty="0" smtClean="0"/>
              <a:t>Added </a:t>
            </a:r>
            <a:r>
              <a:rPr lang="en-US" altLang="ko-KR" dirty="0"/>
              <a:t>lines are marked as </a:t>
            </a:r>
            <a:r>
              <a:rPr lang="en-US" altLang="ko-KR" dirty="0" smtClean="0"/>
              <a:t>+</a:t>
            </a:r>
            <a:r>
              <a:rPr lang="en-US" altLang="ko-KR" dirty="0"/>
              <a:t> and deleted as </a:t>
            </a:r>
            <a:r>
              <a:rPr lang="en-US" altLang="ko-KR" dirty="0" smtClean="0"/>
              <a:t>-</a:t>
            </a:r>
            <a:r>
              <a:rPr lang="en-US" altLang="ko-KR" dirty="0"/>
              <a:t>. 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/>
              <a:t>"</a:t>
            </a:r>
            <a:r>
              <a:rPr lang="en-US" altLang="ko-KR" sz="2400" dirty="0" err="1" smtClean="0"/>
              <a:t>git</a:t>
            </a:r>
            <a:r>
              <a:rPr lang="en-US" altLang="ko-KR" sz="2400" dirty="0" smtClean="0"/>
              <a:t> diff</a:t>
            </a:r>
            <a:r>
              <a:rPr lang="en-US" altLang="ko-KR" sz="2400" dirty="0"/>
              <a:t>" command 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show </a:t>
            </a:r>
            <a:r>
              <a:rPr lang="en-US" altLang="ko-KR" sz="2000" dirty="0"/>
              <a:t>the file changes in the working </a:t>
            </a:r>
            <a:r>
              <a:rPr lang="en-US" altLang="ko-KR" sz="2000" dirty="0" smtClean="0"/>
              <a:t>tree</a:t>
            </a:r>
            <a:endParaRPr lang="en-US" altLang="ko-KR" sz="2000" dirty="0"/>
          </a:p>
        </p:txBody>
      </p:sp>
      <p:sp>
        <p:nvSpPr>
          <p:cNvPr id="6" name="타원 5"/>
          <p:cNvSpPr/>
          <p:nvPr/>
        </p:nvSpPr>
        <p:spPr>
          <a:xfrm>
            <a:off x="2682540" y="2786843"/>
            <a:ext cx="1008112" cy="24401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왼쪽 중괄호 3"/>
          <p:cNvSpPr/>
          <p:nvPr/>
        </p:nvSpPr>
        <p:spPr>
          <a:xfrm>
            <a:off x="295535" y="3212976"/>
            <a:ext cx="45719" cy="216024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 중괄호 6"/>
          <p:cNvSpPr/>
          <p:nvPr/>
        </p:nvSpPr>
        <p:spPr>
          <a:xfrm>
            <a:off x="295535" y="3501008"/>
            <a:ext cx="45719" cy="122882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/>
          <p:cNvSpPr/>
          <p:nvPr/>
        </p:nvSpPr>
        <p:spPr>
          <a:xfrm>
            <a:off x="295535" y="4005064"/>
            <a:ext cx="45719" cy="144016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007" y="31846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2007" y="34092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7361" y="392318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pic>
        <p:nvPicPr>
          <p:cNvPr id="15" name="Picture 2" descr="http://3.bp.blogspot.com/--uLHvhkPAgY/UEa6tK9OZwI/AAAAAAAACi0/wmaqZKFYGjU/s640/git-goodparts-dif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986" y="2807099"/>
            <a:ext cx="3512485" cy="16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28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VCS</a:t>
            </a:r>
            <a:br>
              <a:rPr lang="en-US" altLang="ko-KR" dirty="0" smtClean="0"/>
            </a:br>
            <a:r>
              <a:rPr lang="en-US" altLang="ko-KR" sz="3100" dirty="0" smtClean="0"/>
              <a:t>(Version Control System)</a:t>
            </a:r>
            <a:endParaRPr lang="ko-KR" altLang="en-US" sz="31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VCS serves as a </a:t>
            </a:r>
            <a:r>
              <a:rPr lang="en-US" altLang="ko-KR" u="sng" dirty="0"/>
              <a:t>Repository</a:t>
            </a:r>
            <a:r>
              <a:rPr lang="en-US" altLang="ko-KR" dirty="0"/>
              <a:t> (or repo) of program codes, including all the historical revisions.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It </a:t>
            </a:r>
            <a:r>
              <a:rPr lang="en-US" altLang="ko-KR" dirty="0"/>
              <a:t>records changes to files at so-called </a:t>
            </a:r>
            <a:r>
              <a:rPr lang="en-US" altLang="ko-KR" dirty="0" smtClean="0"/>
              <a:t>”commits”</a:t>
            </a:r>
            <a:r>
              <a:rPr lang="en-US" altLang="ko-KR" dirty="0"/>
              <a:t> in a log so that you can recall any file at any commit point.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45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Compare Files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3573016"/>
            <a:ext cx="52101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6082" y="5517232"/>
            <a:ext cx="81335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Issuing </a:t>
            </a:r>
            <a:r>
              <a:rPr lang="en-US" altLang="ko-KR" dirty="0"/>
              <a:t>an "</a:t>
            </a:r>
            <a:r>
              <a:rPr lang="en-US" altLang="ko-KR" dirty="0" err="1"/>
              <a:t>git</a:t>
            </a:r>
            <a:r>
              <a:rPr lang="en-US" altLang="ko-KR" dirty="0"/>
              <a:t> diff" to show the </a:t>
            </a:r>
            <a:r>
              <a:rPr lang="en-US" altLang="ko-KR" dirty="0" err="1"/>
              <a:t>unstaged</a:t>
            </a:r>
            <a:r>
              <a:rPr lang="en-US" altLang="ko-KR" dirty="0"/>
              <a:t> changes results in empty output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You can inspect the staged change (in the staging area) </a:t>
            </a:r>
            <a:endParaRPr lang="en-US" altLang="ko-KR" dirty="0" smtClean="0"/>
          </a:p>
          <a:p>
            <a:r>
              <a:rPr lang="en-US" altLang="ko-KR" dirty="0" smtClean="0"/>
              <a:t>    via </a:t>
            </a:r>
            <a:r>
              <a:rPr lang="en-US" altLang="ko-KR" dirty="0"/>
              <a:t>"</a:t>
            </a:r>
            <a:r>
              <a:rPr lang="en-US" altLang="ko-KR" dirty="0" err="1"/>
              <a:t>git</a:t>
            </a:r>
            <a:r>
              <a:rPr lang="en-US" altLang="ko-KR" dirty="0"/>
              <a:t> diff </a:t>
            </a:r>
            <a:r>
              <a:rPr lang="en-US" altLang="ko-KR" dirty="0" smtClean="0"/>
              <a:t>--staged( or cached)" command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139952" y="3613062"/>
            <a:ext cx="1800200" cy="24401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166617" y="3881021"/>
            <a:ext cx="1800200" cy="24401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700" y="1569133"/>
            <a:ext cx="53054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타원 7"/>
          <p:cNvSpPr/>
          <p:nvPr/>
        </p:nvSpPr>
        <p:spPr>
          <a:xfrm>
            <a:off x="4139952" y="1556792"/>
            <a:ext cx="1800200" cy="24401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56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More “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log”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Issue "</a:t>
            </a:r>
            <a:r>
              <a:rPr lang="en-US" altLang="ko-KR" dirty="0" err="1"/>
              <a:t>git</a:t>
            </a:r>
            <a:r>
              <a:rPr lang="en-US" altLang="ko-KR" dirty="0"/>
              <a:t> log" to list all the commits: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2204839"/>
            <a:ext cx="597217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581103"/>
            <a:ext cx="42957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타원 5"/>
          <p:cNvSpPr/>
          <p:nvPr/>
        </p:nvSpPr>
        <p:spPr>
          <a:xfrm>
            <a:off x="4571999" y="4577883"/>
            <a:ext cx="1008114" cy="24401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 중괄호 6"/>
          <p:cNvSpPr/>
          <p:nvPr/>
        </p:nvSpPr>
        <p:spPr>
          <a:xfrm>
            <a:off x="2051720" y="4821900"/>
            <a:ext cx="144016" cy="6233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/>
          <p:cNvSpPr/>
          <p:nvPr/>
        </p:nvSpPr>
        <p:spPr>
          <a:xfrm>
            <a:off x="2051720" y="5613988"/>
            <a:ext cx="144016" cy="6233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55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“</a:t>
            </a:r>
            <a:r>
              <a:rPr lang="en-US" altLang="ko-KR" dirty="0" err="1"/>
              <a:t>git</a:t>
            </a:r>
            <a:r>
              <a:rPr lang="en-US" altLang="ko-KR" dirty="0"/>
              <a:t> log”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2185988"/>
            <a:ext cx="531495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4211960" y="2163879"/>
            <a:ext cx="1368152" cy="24401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2262" y="5085184"/>
            <a:ext cx="71851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Check the patches for the latest commit via "</a:t>
            </a: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log -p -1</a:t>
            </a:r>
            <a:r>
              <a:rPr lang="en-US" altLang="ko-KR" sz="2000" dirty="0"/>
              <a:t>", </a:t>
            </a:r>
            <a:endParaRPr lang="en-US" altLang="ko-KR" sz="2000" dirty="0" smtClean="0"/>
          </a:p>
          <a:p>
            <a:pPr algn="ctr"/>
            <a:r>
              <a:rPr lang="en-US" altLang="ko-KR" sz="2000" dirty="0" smtClean="0"/>
              <a:t>with </a:t>
            </a:r>
            <a:r>
              <a:rPr lang="en-US" altLang="ko-KR" sz="2000" dirty="0"/>
              <a:t>option </a:t>
            </a:r>
            <a:r>
              <a:rPr lang="en-US" altLang="ko-KR" sz="2000" dirty="0" smtClean="0"/>
              <a:t>-</a:t>
            </a:r>
            <a:r>
              <a:rPr lang="en-US" altLang="ko-KR" sz="2000" i="1" dirty="0" smtClean="0">
                <a:effectLst/>
              </a:rPr>
              <a:t>n</a:t>
            </a:r>
            <a:r>
              <a:rPr lang="en-US" altLang="ko-KR" sz="2000" dirty="0"/>
              <a:t> to limit to the last </a:t>
            </a:r>
            <a:r>
              <a:rPr lang="en-US" altLang="ko-KR" sz="2000" i="1" dirty="0" smtClean="0">
                <a:effectLst/>
              </a:rPr>
              <a:t>n</a:t>
            </a:r>
            <a:r>
              <a:rPr lang="en-US" altLang="ko-KR" sz="2000" dirty="0"/>
              <a:t> commit: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538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8) </a:t>
            </a:r>
            <a:r>
              <a:rPr lang="en-US" altLang="ko-KR" dirty="0" smtClean="0"/>
              <a:t>The .</a:t>
            </a:r>
            <a:r>
              <a:rPr lang="en-US" altLang="ko-KR" dirty="0" err="1" smtClean="0"/>
              <a:t>gitignore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To ignore files </a:t>
            </a:r>
            <a:r>
              <a:rPr lang="en-US" altLang="ko-KR" sz="2400" dirty="0" smtClean="0"/>
              <a:t>from </a:t>
            </a:r>
            <a:r>
              <a:rPr lang="en-US" altLang="ko-KR" sz="2400" dirty="0"/>
              <a:t>being tracked and remove them from the </a:t>
            </a:r>
            <a:r>
              <a:rPr lang="en-US" altLang="ko-KR" sz="2400" i="1" dirty="0"/>
              <a:t>untracked</a:t>
            </a:r>
            <a:r>
              <a:rPr lang="en-US" altLang="ko-KR" sz="2400" dirty="0"/>
              <a:t> file </a:t>
            </a:r>
            <a:r>
              <a:rPr lang="en-US" altLang="ko-KR" sz="2400" dirty="0" smtClean="0"/>
              <a:t>list</a:t>
            </a:r>
          </a:p>
          <a:p>
            <a:pPr lvl="1"/>
            <a:r>
              <a:rPr lang="en-US" altLang="ko-KR" sz="2000" dirty="0" smtClean="0"/>
              <a:t>create </a:t>
            </a:r>
            <a:r>
              <a:rPr lang="en-US" altLang="ko-KR" sz="2000" dirty="0"/>
              <a:t>a "</a:t>
            </a:r>
            <a:r>
              <a:rPr lang="en-US" altLang="ko-KR" sz="2000" dirty="0" smtClean="0"/>
              <a:t>.</a:t>
            </a:r>
            <a:r>
              <a:rPr lang="en-US" altLang="ko-KR" sz="2000" dirty="0" err="1" smtClean="0"/>
              <a:t>gitignore</a:t>
            </a:r>
            <a:r>
              <a:rPr lang="en-US" altLang="ko-KR" sz="2000" dirty="0"/>
              <a:t>" file in your project directory, which list the files to be </a:t>
            </a:r>
            <a:r>
              <a:rPr lang="en-US" altLang="ko-KR" sz="2000" dirty="0" smtClean="0"/>
              <a:t>ignored</a:t>
            </a:r>
            <a:endParaRPr lang="en-US" altLang="ko-KR" sz="2000" dirty="0"/>
          </a:p>
          <a:p>
            <a:pPr lvl="1"/>
            <a:r>
              <a:rPr lang="en-US" altLang="ko-KR" sz="2000" dirty="0" smtClean="0"/>
              <a:t> .class, .o, .exe …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363080" y="3573016"/>
            <a:ext cx="518699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# .</a:t>
            </a:r>
            <a:r>
              <a:rPr lang="en-US" altLang="ko-KR" sz="1400" dirty="0" err="1" smtClean="0"/>
              <a:t>gitignore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# Java class files</a:t>
            </a:r>
          </a:p>
          <a:p>
            <a:r>
              <a:rPr lang="en-US" altLang="ko-KR" sz="1400" b="1" dirty="0" smtClean="0"/>
              <a:t>*.class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# Executable files</a:t>
            </a:r>
          </a:p>
          <a:p>
            <a:r>
              <a:rPr lang="en-US" altLang="ko-KR" sz="1400" b="1" dirty="0" smtClean="0"/>
              <a:t>*.exe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# Object and archive files</a:t>
            </a:r>
          </a:p>
          <a:p>
            <a:r>
              <a:rPr lang="en-US" altLang="ko-KR" sz="1400" dirty="0" smtClean="0"/>
              <a:t># Can use regular expression, e.g., [</a:t>
            </a:r>
            <a:r>
              <a:rPr lang="en-US" altLang="ko-KR" sz="1400" dirty="0" err="1" smtClean="0"/>
              <a:t>oa</a:t>
            </a:r>
            <a:r>
              <a:rPr lang="en-US" altLang="ko-KR" sz="1400" dirty="0" smtClean="0"/>
              <a:t>] matches either o or a</a:t>
            </a:r>
          </a:p>
          <a:p>
            <a:r>
              <a:rPr lang="en-US" altLang="ko-KR" sz="1400" b="1" dirty="0" smtClean="0"/>
              <a:t>*.[</a:t>
            </a:r>
            <a:r>
              <a:rPr lang="en-US" altLang="ko-KR" sz="1400" b="1" dirty="0" err="1" smtClean="0"/>
              <a:t>oa</a:t>
            </a:r>
            <a:r>
              <a:rPr lang="en-US" altLang="ko-KR" sz="1400" b="1" dirty="0" smtClean="0"/>
              <a:t>]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# temp sub-directory (ended with a directory separator)</a:t>
            </a:r>
          </a:p>
          <a:p>
            <a:r>
              <a:rPr lang="en-US" altLang="ko-KR" sz="1400" b="1" dirty="0" smtClean="0"/>
              <a:t>temp/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131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.</a:t>
            </a:r>
            <a:r>
              <a:rPr lang="en-US" altLang="ko-KR" dirty="0" err="1" smtClean="0"/>
              <a:t>gitignore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42" y="2060848"/>
            <a:ext cx="7383902" cy="151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15616" y="3929379"/>
            <a:ext cx="6731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 "</a:t>
            </a:r>
            <a:r>
              <a:rPr lang="en-US" altLang="ko-KR" sz="2400" dirty="0" err="1" smtClean="0"/>
              <a:t>Hello.class</a:t>
            </a:r>
            <a:r>
              <a:rPr lang="en-US" altLang="ko-KR" sz="2400" dirty="0"/>
              <a:t>" is not shown in "Untracked files".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793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.</a:t>
            </a:r>
            <a:r>
              <a:rPr lang="en-US" altLang="ko-KR" dirty="0" err="1" smtClean="0"/>
              <a:t>gitignore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173" y="2638035"/>
            <a:ext cx="4838015" cy="147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522153"/>
            <a:ext cx="6396251" cy="151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1988840"/>
            <a:ext cx="5240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track and commit the </a:t>
            </a:r>
            <a:r>
              <a:rPr lang="en-US" altLang="ko-KR" sz="2400" dirty="0" smtClean="0"/>
              <a:t>.</a:t>
            </a:r>
            <a:r>
              <a:rPr lang="en-US" altLang="ko-KR" sz="2400" dirty="0" err="1" smtClean="0"/>
              <a:t>gitignore</a:t>
            </a:r>
            <a:r>
              <a:rPr lang="en-US" altLang="ko-KR" sz="2400" dirty="0"/>
              <a:t> file.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02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Generating ‘.</a:t>
            </a:r>
            <a:r>
              <a:rPr lang="en-US" altLang="ko-KR" dirty="0" err="1" smtClean="0"/>
              <a:t>gitignore</a:t>
            </a:r>
            <a:r>
              <a:rPr lang="en-US" altLang="ko-KR" dirty="0" smtClean="0"/>
              <a:t>’ </a:t>
            </a:r>
            <a:r>
              <a:rPr lang="en-US" altLang="ko-KR" dirty="0"/>
              <a:t>File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69818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11240" y="1741458"/>
            <a:ext cx="277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https://www.gitignore.io/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316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New, Edit/Stage/Commit Cycle</a:t>
            </a:r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installing </a:t>
            </a:r>
            <a:r>
              <a:rPr lang="en-US" altLang="ko-KR" dirty="0" err="1"/>
              <a:t>git</a:t>
            </a:r>
            <a:r>
              <a:rPr lang="en-US" altLang="ko-KR" dirty="0"/>
              <a:t> - http://git-scm.com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add,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</a:t>
            </a:r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status/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log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gitingore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6963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3.2 </a:t>
            </a:r>
            <a:r>
              <a:rPr lang="en-US" altLang="ko-KR" dirty="0"/>
              <a:t>Setting up Remote </a:t>
            </a:r>
            <a:r>
              <a:rPr lang="en-US" altLang="ko-KR" dirty="0" smtClean="0"/>
              <a:t>Repo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Sign up for a GIT host, such </a:t>
            </a:r>
            <a:r>
              <a:rPr lang="en-US" altLang="ko-KR" sz="2800" dirty="0" smtClean="0"/>
              <a:t>as 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Github</a:t>
            </a:r>
            <a:r>
              <a:rPr lang="en-US" altLang="ko-KR" sz="2800" dirty="0" smtClean="0">
                <a:solidFill>
                  <a:srgbClr val="FF0000"/>
                </a:solidFill>
              </a:rPr>
              <a:t> </a:t>
            </a:r>
            <a:r>
              <a:rPr lang="en-US" altLang="ko-KR" sz="2800" dirty="0" smtClean="0"/>
              <a:t>(https</a:t>
            </a:r>
            <a:r>
              <a:rPr lang="en-US" altLang="ko-KR" sz="2800" dirty="0"/>
              <a:t>://</a:t>
            </a:r>
            <a:r>
              <a:rPr lang="en-US" altLang="ko-KR" sz="2800" dirty="0" smtClean="0"/>
              <a:t>github.com)</a:t>
            </a:r>
            <a:endParaRPr lang="ko-KR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05" y="2852936"/>
            <a:ext cx="6871945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5436096" y="5013176"/>
            <a:ext cx="2342654" cy="64807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1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Create a new remote repo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712062"/>
            <a:ext cx="5761261" cy="443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 4"/>
          <p:cNvSpPr/>
          <p:nvPr/>
        </p:nvSpPr>
        <p:spPr>
          <a:xfrm>
            <a:off x="1547664" y="2372958"/>
            <a:ext cx="2342654" cy="64807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23528" y="5651817"/>
            <a:ext cx="1800200" cy="51348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211960" y="2361070"/>
            <a:ext cx="4589957" cy="2086225"/>
            <a:chOff x="4532907" y="2372958"/>
            <a:chExt cx="4589957" cy="2086225"/>
          </a:xfrm>
        </p:grpSpPr>
        <p:pic>
          <p:nvPicPr>
            <p:cNvPr id="1026" name="Picture 2" descr="Branch overvi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2907" y="2372958"/>
              <a:ext cx="3388607" cy="2086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839107" y="2388405"/>
              <a:ext cx="662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repo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08983" y="3089079"/>
              <a:ext cx="1257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/>
                <a:t>Devel</a:t>
              </a:r>
              <a:r>
                <a:rPr lang="en-US" altLang="ko-KR" sz="1400" dirty="0" smtClean="0"/>
                <a:t> branch</a:t>
              </a:r>
              <a:endParaRPr lang="ko-KR" alt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64458" y="2431505"/>
              <a:ext cx="1284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Mater branch</a:t>
              </a:r>
              <a:endParaRPr lang="ko-KR" alt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833729" y="3745505"/>
              <a:ext cx="1289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/>
                <a:t>Hotfix branch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816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Why VCS?</a:t>
            </a:r>
          </a:p>
          <a:p>
            <a:pPr lvl="1"/>
            <a:r>
              <a:rPr lang="en-US" altLang="ko-KR" dirty="0"/>
              <a:t>The Repository serves as the </a:t>
            </a:r>
            <a:r>
              <a:rPr lang="en-US" altLang="ko-KR" u="sng" dirty="0"/>
              <a:t>backup</a:t>
            </a:r>
            <a:r>
              <a:rPr lang="en-US" altLang="ko-KR" dirty="0"/>
              <a:t> (in case of code changes or disk crash).</a:t>
            </a:r>
          </a:p>
          <a:p>
            <a:pPr lvl="1"/>
            <a:r>
              <a:rPr lang="en-US" altLang="ko-KR" dirty="0"/>
              <a:t>It is a living archive of all historical </a:t>
            </a:r>
            <a:r>
              <a:rPr lang="en-US" altLang="ko-KR" u="sng" dirty="0"/>
              <a:t>revisions</a:t>
            </a:r>
            <a:r>
              <a:rPr lang="en-US" altLang="ko-KR" dirty="0"/>
              <a:t>. It lets you revert back to a specific version, if the need arises.</a:t>
            </a:r>
          </a:p>
          <a:p>
            <a:pPr lvl="1"/>
            <a:r>
              <a:rPr lang="en-US" altLang="ko-KR" dirty="0"/>
              <a:t>It facilitates </a:t>
            </a:r>
            <a:r>
              <a:rPr lang="en-US" altLang="ko-KR" u="sng" dirty="0"/>
              <a:t>collaboration</a:t>
            </a:r>
            <a:r>
              <a:rPr lang="en-US" altLang="ko-KR" dirty="0"/>
              <a:t> between team members, and serves as a project management tool.</a:t>
            </a:r>
          </a:p>
          <a:p>
            <a:pPr lvl="1"/>
            <a:r>
              <a:rPr lang="en-US" altLang="ko-KR" dirty="0"/>
              <a:t>more...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00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878" y="2734223"/>
            <a:ext cx="54578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2) </a:t>
            </a:r>
            <a:r>
              <a:rPr lang="en-US" altLang="ko-KR" sz="3200" dirty="0"/>
              <a:t>Create a new connection to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smtClean="0"/>
              <a:t>a remote repository </a:t>
            </a:r>
            <a:r>
              <a:rPr lang="en-US" altLang="ko-KR" sz="3100" dirty="0" smtClean="0"/>
              <a:t>(</a:t>
            </a:r>
            <a:r>
              <a:rPr lang="en-US" altLang="ko-KR" sz="3100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3100" dirty="0" smtClean="0">
                <a:solidFill>
                  <a:srgbClr val="FF0000"/>
                </a:solidFill>
              </a:rPr>
              <a:t> remote add</a:t>
            </a:r>
            <a:r>
              <a:rPr lang="en-US" altLang="ko-KR" sz="3100" dirty="0" smtClean="0"/>
              <a:t>)</a:t>
            </a:r>
            <a:endParaRPr lang="ko-KR" altLang="en-US" sz="31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"</a:t>
            </a:r>
            <a:r>
              <a:rPr lang="en-US" altLang="ko-KR" sz="2400" dirty="0" err="1"/>
              <a:t>git</a:t>
            </a:r>
            <a:r>
              <a:rPr lang="en-US" altLang="ko-KR" sz="2400" dirty="0"/>
              <a:t> remote add &lt;</a:t>
            </a:r>
            <a:r>
              <a:rPr lang="en-US" altLang="ko-KR" sz="2400" dirty="0" smtClean="0"/>
              <a:t>remote-repo-name&gt; </a:t>
            </a:r>
            <a:r>
              <a:rPr lang="en-US" altLang="ko-KR" sz="2400" dirty="0"/>
              <a:t>&lt;remote-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&gt;"</a:t>
            </a:r>
            <a:endParaRPr lang="ko-KR" altLang="en-US" sz="2400" dirty="0"/>
          </a:p>
        </p:txBody>
      </p:sp>
      <p:sp>
        <p:nvSpPr>
          <p:cNvPr id="5" name="타원 4"/>
          <p:cNvSpPr/>
          <p:nvPr/>
        </p:nvSpPr>
        <p:spPr>
          <a:xfrm>
            <a:off x="4106294" y="2953544"/>
            <a:ext cx="2798267" cy="64807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788024" y="2406496"/>
            <a:ext cx="374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 URL of a remote </a:t>
            </a:r>
            <a:r>
              <a:rPr lang="en-US" altLang="ko-KR" dirty="0" smtClean="0"/>
              <a:t>repo, copy it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40118" y="5185792"/>
            <a:ext cx="47971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W</a:t>
            </a:r>
            <a:r>
              <a:rPr lang="en-US" altLang="ko-KR" sz="1600" dirty="0" smtClean="0"/>
              <a:t>e </a:t>
            </a:r>
            <a:r>
              <a:rPr lang="en-US" altLang="ko-KR" sz="1600" dirty="0"/>
              <a:t>shall name our remote repo as "</a:t>
            </a:r>
            <a:r>
              <a:rPr lang="en-US" altLang="ko-KR" sz="1600" dirty="0" smtClean="0"/>
              <a:t>origin“</a:t>
            </a:r>
          </a:p>
          <a:p>
            <a:r>
              <a:rPr lang="en-US" altLang="ko-KR" sz="1600" dirty="0" smtClean="0"/>
              <a:t>Now</a:t>
            </a:r>
            <a:r>
              <a:rPr lang="en-US" altLang="ko-KR" sz="1600" dirty="0" smtClean="0"/>
              <a:t>, we can </a:t>
            </a:r>
            <a:r>
              <a:rPr lang="en-US" altLang="ko-KR" sz="1600" dirty="0"/>
              <a:t>manage the remote connection, </a:t>
            </a:r>
            <a:endParaRPr lang="en-US" altLang="ko-KR" sz="1600" dirty="0" smtClean="0"/>
          </a:p>
          <a:p>
            <a:r>
              <a:rPr lang="en-US" altLang="ko-KR" sz="1600" dirty="0" smtClean="0"/>
              <a:t>using </a:t>
            </a:r>
            <a:r>
              <a:rPr lang="en-US" altLang="ko-KR" sz="1600" dirty="0"/>
              <a:t>a simple </a:t>
            </a:r>
            <a:r>
              <a:rPr lang="en-US" altLang="ko-KR" sz="1600" i="1" dirty="0"/>
              <a:t>name</a:t>
            </a:r>
            <a:r>
              <a:rPr lang="en-US" altLang="ko-KR" sz="1600" dirty="0"/>
              <a:t> instead of the complex </a:t>
            </a:r>
            <a:r>
              <a:rPr lang="en-US" altLang="ko-KR" sz="1600" dirty="0" smtClean="0"/>
              <a:t>URL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To remove, 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remote </a:t>
            </a:r>
            <a:r>
              <a:rPr lang="en-US" altLang="ko-KR" sz="1600" dirty="0" err="1"/>
              <a:t>rm</a:t>
            </a:r>
            <a:r>
              <a:rPr lang="en-US" altLang="ko-KR" sz="1600" dirty="0"/>
              <a:t> origin </a:t>
            </a:r>
            <a:endParaRPr lang="ko-KR" altLang="en-US" sz="16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73624"/>
            <a:ext cx="7069201" cy="149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직선 연결선 14"/>
          <p:cNvCxnSpPr/>
          <p:nvPr/>
        </p:nvCxnSpPr>
        <p:spPr>
          <a:xfrm>
            <a:off x="855759" y="4105672"/>
            <a:ext cx="11590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652120" y="3961656"/>
            <a:ext cx="22446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/>
          <p:nvPr/>
        </p:nvCxnSpPr>
        <p:spPr>
          <a:xfrm rot="16200000" flipH="1">
            <a:off x="6898780" y="3391373"/>
            <a:ext cx="288032" cy="27647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3609762" y="3465104"/>
            <a:ext cx="334863" cy="2730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098337" y="2948376"/>
            <a:ext cx="334863" cy="2730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1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3) Push the </a:t>
            </a:r>
            <a:r>
              <a:rPr lang="en-US" altLang="ko-KR" sz="3200" dirty="0"/>
              <a:t>specified </a:t>
            </a:r>
            <a:r>
              <a:rPr lang="en-US" altLang="ko-KR" sz="3200" dirty="0" smtClean="0"/>
              <a:t>branch to</a:t>
            </a:r>
            <a:r>
              <a:rPr lang="en-US" altLang="ko-KR" sz="3200" dirty="0"/>
              <a:t> &lt;remote&gt; 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2800" dirty="0" smtClean="0"/>
              <a:t> </a:t>
            </a:r>
            <a:r>
              <a:rPr lang="en-US" altLang="ko-KR" sz="2800" dirty="0" smtClean="0">
                <a:solidFill>
                  <a:srgbClr val="FF0000"/>
                </a:solidFill>
              </a:rPr>
              <a:t>push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en-US" altLang="ko-KR" sz="2800" dirty="0" err="1" smtClean="0"/>
              <a:t>git</a:t>
            </a:r>
            <a:r>
              <a:rPr lang="en-US" altLang="ko-KR" sz="2800" dirty="0" smtClean="0"/>
              <a:t> push &lt;remote-repo&gt; &lt;local-branch-name&gt;</a:t>
            </a:r>
          </a:p>
          <a:p>
            <a:pPr lvl="1"/>
            <a:r>
              <a:rPr lang="en-US" altLang="ko-KR" sz="2400" dirty="0"/>
              <a:t>By convention, the main branch of our local repo is called "</a:t>
            </a:r>
            <a:r>
              <a:rPr lang="en-US" altLang="ko-KR" sz="2400" dirty="0" smtClean="0"/>
              <a:t>master</a:t>
            </a:r>
            <a:r>
              <a:rPr lang="en-US" altLang="ko-KR" sz="2400" dirty="0"/>
              <a:t>"</a:t>
            </a:r>
            <a:endParaRPr lang="ko-KR" alt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84984"/>
            <a:ext cx="7815014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타원 6"/>
          <p:cNvSpPr/>
          <p:nvPr/>
        </p:nvSpPr>
        <p:spPr>
          <a:xfrm>
            <a:off x="4798069" y="3140968"/>
            <a:ext cx="3158307" cy="57606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5854258"/>
            <a:ext cx="6882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local repo/master branch -&gt; remote repo(origin)/master branch</a:t>
            </a:r>
          </a:p>
        </p:txBody>
      </p:sp>
    </p:spTree>
    <p:extLst>
      <p:ext uri="{BB962C8B-B14F-4D97-AF65-F5344CB8AC3E}">
        <p14:creationId xmlns:p14="http://schemas.microsoft.com/office/powerpoint/2010/main" val="40160938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Push the specified branch 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to</a:t>
            </a:r>
            <a:r>
              <a:rPr lang="en-US" altLang="ko-KR" sz="3600" dirty="0"/>
              <a:t> </a:t>
            </a:r>
            <a:r>
              <a:rPr lang="en-US" altLang="ko-KR" sz="3600" dirty="0" smtClean="0"/>
              <a:t>remote repo</a:t>
            </a:r>
            <a:endParaRPr lang="ko-KR" altLang="en-US" sz="3600" dirty="0"/>
          </a:p>
        </p:txBody>
      </p:sp>
      <p:sp>
        <p:nvSpPr>
          <p:cNvPr id="3" name="왼쪽 중괄호 2"/>
          <p:cNvSpPr/>
          <p:nvPr/>
        </p:nvSpPr>
        <p:spPr>
          <a:xfrm>
            <a:off x="1568295" y="4221088"/>
            <a:ext cx="189735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00" y="1628799"/>
            <a:ext cx="4791298" cy="4968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타원 6"/>
          <p:cNvSpPr/>
          <p:nvPr/>
        </p:nvSpPr>
        <p:spPr>
          <a:xfrm>
            <a:off x="1598504" y="1628799"/>
            <a:ext cx="2109400" cy="43204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0078" y="1521657"/>
            <a:ext cx="985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Remote</a:t>
            </a:r>
          </a:p>
          <a:p>
            <a:pPr algn="ctr"/>
            <a:r>
              <a:rPr lang="en-US" altLang="ko-KR" dirty="0" smtClean="0"/>
              <a:t>repo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1294" y="3397642"/>
            <a:ext cx="89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720900" y="3496668"/>
            <a:ext cx="1338932" cy="25335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8079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3.3 Cloning </a:t>
            </a:r>
            <a:r>
              <a:rPr lang="en-US" altLang="ko-KR" dirty="0"/>
              <a:t>a repository into a new directory </a:t>
            </a:r>
            <a:r>
              <a:rPr lang="en-US" altLang="ko-KR" sz="3100" dirty="0" smtClean="0"/>
              <a:t>(</a:t>
            </a:r>
            <a:r>
              <a:rPr lang="en-US" altLang="ko-KR" sz="3100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3100" dirty="0" smtClean="0">
                <a:solidFill>
                  <a:srgbClr val="FF0000"/>
                </a:solidFill>
              </a:rPr>
              <a:t> clone</a:t>
            </a:r>
            <a:r>
              <a:rPr lang="en-US" altLang="ko-KR" sz="3100" dirty="0" smtClean="0"/>
              <a:t>)</a:t>
            </a:r>
            <a:endParaRPr lang="ko-KR" altLang="en-US" sz="31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 </a:t>
            </a:r>
            <a:r>
              <a:rPr lang="en-US" altLang="ko-KR" sz="2400" dirty="0" smtClean="0">
                <a:effectLst/>
              </a:rPr>
              <a:t>$ </a:t>
            </a:r>
            <a:r>
              <a:rPr lang="en-US" altLang="ko-KR" sz="2400" dirty="0" err="1" smtClean="0">
                <a:effectLst/>
              </a:rPr>
              <a:t>git</a:t>
            </a:r>
            <a:r>
              <a:rPr lang="en-US" altLang="ko-KR" sz="2400" dirty="0" smtClean="0">
                <a:effectLst/>
              </a:rPr>
              <a:t> clone &lt;remote-repo-</a:t>
            </a:r>
            <a:r>
              <a:rPr lang="en-US" altLang="ko-KR" sz="2400" dirty="0" err="1" smtClean="0">
                <a:effectLst/>
              </a:rPr>
              <a:t>url</a:t>
            </a:r>
            <a:r>
              <a:rPr lang="en-US" altLang="ko-KR" sz="2400" dirty="0" smtClean="0">
                <a:effectLst/>
              </a:rPr>
              <a:t>&gt; &lt;working-directory&gt;</a:t>
            </a:r>
            <a:endParaRPr lang="ko-KR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80928"/>
            <a:ext cx="7974999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타원 5"/>
          <p:cNvSpPr/>
          <p:nvPr/>
        </p:nvSpPr>
        <p:spPr>
          <a:xfrm>
            <a:off x="2676639" y="3140968"/>
            <a:ext cx="1224137" cy="3600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7717200" y="3429000"/>
            <a:ext cx="7973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39552" y="3573016"/>
            <a:ext cx="11590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52504" y="5016221"/>
            <a:ext cx="5923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/>
              <a:t>Clone our </a:t>
            </a:r>
            <a:r>
              <a:rPr lang="en-US" altLang="ko-KR" sz="2000" dirty="0"/>
              <a:t>remote repo "test" </a:t>
            </a:r>
            <a:r>
              <a:rPr lang="en-US" altLang="ko-KR" sz="2000" dirty="0" smtClean="0"/>
              <a:t>into </a:t>
            </a:r>
          </a:p>
          <a:p>
            <a:pPr algn="ctr"/>
            <a:r>
              <a:rPr lang="en-US" altLang="ko-KR" sz="2000" dirty="0" smtClean="0"/>
              <a:t>a </a:t>
            </a:r>
            <a:r>
              <a:rPr lang="en-US" altLang="ko-KR" sz="2000" dirty="0"/>
              <a:t>new working directory </a:t>
            </a:r>
            <a:r>
              <a:rPr lang="en-US" altLang="ko-KR" sz="2000" dirty="0" smtClean="0"/>
              <a:t>called </a:t>
            </a:r>
            <a:r>
              <a:rPr lang="en-US" altLang="ko-KR" sz="2000" dirty="0"/>
              <a:t>"hello-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-cloned"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377396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Cloning a repository into a new directory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8880"/>
            <a:ext cx="5944725" cy="333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36120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GUI Tools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39"/>
            <a:ext cx="48768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타원 5"/>
          <p:cNvSpPr/>
          <p:nvPr/>
        </p:nvSpPr>
        <p:spPr>
          <a:xfrm>
            <a:off x="3275856" y="4113076"/>
            <a:ext cx="1224137" cy="3600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31640" y="6093296"/>
            <a:ext cx="6544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 </a:t>
            </a:r>
            <a:r>
              <a:rPr lang="en-US" altLang="ko-KR" sz="2000" dirty="0" smtClean="0"/>
              <a:t>Right-click </a:t>
            </a:r>
            <a:r>
              <a:rPr lang="en-US" altLang="ko-KR" sz="2000" dirty="0"/>
              <a:t>on the project folder and choose "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Gui</a:t>
            </a:r>
            <a:r>
              <a:rPr lang="en-US" altLang="ko-KR" sz="2000" dirty="0"/>
              <a:t>"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741414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GUI Tools</a:t>
            </a:r>
            <a:endParaRPr lang="ko-KR" alt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2132856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0422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6700"/>
            <a:ext cx="5905917" cy="625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228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3.5 </a:t>
            </a:r>
            <a:r>
              <a:rPr lang="en-US" altLang="ko-KR" dirty="0"/>
              <a:t>Summary of Basic </a:t>
            </a:r>
            <a:r>
              <a:rPr lang="en-US" altLang="ko-KR" dirty="0" smtClean="0"/>
              <a:t>Cycle</a:t>
            </a:r>
            <a:br>
              <a:rPr lang="en-US" altLang="ko-KR" dirty="0" smtClean="0"/>
            </a:br>
            <a:r>
              <a:rPr lang="en-US" altLang="ko-KR" sz="3100" dirty="0" smtClean="0"/>
              <a:t>(</a:t>
            </a:r>
            <a:r>
              <a:rPr lang="en-US" altLang="ko-KR" sz="3100" dirty="0" smtClean="0">
                <a:solidFill>
                  <a:srgbClr val="FF0000"/>
                </a:solidFill>
              </a:rPr>
              <a:t>Edit/Stage/Commit/Push</a:t>
            </a:r>
            <a:r>
              <a:rPr lang="en-US" altLang="ko-KR" sz="3100" dirty="0" smtClean="0"/>
              <a:t>)</a:t>
            </a:r>
            <a:endParaRPr lang="ko-KR" altLang="en-US" sz="31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788985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9900"/>
                </a:solidFill>
                <a:effectLst/>
              </a:rPr>
              <a:t>// Edit (Create, Modified, Rename, Delete) files, </a:t>
            </a:r>
          </a:p>
          <a:p>
            <a:r>
              <a:rPr lang="en-US" altLang="ko-KR" sz="2000" dirty="0" smtClean="0">
                <a:solidFill>
                  <a:srgbClr val="009900"/>
                </a:solidFill>
                <a:effectLst/>
              </a:rPr>
              <a:t>// which produces "</a:t>
            </a:r>
            <a:r>
              <a:rPr lang="en-US" altLang="ko-KR" sz="2000" dirty="0" err="1" smtClean="0">
                <a:solidFill>
                  <a:srgbClr val="009900"/>
                </a:solidFill>
                <a:effectLst/>
              </a:rPr>
              <a:t>unstaged</a:t>
            </a:r>
            <a:r>
              <a:rPr lang="en-US" altLang="ko-KR" sz="2000" dirty="0" smtClean="0">
                <a:solidFill>
                  <a:srgbClr val="009900"/>
                </a:solidFill>
                <a:effectLst/>
              </a:rPr>
              <a:t>" file changes.</a:t>
            </a:r>
            <a:r>
              <a:rPr lang="en-US" altLang="ko-KR" sz="2000" dirty="0" smtClean="0"/>
              <a:t> </a:t>
            </a:r>
          </a:p>
          <a:p>
            <a:endParaRPr lang="en-US" altLang="ko-KR" sz="2000" dirty="0">
              <a:solidFill>
                <a:srgbClr val="009900"/>
              </a:solidFill>
              <a:effectLst/>
            </a:endParaRPr>
          </a:p>
          <a:p>
            <a:r>
              <a:rPr lang="en-US" altLang="ko-KR" sz="2000" dirty="0" smtClean="0">
                <a:solidFill>
                  <a:srgbClr val="009900"/>
                </a:solidFill>
                <a:effectLst/>
              </a:rPr>
              <a:t>// Stage file changes, which produces "Staged" file changes</a:t>
            </a:r>
            <a:r>
              <a:rPr lang="en-US" altLang="ko-KR" sz="2000" dirty="0" smtClean="0"/>
              <a:t> </a:t>
            </a:r>
          </a:p>
          <a:p>
            <a:r>
              <a:rPr lang="en-US" altLang="ko-KR" sz="2000" dirty="0" smtClean="0"/>
              <a:t>$ </a:t>
            </a:r>
            <a:r>
              <a:rPr lang="en-US" altLang="ko-KR" sz="2000" b="1" dirty="0" err="1" smtClean="0">
                <a:effectLst/>
              </a:rPr>
              <a:t>git</a:t>
            </a:r>
            <a:r>
              <a:rPr lang="en-US" altLang="ko-KR" sz="2000" b="1" dirty="0" smtClean="0">
                <a:effectLst/>
              </a:rPr>
              <a:t> add &lt;file&gt;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olidFill>
                  <a:srgbClr val="009900"/>
                </a:solidFill>
                <a:effectLst/>
              </a:rPr>
              <a:t>// for new and modified files</a:t>
            </a:r>
            <a:r>
              <a:rPr lang="en-US" altLang="ko-KR" sz="2000" dirty="0" smtClean="0"/>
              <a:t> </a:t>
            </a:r>
          </a:p>
          <a:p>
            <a:r>
              <a:rPr lang="en-US" altLang="ko-KR" sz="2000" dirty="0" smtClean="0"/>
              <a:t>$ </a:t>
            </a:r>
            <a:r>
              <a:rPr lang="en-US" altLang="ko-KR" sz="2000" dirty="0" err="1" smtClean="0">
                <a:effectLst/>
              </a:rPr>
              <a:t>git</a:t>
            </a:r>
            <a:r>
              <a:rPr lang="en-US" altLang="ko-KR" sz="2000" dirty="0" smtClean="0">
                <a:effectLst/>
              </a:rPr>
              <a:t> </a:t>
            </a:r>
            <a:r>
              <a:rPr lang="en-US" altLang="ko-KR" sz="2000" dirty="0" err="1" smtClean="0">
                <a:effectLst/>
              </a:rPr>
              <a:t>rm</a:t>
            </a:r>
            <a:r>
              <a:rPr lang="en-US" altLang="ko-KR" sz="2000" dirty="0" smtClean="0">
                <a:effectLst/>
              </a:rPr>
              <a:t> &lt;file&gt;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olidFill>
                  <a:srgbClr val="009900"/>
                </a:solidFill>
                <a:effectLst/>
              </a:rPr>
              <a:t>// for deleted files</a:t>
            </a:r>
            <a:r>
              <a:rPr lang="en-US" altLang="ko-KR" sz="2000" dirty="0" smtClean="0"/>
              <a:t> </a:t>
            </a:r>
          </a:p>
          <a:p>
            <a:r>
              <a:rPr lang="en-US" altLang="ko-KR" sz="2000" dirty="0" smtClean="0"/>
              <a:t>$ </a:t>
            </a:r>
            <a:r>
              <a:rPr lang="en-US" altLang="ko-KR" sz="2000" dirty="0" err="1" smtClean="0">
                <a:effectLst/>
              </a:rPr>
              <a:t>git</a:t>
            </a:r>
            <a:r>
              <a:rPr lang="en-US" altLang="ko-KR" sz="2000" dirty="0" smtClean="0">
                <a:effectLst/>
              </a:rPr>
              <a:t> mv &lt;old-file-name&gt; &lt;new-file-name&gt;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olidFill>
                  <a:srgbClr val="009900"/>
                </a:solidFill>
                <a:effectLst/>
              </a:rPr>
              <a:t>// for renamed file</a:t>
            </a:r>
            <a:r>
              <a:rPr lang="en-US" altLang="ko-KR" sz="2000" dirty="0" smtClean="0"/>
              <a:t> </a:t>
            </a:r>
          </a:p>
          <a:p>
            <a:endParaRPr lang="en-US" altLang="ko-KR" sz="2000" dirty="0">
              <a:solidFill>
                <a:srgbClr val="009900"/>
              </a:solidFill>
              <a:effectLst/>
            </a:endParaRPr>
          </a:p>
          <a:p>
            <a:r>
              <a:rPr lang="en-US" altLang="ko-KR" sz="2000" dirty="0" smtClean="0">
                <a:solidFill>
                  <a:srgbClr val="009900"/>
                </a:solidFill>
                <a:effectLst/>
              </a:rPr>
              <a:t>// Commit (ALL staged file changes)</a:t>
            </a:r>
            <a:r>
              <a:rPr lang="en-US" altLang="ko-KR" sz="2000" dirty="0" smtClean="0"/>
              <a:t> </a:t>
            </a:r>
          </a:p>
          <a:p>
            <a:r>
              <a:rPr lang="en-US" altLang="ko-KR" sz="2000" dirty="0" smtClean="0"/>
              <a:t>$ </a:t>
            </a:r>
            <a:r>
              <a:rPr lang="en-US" altLang="ko-KR" sz="2000" b="1" dirty="0" err="1" smtClean="0">
                <a:effectLst/>
              </a:rPr>
              <a:t>git</a:t>
            </a:r>
            <a:r>
              <a:rPr lang="en-US" altLang="ko-KR" sz="2000" b="1" dirty="0" smtClean="0">
                <a:effectLst/>
              </a:rPr>
              <a:t> commit -m &lt;message&gt;</a:t>
            </a:r>
            <a:r>
              <a:rPr lang="en-US" altLang="ko-KR" sz="2000" dirty="0" smtClean="0"/>
              <a:t> </a:t>
            </a:r>
          </a:p>
          <a:p>
            <a:endParaRPr lang="en-US" altLang="ko-KR" sz="2000" dirty="0">
              <a:solidFill>
                <a:srgbClr val="009900"/>
              </a:solidFill>
              <a:effectLst/>
            </a:endParaRPr>
          </a:p>
          <a:p>
            <a:r>
              <a:rPr lang="en-US" altLang="ko-KR" sz="2000" dirty="0" smtClean="0">
                <a:solidFill>
                  <a:srgbClr val="009900"/>
                </a:solidFill>
                <a:effectLst/>
              </a:rPr>
              <a:t>// Push</a:t>
            </a:r>
            <a:r>
              <a:rPr lang="en-US" altLang="ko-KR" sz="2000" dirty="0" smtClean="0"/>
              <a:t> </a:t>
            </a:r>
          </a:p>
          <a:p>
            <a:r>
              <a:rPr lang="en-US" altLang="ko-KR" sz="2000" dirty="0" smtClean="0"/>
              <a:t>$ </a:t>
            </a:r>
            <a:r>
              <a:rPr lang="en-US" altLang="ko-KR" sz="2000" b="1" dirty="0" err="1" smtClean="0">
                <a:effectLst/>
              </a:rPr>
              <a:t>git</a:t>
            </a:r>
            <a:r>
              <a:rPr lang="en-US" altLang="ko-KR" sz="2000" b="1" dirty="0" smtClean="0">
                <a:effectLst/>
              </a:rPr>
              <a:t> push &lt;remote-repo-name&gt; &lt;local-branch-name&gt;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402713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Tagging</a:t>
            </a:r>
            <a:br>
              <a:rPr lang="en-US" altLang="ko-KR" dirty="0" smtClean="0"/>
            </a:br>
            <a:r>
              <a:rPr lang="en-US" altLang="ko-KR" sz="3100" dirty="0" smtClean="0"/>
              <a:t>(</a:t>
            </a:r>
            <a:r>
              <a:rPr lang="en-US" altLang="ko-KR" sz="3100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3100" dirty="0" smtClean="0">
                <a:solidFill>
                  <a:srgbClr val="FF0000"/>
                </a:solidFill>
              </a:rPr>
              <a:t> tag</a:t>
            </a:r>
            <a:r>
              <a:rPr lang="en-US" altLang="ko-KR" sz="3100" dirty="0" smtClean="0"/>
              <a:t>)</a:t>
            </a:r>
            <a:endParaRPr lang="ko-KR" altLang="en-US" sz="31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Tag </a:t>
            </a:r>
            <a:r>
              <a:rPr lang="en-US" altLang="ko-KR" sz="2400" dirty="0"/>
              <a:t>(or label) can be used to tag a specific commit as being important, for example, to mark a particular release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/>
              <a:t>I recommend that you commit your code and push it to the remote repo as often as needed (e.g., daily), to BACKUP your code. </a:t>
            </a:r>
            <a:endParaRPr lang="en-US" altLang="ko-KR" sz="2400" dirty="0" smtClean="0"/>
          </a:p>
          <a:p>
            <a:r>
              <a:rPr lang="en-US" altLang="ko-KR" sz="2400" dirty="0" smtClean="0"/>
              <a:t>When </a:t>
            </a:r>
            <a:r>
              <a:rPr lang="en-US" altLang="ko-KR" sz="2400" dirty="0"/>
              <a:t>you code reaches a stable point (in turn of functionality), create a tag to mark the </a:t>
            </a:r>
            <a:r>
              <a:rPr lang="en-US" altLang="ko-KR" sz="2400" dirty="0" smtClean="0"/>
              <a:t>commit.</a:t>
            </a:r>
            <a:r>
              <a:rPr lang="en-US" altLang="ko-KR" sz="2400" dirty="0"/>
              <a:t> </a:t>
            </a:r>
            <a:endParaRPr lang="ko-KR" altLang="en-US" sz="2400" dirty="0"/>
          </a:p>
        </p:txBody>
      </p:sp>
      <p:pic>
        <p:nvPicPr>
          <p:cNvPr id="10242" name="Picture 2" descr="https://www.atlassian.com/pt/git/workflows/pageSections/00/contentFullWidth/0/tabs/02/pageSections/00/contentFullWidth/0/content_files/file0/document/git-workflow-release-cycle-1historic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869160"/>
            <a:ext cx="7468397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2051720" y="4869160"/>
            <a:ext cx="1224137" cy="3600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516784" y="4867436"/>
            <a:ext cx="1224137" cy="3600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164288" y="4853012"/>
            <a:ext cx="1224137" cy="3600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6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Centralized VCS(e.g., CVS, Subversion)</a:t>
            </a:r>
            <a:endParaRPr lang="ko-KR" altLang="en-US" dirty="0"/>
          </a:p>
        </p:txBody>
      </p:sp>
      <p:pic>
        <p:nvPicPr>
          <p:cNvPr id="1028" name="Picture 4" descr="https://git-scm.com/figures/18333fig0102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238" y="2276872"/>
            <a:ext cx="3987946" cy="312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5723" y="5516014"/>
            <a:ext cx="75979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/>
              <a:t>a </a:t>
            </a:r>
            <a:r>
              <a:rPr lang="en-US" altLang="ko-KR" sz="2000" dirty="0"/>
              <a:t>single server that contains </a:t>
            </a:r>
            <a:r>
              <a:rPr lang="en-US" altLang="ko-KR" sz="2000" dirty="0" smtClean="0"/>
              <a:t>all </a:t>
            </a:r>
            <a:r>
              <a:rPr lang="en-US" altLang="ko-KR" sz="2000" dirty="0"/>
              <a:t>the versioned </a:t>
            </a:r>
            <a:r>
              <a:rPr lang="en-US" altLang="ko-KR" sz="2000" dirty="0" smtClean="0"/>
              <a:t>files.</a:t>
            </a:r>
          </a:p>
          <a:p>
            <a:pPr algn="ctr"/>
            <a:r>
              <a:rPr lang="en-US" altLang="ko-KR" sz="2000" dirty="0" smtClean="0"/>
              <a:t>a </a:t>
            </a:r>
            <a:r>
              <a:rPr lang="en-US" altLang="ko-KR" sz="2000" dirty="0"/>
              <a:t>number of clients that check out files from that central </a:t>
            </a:r>
            <a:r>
              <a:rPr lang="en-US" altLang="ko-KR" sz="2000" dirty="0" smtClean="0"/>
              <a:t>place.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If that server goes </a:t>
            </a:r>
            <a:r>
              <a:rPr lang="en-US" altLang="ko-KR" sz="2000" dirty="0" smtClean="0"/>
              <a:t>down, then nobody </a:t>
            </a:r>
            <a:r>
              <a:rPr lang="en-US" altLang="ko-KR" sz="2000" dirty="0"/>
              <a:t>can collaborate 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7831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Tagging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Creating an Annotated Tag</a:t>
            </a:r>
          </a:p>
          <a:p>
            <a:pPr marL="4572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tag –a &lt;tag-name&gt; -m &lt;message&gt;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Listing Tags</a:t>
            </a:r>
          </a:p>
          <a:p>
            <a:pPr marL="4572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tag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539146"/>
            <a:ext cx="8368930" cy="1076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 4"/>
          <p:cNvSpPr/>
          <p:nvPr/>
        </p:nvSpPr>
        <p:spPr>
          <a:xfrm>
            <a:off x="3960835" y="4519131"/>
            <a:ext cx="1080120" cy="3600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5689509"/>
            <a:ext cx="6514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create </a:t>
            </a:r>
            <a:r>
              <a:rPr lang="en-US" altLang="ko-KR" sz="2400" dirty="0"/>
              <a:t>an annotated tag at the latest commit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981087" y="2894932"/>
            <a:ext cx="443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database contains the </a:t>
            </a:r>
            <a:r>
              <a:rPr lang="en-US" altLang="ko-KR" dirty="0"/>
              <a:t>tagger name, </a:t>
            </a:r>
            <a:endParaRPr lang="en-US" altLang="ko-KR" dirty="0" smtClean="0"/>
          </a:p>
          <a:p>
            <a:r>
              <a:rPr lang="en-US" altLang="ko-KR" dirty="0" smtClean="0"/>
              <a:t>email</a:t>
            </a:r>
            <a:r>
              <a:rPr lang="en-US" altLang="ko-KR" dirty="0"/>
              <a:t>, </a:t>
            </a:r>
            <a:r>
              <a:rPr lang="en-US" altLang="ko-KR" dirty="0" smtClean="0"/>
              <a:t>date</a:t>
            </a:r>
            <a:r>
              <a:rPr lang="en-US" altLang="ko-KR" dirty="0"/>
              <a:t> </a:t>
            </a:r>
            <a:r>
              <a:rPr lang="en-US" altLang="ko-KR" dirty="0" smtClean="0"/>
              <a:t>and </a:t>
            </a:r>
            <a:r>
              <a:rPr lang="en-US" altLang="ko-KR" dirty="0"/>
              <a:t>a tagging </a:t>
            </a:r>
            <a:r>
              <a:rPr lang="en-US" altLang="ko-KR" dirty="0" smtClean="0"/>
              <a:t>message</a:t>
            </a:r>
            <a:endParaRPr lang="ko-KR" altLang="en-US" dirty="0"/>
          </a:p>
        </p:txBody>
      </p:sp>
      <p:cxnSp>
        <p:nvCxnSpPr>
          <p:cNvPr id="10" name="꺾인 연결선 9"/>
          <p:cNvCxnSpPr/>
          <p:nvPr/>
        </p:nvCxnSpPr>
        <p:spPr>
          <a:xfrm>
            <a:off x="2843808" y="2636912"/>
            <a:ext cx="1117027" cy="58118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483768" y="2204864"/>
            <a:ext cx="432048" cy="50405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04991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Tagging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4943"/>
            <a:ext cx="5832648" cy="5222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4128852" y="1344943"/>
            <a:ext cx="1595276" cy="3600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4911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Tagging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16891"/>
            <a:ext cx="4968552" cy="3320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251065"/>
            <a:ext cx="6997732" cy="1430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62115" y="1353119"/>
            <a:ext cx="4986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Create </a:t>
            </a:r>
            <a:r>
              <a:rPr lang="en-US" altLang="ko-KR" sz="2400" dirty="0"/>
              <a:t>a tag for an earlier commit</a:t>
            </a:r>
            <a:endParaRPr lang="ko-KR" altLang="en-US" sz="2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483768" y="3356992"/>
            <a:ext cx="7920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691680" y="5733256"/>
            <a:ext cx="7920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1111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2: remote repo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Alice</a:t>
            </a:r>
          </a:p>
          <a:p>
            <a:pPr lvl="1"/>
            <a:r>
              <a:rPr lang="en-US" altLang="ko-KR" dirty="0" smtClean="0"/>
              <a:t>Create </a:t>
            </a:r>
            <a:r>
              <a:rPr lang="en-US" altLang="ko-KR" dirty="0" err="1"/>
              <a:t>g</a:t>
            </a:r>
            <a:r>
              <a:rPr lang="en-US" altLang="ko-KR" dirty="0" err="1" smtClean="0"/>
              <a:t>ithub</a:t>
            </a:r>
            <a:r>
              <a:rPr lang="en-US" altLang="ko-KR" dirty="0" smtClean="0"/>
              <a:t> account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Create remote repo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Push a local branch to remote repo</a:t>
            </a:r>
          </a:p>
          <a:p>
            <a:pPr marL="400050" lvl="1" indent="0">
              <a:buNone/>
            </a:pPr>
            <a:r>
              <a:rPr lang="en-US" altLang="ko-KR" dirty="0" smtClean="0"/>
              <a:t>   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remote add,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push)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Bob</a:t>
            </a:r>
          </a:p>
          <a:p>
            <a:pPr lvl="1"/>
            <a:r>
              <a:rPr lang="en-US" altLang="ko-KR" dirty="0" smtClean="0"/>
              <a:t>clone remote repo to working directory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679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Distributed VCS(e.g.,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Picture 2" descr="Distributed version control systems mean that each user has a full copy of the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268005"/>
            <a:ext cx="3456382" cy="387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81029" y="6268670"/>
            <a:ext cx="5017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each </a:t>
            </a:r>
            <a:r>
              <a:rPr lang="en-US" altLang="ko-KR" sz="2000" dirty="0"/>
              <a:t>user has a full copy of the database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3700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Initially </a:t>
            </a:r>
            <a:r>
              <a:rPr lang="en-US" altLang="ko-KR" sz="2800" dirty="0"/>
              <a:t>designed and developed by Linus Torvalds, in 2005, to support the development of the Linux </a:t>
            </a:r>
            <a:r>
              <a:rPr lang="en-US" altLang="ko-KR" sz="2800" dirty="0" smtClean="0"/>
              <a:t>kernel</a:t>
            </a:r>
          </a:p>
          <a:p>
            <a:endParaRPr lang="en-US" altLang="ko-KR" sz="2800" dirty="0" smtClean="0"/>
          </a:p>
          <a:p>
            <a:r>
              <a:rPr lang="en-US" altLang="ko-KR" sz="2800" dirty="0"/>
              <a:t>Distributed Version Control System (DVCS</a:t>
            </a:r>
            <a:r>
              <a:rPr lang="en-US" altLang="ko-KR" sz="2800" dirty="0" smtClean="0"/>
              <a:t>)</a:t>
            </a:r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Mother site for </a:t>
            </a:r>
            <a:r>
              <a:rPr lang="en-US" altLang="ko-KR" sz="2800" dirty="0" err="1" smtClean="0"/>
              <a:t>Git</a:t>
            </a:r>
            <a:r>
              <a:rPr lang="en-US" altLang="ko-KR" sz="2800" dirty="0" smtClean="0"/>
              <a:t>: </a:t>
            </a:r>
            <a:r>
              <a:rPr lang="en-US" altLang="ko-KR" sz="2800" dirty="0"/>
              <a:t>http://git-scm.com.</a:t>
            </a:r>
            <a:endParaRPr lang="en-US" altLang="ko-KR" sz="2800" dirty="0" smtClean="0"/>
          </a:p>
          <a:p>
            <a:pPr marL="571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04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endParaRPr lang="ko-KR" altLang="en-US" dirty="0"/>
          </a:p>
        </p:txBody>
      </p:sp>
      <p:pic>
        <p:nvPicPr>
          <p:cNvPr id="2052" name="Picture 4" descr="snapshot-based V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66388"/>
            <a:ext cx="6433365" cy="2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609600" y="1752600"/>
            <a:ext cx="3962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Commit Snapshots 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6137" y="5373216"/>
            <a:ext cx="8091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Every </a:t>
            </a:r>
            <a:r>
              <a:rPr lang="en-US" altLang="ko-KR" sz="2000" dirty="0"/>
              <a:t>time you commit, </a:t>
            </a: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takes a snapshot and stores a reference to that snapshot 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If </a:t>
            </a:r>
            <a:r>
              <a:rPr lang="en-US" altLang="ko-KR" sz="2000" dirty="0"/>
              <a:t>files have not changed,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doesn’t store the file </a:t>
            </a:r>
            <a:r>
              <a:rPr lang="en-US" altLang="ko-KR" sz="2000" dirty="0" smtClean="0"/>
              <a:t>again --just </a:t>
            </a:r>
            <a:r>
              <a:rPr lang="en-US" altLang="ko-KR" sz="2000" dirty="0"/>
              <a:t>a link to the previous identical file it has already stored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1708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Commit Deltas(CVS, Subversion)</a:t>
            </a:r>
            <a:endParaRPr lang="ko-KR" altLang="en-US" dirty="0"/>
          </a:p>
        </p:txBody>
      </p:sp>
      <p:pic>
        <p:nvPicPr>
          <p:cNvPr id="4" name="Picture 2" descr="delta-based V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92896"/>
            <a:ext cx="6016990" cy="268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5445224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These </a:t>
            </a:r>
            <a:r>
              <a:rPr lang="en-US" altLang="ko-KR" sz="2000" dirty="0"/>
              <a:t>systems think of the information </a:t>
            </a:r>
            <a:r>
              <a:rPr lang="en-US" altLang="ko-KR" sz="2000" dirty="0" smtClean="0"/>
              <a:t>as </a:t>
            </a:r>
            <a:r>
              <a:rPr lang="en-US" altLang="ko-KR" sz="2000" u="sng" dirty="0"/>
              <a:t>a set of files and the </a:t>
            </a:r>
            <a:r>
              <a:rPr lang="en-US" altLang="ko-KR" sz="2000" u="sng" dirty="0" smtClean="0"/>
              <a:t>changes(deltas) </a:t>
            </a:r>
            <a:r>
              <a:rPr lang="en-US" altLang="ko-KR" sz="2000" dirty="0"/>
              <a:t>made to each file over </a:t>
            </a:r>
            <a:r>
              <a:rPr lang="en-US" altLang="ko-KR" sz="2000" dirty="0" smtClean="0"/>
              <a:t>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Merges can be </a:t>
            </a:r>
            <a:r>
              <a:rPr lang="en-US" altLang="ko-KR" sz="2000" dirty="0" smtClean="0"/>
              <a:t>slow </a:t>
            </a:r>
            <a:r>
              <a:rPr lang="en-US" altLang="ko-KR" sz="2000" dirty="0"/>
              <a:t>to carry </a:t>
            </a:r>
            <a:r>
              <a:rPr lang="en-US" altLang="ko-KR" sz="2000" dirty="0" smtClean="0"/>
              <a:t>out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3509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1320</Words>
  <Application>Microsoft Office PowerPoint</Application>
  <PresentationFormat>화면 슬라이드 쇼(4:3)</PresentationFormat>
  <Paragraphs>293</Paragraphs>
  <Slides>53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4" baseType="lpstr">
      <vt:lpstr>Office 테마</vt:lpstr>
      <vt:lpstr>Git &amp; GitHub</vt:lpstr>
      <vt:lpstr>Table of Contents</vt:lpstr>
      <vt:lpstr>1. VCS (Version Control System)</vt:lpstr>
      <vt:lpstr>VCS</vt:lpstr>
      <vt:lpstr>VCS</vt:lpstr>
      <vt:lpstr>VCS</vt:lpstr>
      <vt:lpstr>Git</vt:lpstr>
      <vt:lpstr>Git</vt:lpstr>
      <vt:lpstr>Git</vt:lpstr>
      <vt:lpstr>2. Setting Up Git</vt:lpstr>
      <vt:lpstr>Setting Up Git</vt:lpstr>
      <vt:lpstr>Setting Up Git</vt:lpstr>
      <vt:lpstr>3. Git Basics</vt:lpstr>
      <vt:lpstr>Git Commands</vt:lpstr>
      <vt:lpstr>3.1 Getting Stared with Local Repo</vt:lpstr>
      <vt:lpstr>1) Setup the Working Directory </vt:lpstr>
      <vt:lpstr>2) Initialize a new git repo (git init)</vt:lpstr>
      <vt:lpstr>Basic Work Cycle</vt:lpstr>
      <vt:lpstr>Lifecycle of the status of files</vt:lpstr>
      <vt:lpstr>3) Staging File Changes for Tracking (git add)</vt:lpstr>
      <vt:lpstr>Staging File Changes for Tracking</vt:lpstr>
      <vt:lpstr>Staging File Changes for Tracking</vt:lpstr>
      <vt:lpstr>4) Committing File Changes (git commit)</vt:lpstr>
      <vt:lpstr>5) Viewing the Commit Data (git log)</vt:lpstr>
      <vt:lpstr>6) File Status (git status)</vt:lpstr>
      <vt:lpstr>File Status(git status)</vt:lpstr>
      <vt:lpstr>File Status(git status)</vt:lpstr>
      <vt:lpstr>File Status(git status)</vt:lpstr>
      <vt:lpstr>7) Compare Files (git diff)</vt:lpstr>
      <vt:lpstr>Compare Files</vt:lpstr>
      <vt:lpstr>More “git log”</vt:lpstr>
      <vt:lpstr>More “git log”</vt:lpstr>
      <vt:lpstr>8) The .gitignore File</vt:lpstr>
      <vt:lpstr>The .gitignore File</vt:lpstr>
      <vt:lpstr>The .gitignore File</vt:lpstr>
      <vt:lpstr>Generating ‘.gitignore’ File</vt:lpstr>
      <vt:lpstr>Lab 1</vt:lpstr>
      <vt:lpstr>3.2 Setting up Remote Repo</vt:lpstr>
      <vt:lpstr>1) Create a new remote repo</vt:lpstr>
      <vt:lpstr>2) Create a new connection to  a remote repository (git remote add)</vt:lpstr>
      <vt:lpstr>3) Push the specified branch to &lt;remote&gt; (git push)</vt:lpstr>
      <vt:lpstr>Push the specified branch  to remote repo</vt:lpstr>
      <vt:lpstr>3.3 Cloning a repository into a new directory (git clone)</vt:lpstr>
      <vt:lpstr>Cloning a repository into a new directory</vt:lpstr>
      <vt:lpstr>3.4 Git GUI Tools</vt:lpstr>
      <vt:lpstr>Git GUI Tools</vt:lpstr>
      <vt:lpstr>PowerPoint 프레젠테이션</vt:lpstr>
      <vt:lpstr>3.5 Summary of Basic Cycle (Edit/Stage/Commit/Push)</vt:lpstr>
      <vt:lpstr>4. Tagging (git tag)</vt:lpstr>
      <vt:lpstr>Tagging</vt:lpstr>
      <vt:lpstr>Tagging</vt:lpstr>
      <vt:lpstr>Tagging</vt:lpstr>
      <vt:lpstr>Lab 2: remote repo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62</cp:revision>
  <dcterms:created xsi:type="dcterms:W3CDTF">2016-02-23T04:58:11Z</dcterms:created>
  <dcterms:modified xsi:type="dcterms:W3CDTF">2016-03-10T04:47:20Z</dcterms:modified>
</cp:coreProperties>
</file>