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54" r:id="rId3"/>
    <p:sldId id="307" r:id="rId4"/>
    <p:sldId id="357" r:id="rId5"/>
    <p:sldId id="355" r:id="rId6"/>
    <p:sldId id="361" r:id="rId7"/>
    <p:sldId id="362" r:id="rId8"/>
    <p:sldId id="308" r:id="rId9"/>
    <p:sldId id="358" r:id="rId10"/>
    <p:sldId id="309" r:id="rId11"/>
    <p:sldId id="310" r:id="rId12"/>
    <p:sldId id="311" r:id="rId13"/>
    <p:sldId id="312" r:id="rId14"/>
    <p:sldId id="313" r:id="rId15"/>
    <p:sldId id="314" r:id="rId16"/>
    <p:sldId id="359" r:id="rId17"/>
    <p:sldId id="315" r:id="rId18"/>
    <p:sldId id="316" r:id="rId19"/>
    <p:sldId id="317" r:id="rId20"/>
    <p:sldId id="318" r:id="rId21"/>
    <p:sldId id="319" r:id="rId22"/>
    <p:sldId id="320" r:id="rId23"/>
    <p:sldId id="321" r:id="rId24"/>
    <p:sldId id="363" r:id="rId25"/>
    <p:sldId id="322" r:id="rId26"/>
    <p:sldId id="323" r:id="rId27"/>
    <p:sldId id="324" r:id="rId28"/>
    <p:sldId id="325" r:id="rId29"/>
    <p:sldId id="326" r:id="rId30"/>
    <p:sldId id="327" r:id="rId31"/>
    <p:sldId id="328" r:id="rId32"/>
    <p:sldId id="329" r:id="rId33"/>
    <p:sldId id="330" r:id="rId34"/>
    <p:sldId id="331" r:id="rId35"/>
    <p:sldId id="332" r:id="rId36"/>
    <p:sldId id="333" r:id="rId3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CC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494" y="-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4DAE3-BC17-42DE-9806-1BB7F6F71112}" type="datetimeFigureOut">
              <a:rPr lang="ko-KR" altLang="en-US" smtClean="0"/>
              <a:t>2016-03-11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CA0D8-EE44-464D-BA8B-0EA0BFD589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0460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4DAE3-BC17-42DE-9806-1BB7F6F71112}" type="datetimeFigureOut">
              <a:rPr lang="ko-KR" altLang="en-US" smtClean="0"/>
              <a:t>2016-03-11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CA0D8-EE44-464D-BA8B-0EA0BFD589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6036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4DAE3-BC17-42DE-9806-1BB7F6F71112}" type="datetimeFigureOut">
              <a:rPr lang="ko-KR" altLang="en-US" smtClean="0"/>
              <a:t>2016-03-11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CA0D8-EE44-464D-BA8B-0EA0BFD589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2582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4DAE3-BC17-42DE-9806-1BB7F6F71112}" type="datetimeFigureOut">
              <a:rPr lang="ko-KR" altLang="en-US" smtClean="0"/>
              <a:t>2016-03-11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CA0D8-EE44-464D-BA8B-0EA0BFD589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4733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4DAE3-BC17-42DE-9806-1BB7F6F71112}" type="datetimeFigureOut">
              <a:rPr lang="ko-KR" altLang="en-US" smtClean="0"/>
              <a:t>2016-03-11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CA0D8-EE44-464D-BA8B-0EA0BFD589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3947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4DAE3-BC17-42DE-9806-1BB7F6F71112}" type="datetimeFigureOut">
              <a:rPr lang="ko-KR" altLang="en-US" smtClean="0"/>
              <a:t>2016-03-11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CA0D8-EE44-464D-BA8B-0EA0BFD589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8799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4DAE3-BC17-42DE-9806-1BB7F6F71112}" type="datetimeFigureOut">
              <a:rPr lang="ko-KR" altLang="en-US" smtClean="0"/>
              <a:t>2016-03-11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CA0D8-EE44-464D-BA8B-0EA0BFD589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5048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4DAE3-BC17-42DE-9806-1BB7F6F71112}" type="datetimeFigureOut">
              <a:rPr lang="ko-KR" altLang="en-US" smtClean="0"/>
              <a:t>2016-03-11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CA0D8-EE44-464D-BA8B-0EA0BFD589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1066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4DAE3-BC17-42DE-9806-1BB7F6F71112}" type="datetimeFigureOut">
              <a:rPr lang="ko-KR" altLang="en-US" smtClean="0"/>
              <a:t>2016-03-11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CA0D8-EE44-464D-BA8B-0EA0BFD589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0170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4DAE3-BC17-42DE-9806-1BB7F6F71112}" type="datetimeFigureOut">
              <a:rPr lang="ko-KR" altLang="en-US" smtClean="0"/>
              <a:t>2016-03-11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CA0D8-EE44-464D-BA8B-0EA0BFD589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9439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4DAE3-BC17-42DE-9806-1BB7F6F71112}" type="datetimeFigureOut">
              <a:rPr lang="ko-KR" altLang="en-US" smtClean="0"/>
              <a:t>2016-03-11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CA0D8-EE44-464D-BA8B-0EA0BFD589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812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E4DAE3-BC17-42DE-9806-1BB7F6F71112}" type="datetimeFigureOut">
              <a:rPr lang="ko-KR" altLang="en-US" smtClean="0"/>
              <a:t>2016-03-11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8CA0D8-EE44-464D-BA8B-0EA0BFD589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210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 smtClean="0"/>
              <a:t>Git</a:t>
            </a:r>
            <a:r>
              <a:rPr lang="en-US" altLang="ko-KR" dirty="0" smtClean="0"/>
              <a:t> &amp; GitHub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How to get started with GIT and work with GIT Remote Repo</a:t>
            </a:r>
          </a:p>
          <a:p>
            <a:r>
              <a:rPr lang="en-US" altLang="ko-KR" sz="2000" dirty="0" smtClean="0"/>
              <a:t>( https://www3.ntu.edu.sg/home/ehchua/programming/howto/Git_HowTo.html )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810663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1) Creating a new Branch</a:t>
            </a:r>
            <a:br>
              <a:rPr lang="en-US" altLang="ko-KR" dirty="0" smtClean="0"/>
            </a:br>
            <a:r>
              <a:rPr lang="en-US" altLang="ko-KR" sz="3100" dirty="0" smtClean="0"/>
              <a:t>(</a:t>
            </a:r>
            <a:r>
              <a:rPr lang="en-US" altLang="ko-KR" sz="3100" dirty="0" err="1" smtClean="0">
                <a:solidFill>
                  <a:srgbClr val="FF0000"/>
                </a:solidFill>
              </a:rPr>
              <a:t>git</a:t>
            </a:r>
            <a:r>
              <a:rPr lang="en-US" altLang="ko-KR" sz="3100" dirty="0" smtClean="0">
                <a:solidFill>
                  <a:srgbClr val="FF0000"/>
                </a:solidFill>
              </a:rPr>
              <a:t> branch &lt;branch-name&gt;</a:t>
            </a:r>
            <a:r>
              <a:rPr lang="en-US" altLang="ko-KR" sz="3100" dirty="0" smtClean="0"/>
              <a:t>) </a:t>
            </a:r>
            <a:endParaRPr lang="ko-KR" altLang="en-US" sz="3100" dirty="0"/>
          </a:p>
        </p:txBody>
      </p:sp>
      <p:pic>
        <p:nvPicPr>
          <p:cNvPr id="18434" name="Picture 2" descr="imga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1802" y="2248289"/>
            <a:ext cx="3744416" cy="3110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575693" y="2348880"/>
            <a:ext cx="2744341" cy="461665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$ </a:t>
            </a:r>
            <a:r>
              <a:rPr lang="en-US" altLang="ko-KR" sz="2400" dirty="0" err="1" smtClean="0"/>
              <a:t>git</a:t>
            </a:r>
            <a:r>
              <a:rPr lang="en-US" altLang="ko-KR" sz="2400" dirty="0" smtClean="0"/>
              <a:t> branch </a:t>
            </a:r>
            <a:r>
              <a:rPr lang="en-US" altLang="ko-KR" sz="2400" dirty="0" err="1" smtClean="0"/>
              <a:t>devel</a:t>
            </a:r>
            <a:endParaRPr lang="ko-KR" alt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964492" y="5537744"/>
            <a:ext cx="66836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000" dirty="0"/>
              <a:t>Take note that when you create a new branch, </a:t>
            </a:r>
            <a:endParaRPr lang="en-US" altLang="ko-KR" sz="2000" dirty="0" smtClean="0"/>
          </a:p>
          <a:p>
            <a:pPr algn="r"/>
            <a:r>
              <a:rPr lang="en-US" altLang="ko-KR" sz="2000" dirty="0" smtClean="0"/>
              <a:t>the </a:t>
            </a:r>
            <a:r>
              <a:rPr lang="en-US" altLang="ko-KR" sz="2000" dirty="0"/>
              <a:t>HEAD pointer is still pointing at the current branch.</a:t>
            </a:r>
            <a:endParaRPr lang="ko-KR" altLang="en-US" sz="2000" dirty="0"/>
          </a:p>
        </p:txBody>
      </p:sp>
      <p:sp>
        <p:nvSpPr>
          <p:cNvPr id="7" name="타원 6"/>
          <p:cNvSpPr/>
          <p:nvPr/>
        </p:nvSpPr>
        <p:spPr>
          <a:xfrm>
            <a:off x="4961762" y="4797152"/>
            <a:ext cx="1595276" cy="561516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57675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2) Switching </a:t>
            </a:r>
            <a:r>
              <a:rPr lang="en-US" altLang="ko-KR" dirty="0"/>
              <a:t>to a Branch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sz="3100" dirty="0" smtClean="0"/>
              <a:t>(</a:t>
            </a:r>
            <a:r>
              <a:rPr lang="en-US" altLang="ko-KR" sz="3100" dirty="0" err="1">
                <a:solidFill>
                  <a:srgbClr val="FF0000"/>
                </a:solidFill>
              </a:rPr>
              <a:t>git</a:t>
            </a:r>
            <a:r>
              <a:rPr lang="en-US" altLang="ko-KR" sz="3100" dirty="0">
                <a:solidFill>
                  <a:srgbClr val="FF0000"/>
                </a:solidFill>
              </a:rPr>
              <a:t> checkout &lt;branch-name</a:t>
            </a:r>
            <a:r>
              <a:rPr lang="en-US" altLang="ko-KR" sz="3100" dirty="0" smtClean="0">
                <a:solidFill>
                  <a:srgbClr val="FF0000"/>
                </a:solidFill>
              </a:rPr>
              <a:t>&gt;</a:t>
            </a:r>
            <a:r>
              <a:rPr lang="en-US" altLang="ko-KR" sz="3100" dirty="0" smtClean="0"/>
              <a:t>)</a:t>
            </a:r>
            <a:endParaRPr lang="ko-KR" altLang="en-US" sz="3100" dirty="0"/>
          </a:p>
        </p:txBody>
      </p:sp>
      <p:pic>
        <p:nvPicPr>
          <p:cNvPr id="19458" name="Picture 2" descr="imga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2801507"/>
            <a:ext cx="3888432" cy="3292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타원 5"/>
          <p:cNvSpPr/>
          <p:nvPr/>
        </p:nvSpPr>
        <p:spPr>
          <a:xfrm>
            <a:off x="6588224" y="5539829"/>
            <a:ext cx="1595276" cy="360040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611560" y="1772816"/>
            <a:ext cx="4596054" cy="156966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// The HEAD pointer will be </a:t>
            </a:r>
          </a:p>
          <a:p>
            <a:r>
              <a:rPr lang="en-US" altLang="ko-KR" sz="2400" dirty="0" smtClean="0"/>
              <a:t>// pointing at </a:t>
            </a:r>
            <a:r>
              <a:rPr lang="en-US" altLang="ko-KR" sz="2400" dirty="0" err="1" smtClean="0"/>
              <a:t>devel</a:t>
            </a:r>
            <a:r>
              <a:rPr lang="en-US" altLang="ko-KR" sz="2400" dirty="0" smtClean="0"/>
              <a:t> branch</a:t>
            </a:r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$ </a:t>
            </a:r>
            <a:r>
              <a:rPr lang="en-US" altLang="ko-KR" sz="2400" dirty="0" err="1" smtClean="0">
                <a:effectLst/>
              </a:rPr>
              <a:t>git</a:t>
            </a:r>
            <a:r>
              <a:rPr lang="en-US" altLang="ko-KR" sz="2400" dirty="0" smtClean="0">
                <a:effectLst/>
              </a:rPr>
              <a:t> checkout </a:t>
            </a:r>
            <a:r>
              <a:rPr lang="en-US" altLang="ko-KR" sz="2400" dirty="0" err="1" smtClean="0">
                <a:effectLst/>
              </a:rPr>
              <a:t>devel</a:t>
            </a:r>
            <a:r>
              <a:rPr lang="en-US" altLang="ko-KR" sz="2400" dirty="0" smtClean="0"/>
              <a:t>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15616" y="6093631"/>
            <a:ext cx="67551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Alternatively, you can use "</a:t>
            </a:r>
            <a:r>
              <a:rPr lang="en-US" altLang="ko-KR" b="1" dirty="0" err="1" smtClean="0">
                <a:solidFill>
                  <a:srgbClr val="7030A0"/>
                </a:solidFill>
              </a:rPr>
              <a:t>git</a:t>
            </a:r>
            <a:r>
              <a:rPr lang="en-US" altLang="ko-KR" dirty="0" smtClean="0"/>
              <a:t> </a:t>
            </a:r>
            <a:r>
              <a:rPr lang="en-US" altLang="ko-KR" b="1" dirty="0" smtClean="0">
                <a:solidFill>
                  <a:srgbClr val="7030A0"/>
                </a:solidFill>
              </a:rPr>
              <a:t>checkout -b &lt;branch-name&gt;</a:t>
            </a:r>
            <a:r>
              <a:rPr lang="en-US" altLang="ko-KR" dirty="0"/>
              <a:t>" </a:t>
            </a:r>
            <a:endParaRPr lang="en-US" altLang="ko-KR" dirty="0" smtClean="0"/>
          </a:p>
          <a:p>
            <a:r>
              <a:rPr lang="en-US" altLang="ko-KR" dirty="0" smtClean="0"/>
              <a:t>to </a:t>
            </a:r>
            <a:r>
              <a:rPr lang="en-US" altLang="ko-KR" dirty="0"/>
              <a:t>create a new branch and switch into the new branch.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0271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3) Make Changes and commit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2276872"/>
            <a:ext cx="6373540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// Append a line in README.md: </a:t>
            </a:r>
          </a:p>
          <a:p>
            <a:r>
              <a:rPr lang="en-US" altLang="ko-KR" sz="2000" dirty="0" smtClean="0"/>
              <a:t>// This line is added on </a:t>
            </a:r>
            <a:r>
              <a:rPr lang="en-US" altLang="ko-KR" sz="2000" dirty="0" err="1" smtClean="0"/>
              <a:t>devel</a:t>
            </a:r>
            <a:r>
              <a:rPr lang="en-US" altLang="ko-KR" sz="2000" dirty="0" smtClean="0"/>
              <a:t> branch after Commit 3</a:t>
            </a:r>
          </a:p>
          <a:p>
            <a:endParaRPr lang="en-US" altLang="ko-KR" sz="2000" dirty="0" smtClean="0"/>
          </a:p>
          <a:p>
            <a:r>
              <a:rPr lang="en-US" altLang="ko-KR" sz="2000" dirty="0" smtClean="0"/>
              <a:t>$ </a:t>
            </a:r>
            <a:r>
              <a:rPr lang="en-US" altLang="ko-KR" sz="2000" dirty="0" err="1" smtClean="0"/>
              <a:t>git</a:t>
            </a:r>
            <a:r>
              <a:rPr lang="en-US" altLang="ko-KR" sz="2000" dirty="0" smtClean="0"/>
              <a:t> status   // NOTE "On branch </a:t>
            </a:r>
            <a:r>
              <a:rPr lang="en-US" altLang="ko-KR" sz="2000" dirty="0" err="1" smtClean="0"/>
              <a:t>devel</a:t>
            </a:r>
            <a:r>
              <a:rPr lang="en-US" altLang="ko-KR" sz="2000" dirty="0" smtClean="0"/>
              <a:t>"</a:t>
            </a:r>
          </a:p>
          <a:p>
            <a:r>
              <a:rPr lang="en-US" altLang="ko-KR" sz="2000" dirty="0" smtClean="0"/>
              <a:t>$ </a:t>
            </a:r>
            <a:r>
              <a:rPr lang="en-US" altLang="ko-KR" sz="2000" dirty="0" err="1" smtClean="0"/>
              <a:t>git</a:t>
            </a:r>
            <a:r>
              <a:rPr lang="en-US" altLang="ko-KR" sz="2000" dirty="0" smtClean="0"/>
              <a:t> add README.md</a:t>
            </a:r>
          </a:p>
          <a:p>
            <a:endParaRPr lang="en-US" altLang="ko-KR" sz="2000" dirty="0" smtClean="0"/>
          </a:p>
          <a:p>
            <a:r>
              <a:rPr lang="en-US" altLang="ko-KR" sz="2000" dirty="0" smtClean="0"/>
              <a:t>$ </a:t>
            </a:r>
            <a:r>
              <a:rPr lang="en-US" altLang="ko-KR" sz="2000" dirty="0" err="1" smtClean="0"/>
              <a:t>git</a:t>
            </a:r>
            <a:r>
              <a:rPr lang="en-US" altLang="ko-KR" sz="2000" dirty="0" smtClean="0"/>
              <a:t> commit -m "Commit 4"</a:t>
            </a:r>
          </a:p>
          <a:p>
            <a:r>
              <a:rPr lang="en-US" altLang="ko-KR" sz="2000" dirty="0" smtClean="0"/>
              <a:t>[</a:t>
            </a:r>
            <a:r>
              <a:rPr lang="en-US" altLang="ko-KR" sz="2000" dirty="0" err="1" smtClean="0"/>
              <a:t>devel</a:t>
            </a:r>
            <a:r>
              <a:rPr lang="en-US" altLang="ko-KR" sz="2000" dirty="0" smtClean="0"/>
              <a:t> c9b88d9] Commit 4</a:t>
            </a:r>
            <a:endParaRPr lang="ko-KR" altLang="en-US" sz="2000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3789040"/>
            <a:ext cx="4213655" cy="253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126387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4) Switching </a:t>
            </a:r>
            <a:r>
              <a:rPr lang="en-US" altLang="ko-KR" dirty="0"/>
              <a:t>back to the </a:t>
            </a:r>
            <a:r>
              <a:rPr lang="en-US" altLang="ko-KR" dirty="0" smtClean="0"/>
              <a:t>master</a:t>
            </a:r>
            <a:r>
              <a:rPr lang="en-US" altLang="ko-KR" dirty="0"/>
              <a:t> branch</a:t>
            </a:r>
            <a:endParaRPr lang="ko-KR" altLang="en-US" dirty="0"/>
          </a:p>
        </p:txBody>
      </p:sp>
      <p:pic>
        <p:nvPicPr>
          <p:cNvPr id="21506" name="Picture 2" descr="imga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3356992"/>
            <a:ext cx="4105275" cy="2495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11560" y="2132856"/>
            <a:ext cx="5088894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$ </a:t>
            </a:r>
            <a:r>
              <a:rPr lang="en-US" altLang="ko-KR" sz="2000" dirty="0" err="1" smtClean="0"/>
              <a:t>git</a:t>
            </a:r>
            <a:r>
              <a:rPr lang="en-US" altLang="ko-KR" sz="2000" dirty="0" smtClean="0"/>
              <a:t> checkout master</a:t>
            </a:r>
          </a:p>
          <a:p>
            <a:r>
              <a:rPr lang="en-US" altLang="ko-KR" sz="2000" dirty="0" smtClean="0"/>
              <a:t>Switched to branch 'master'</a:t>
            </a:r>
          </a:p>
          <a:p>
            <a:endParaRPr lang="en-US" altLang="ko-KR" sz="2000" dirty="0" smtClean="0"/>
          </a:p>
          <a:p>
            <a:r>
              <a:rPr lang="en-US" altLang="ko-KR" sz="2000" dirty="0" smtClean="0"/>
              <a:t>// Check the content of the README.md, </a:t>
            </a:r>
          </a:p>
          <a:p>
            <a:r>
              <a:rPr lang="en-US" altLang="ko-KR" sz="2000" dirty="0" smtClean="0"/>
              <a:t>// which is reminded back to Commit 3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0870889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5) Work </a:t>
            </a:r>
            <a:r>
              <a:rPr lang="en-US" altLang="ko-KR" dirty="0"/>
              <a:t>on the </a:t>
            </a:r>
            <a:r>
              <a:rPr lang="en-US" altLang="ko-KR" dirty="0" smtClean="0"/>
              <a:t>master</a:t>
            </a:r>
            <a:r>
              <a:rPr lang="en-US" altLang="ko-KR" dirty="0"/>
              <a:t> branch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and </a:t>
            </a:r>
            <a:r>
              <a:rPr lang="en-US" altLang="ko-KR" dirty="0"/>
              <a:t>commit</a:t>
            </a:r>
            <a:endParaRPr lang="ko-KR" altLang="en-US" dirty="0"/>
          </a:p>
        </p:txBody>
      </p:sp>
      <p:pic>
        <p:nvPicPr>
          <p:cNvPr id="22530" name="Picture 2" descr="imga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2708920"/>
            <a:ext cx="4326114" cy="3528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23528" y="1890564"/>
            <a:ext cx="6542945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// Append a line in README.md: </a:t>
            </a:r>
          </a:p>
          <a:p>
            <a:r>
              <a:rPr lang="en-US" altLang="ko-KR" sz="2000" dirty="0" smtClean="0"/>
              <a:t>// This line is added on master branch after Commit 4</a:t>
            </a:r>
          </a:p>
          <a:p>
            <a:endParaRPr lang="en-US" altLang="ko-KR" sz="2000" dirty="0" smtClean="0"/>
          </a:p>
          <a:p>
            <a:r>
              <a:rPr lang="en-US" altLang="ko-KR" sz="2000" dirty="0" smtClean="0"/>
              <a:t>$ </a:t>
            </a:r>
            <a:r>
              <a:rPr lang="en-US" altLang="ko-KR" sz="2000" dirty="0" err="1" smtClean="0"/>
              <a:t>git</a:t>
            </a:r>
            <a:r>
              <a:rPr lang="en-US" altLang="ko-KR" sz="2000" dirty="0" smtClean="0"/>
              <a:t> status   // NOTE "On branch master"</a:t>
            </a:r>
          </a:p>
          <a:p>
            <a:r>
              <a:rPr lang="en-US" altLang="ko-KR" sz="2000" dirty="0" smtClean="0"/>
              <a:t>$ </a:t>
            </a:r>
            <a:r>
              <a:rPr lang="en-US" altLang="ko-KR" sz="2000" dirty="0" err="1" smtClean="0"/>
              <a:t>git</a:t>
            </a:r>
            <a:r>
              <a:rPr lang="en-US" altLang="ko-KR" sz="2000" dirty="0" smtClean="0"/>
              <a:t> add README.md</a:t>
            </a:r>
          </a:p>
          <a:p>
            <a:endParaRPr lang="en-US" altLang="ko-KR" sz="2000" dirty="0" smtClean="0"/>
          </a:p>
          <a:p>
            <a:r>
              <a:rPr lang="en-US" altLang="ko-KR" sz="2000" dirty="0" smtClean="0"/>
              <a:t>$ </a:t>
            </a:r>
            <a:r>
              <a:rPr lang="en-US" altLang="ko-KR" sz="2000" dirty="0" err="1" smtClean="0"/>
              <a:t>git</a:t>
            </a:r>
            <a:r>
              <a:rPr lang="en-US" altLang="ko-KR" sz="2000" dirty="0" smtClean="0"/>
              <a:t> commit -m "Commit 5"</a:t>
            </a:r>
          </a:p>
          <a:p>
            <a:r>
              <a:rPr lang="en-US" altLang="ko-KR" sz="2000" dirty="0" smtClean="0"/>
              <a:t>[master 6464eb8] Commit 5</a:t>
            </a:r>
            <a:endParaRPr lang="ko-KR" alt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323528" y="5517232"/>
            <a:ext cx="66339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$ </a:t>
            </a:r>
            <a:r>
              <a:rPr lang="en-US" altLang="ko-KR" sz="2000" dirty="0" err="1" smtClean="0">
                <a:effectLst/>
              </a:rPr>
              <a:t>git</a:t>
            </a:r>
            <a:r>
              <a:rPr lang="en-US" altLang="ko-KR" sz="2000" dirty="0" smtClean="0">
                <a:effectLst/>
              </a:rPr>
              <a:t> checkout </a:t>
            </a:r>
            <a:r>
              <a:rPr lang="en-US" altLang="ko-KR" sz="2000" dirty="0" err="1" smtClean="0">
                <a:effectLst/>
              </a:rPr>
              <a:t>devel</a:t>
            </a:r>
            <a:endParaRPr lang="en-US" altLang="ko-KR" sz="2000" dirty="0" smtClean="0">
              <a:effectLst/>
            </a:endParaRPr>
          </a:p>
          <a:p>
            <a:r>
              <a:rPr lang="en-US" altLang="ko-KR" sz="2000" dirty="0" smtClean="0"/>
              <a:t>// the </a:t>
            </a:r>
            <a:r>
              <a:rPr lang="en-US" altLang="ko-KR" sz="2000" dirty="0"/>
              <a:t>file contents will be </a:t>
            </a:r>
            <a:r>
              <a:rPr lang="en-US" altLang="ko-KR" sz="2000" dirty="0" err="1"/>
              <a:t>rewinded</a:t>
            </a:r>
            <a:r>
              <a:rPr lang="en-US" altLang="ko-KR" sz="2000" dirty="0"/>
              <a:t> back to Commit-4.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5563279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5.2 Merging Two Branches</a:t>
            </a:r>
            <a:br>
              <a:rPr lang="en-US" altLang="ko-KR" dirty="0" smtClean="0"/>
            </a:br>
            <a:r>
              <a:rPr lang="en-US" altLang="ko-KR" sz="3100" dirty="0" smtClean="0"/>
              <a:t>(</a:t>
            </a:r>
            <a:r>
              <a:rPr lang="en-US" altLang="ko-KR" sz="3100" dirty="0" err="1" smtClean="0">
                <a:solidFill>
                  <a:srgbClr val="FF0000"/>
                </a:solidFill>
              </a:rPr>
              <a:t>git</a:t>
            </a:r>
            <a:r>
              <a:rPr lang="en-US" altLang="ko-KR" sz="3100" dirty="0" smtClean="0">
                <a:solidFill>
                  <a:srgbClr val="FF0000"/>
                </a:solidFill>
              </a:rPr>
              <a:t> merge &lt;branch-name&gt;</a:t>
            </a:r>
            <a:r>
              <a:rPr lang="en-US" altLang="ko-KR" sz="3100" dirty="0" smtClean="0"/>
              <a:t>)</a:t>
            </a:r>
            <a:endParaRPr lang="ko-KR" altLang="en-US" sz="31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800" dirty="0" smtClean="0"/>
              <a:t>Merge Types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43608" y="6087882"/>
            <a:ext cx="2561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altLang="ko-KR" dirty="0" smtClean="0"/>
              <a:t>1) Fast-Forward Merge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368419" y="6087882"/>
            <a:ext cx="20783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altLang="ko-KR" sz="2000" dirty="0" smtClean="0"/>
              <a:t>2) 3-Way Merge</a:t>
            </a:r>
            <a:endParaRPr lang="en-US" altLang="ko-KR" sz="2000" dirty="0"/>
          </a:p>
        </p:txBody>
      </p:sp>
      <p:grpSp>
        <p:nvGrpSpPr>
          <p:cNvPr id="4" name="그룹 3"/>
          <p:cNvGrpSpPr/>
          <p:nvPr/>
        </p:nvGrpSpPr>
        <p:grpSpPr>
          <a:xfrm>
            <a:off x="1072208" y="2297677"/>
            <a:ext cx="2463739" cy="3735904"/>
            <a:chOff x="1072208" y="2297677"/>
            <a:chExt cx="2463739" cy="3735904"/>
          </a:xfrm>
        </p:grpSpPr>
        <p:pic>
          <p:nvPicPr>
            <p:cNvPr id="4099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2208" y="2297677"/>
              <a:ext cx="2463739" cy="373590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9" name="TextBox 8"/>
            <p:cNvSpPr txBox="1"/>
            <p:nvPr/>
          </p:nvSpPr>
          <p:spPr>
            <a:xfrm>
              <a:off x="1072658" y="2348880"/>
              <a:ext cx="7062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>
                  <a:solidFill>
                    <a:srgbClr val="00B0F0"/>
                  </a:solidFill>
                </a:rPr>
                <a:t>Before</a:t>
              </a:r>
              <a:endParaRPr lang="ko-KR" altLang="en-US" sz="1400" dirty="0">
                <a:solidFill>
                  <a:srgbClr val="00B0F0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133668" y="4142024"/>
              <a:ext cx="58426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>
                  <a:solidFill>
                    <a:srgbClr val="FF0000"/>
                  </a:solidFill>
                </a:rPr>
                <a:t>After</a:t>
              </a:r>
              <a:endParaRPr lang="ko-KR" altLang="en-US" sz="14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5076287" y="2204864"/>
            <a:ext cx="2569466" cy="3878810"/>
            <a:chOff x="5076287" y="2204864"/>
            <a:chExt cx="2569466" cy="3878810"/>
          </a:xfrm>
        </p:grpSpPr>
        <p:pic>
          <p:nvPicPr>
            <p:cNvPr id="4100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76287" y="2204864"/>
              <a:ext cx="2569466" cy="38788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13" name="TextBox 12"/>
            <p:cNvSpPr txBox="1"/>
            <p:nvPr/>
          </p:nvSpPr>
          <p:spPr>
            <a:xfrm>
              <a:off x="5076287" y="4287843"/>
              <a:ext cx="58426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>
                  <a:solidFill>
                    <a:srgbClr val="FF0000"/>
                  </a:solidFill>
                </a:rPr>
                <a:t>After</a:t>
              </a:r>
              <a:endParaRPr lang="ko-KR" alt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076287" y="2297677"/>
              <a:ext cx="7062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>
                  <a:solidFill>
                    <a:srgbClr val="00B0F0"/>
                  </a:solidFill>
                </a:rPr>
                <a:t>Before</a:t>
              </a:r>
              <a:endParaRPr lang="ko-KR" altLang="en-US" sz="1400" dirty="0">
                <a:solidFill>
                  <a:srgbClr val="00B0F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863026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Merging Two Branches</a:t>
            </a:r>
            <a:br>
              <a:rPr lang="en-US" altLang="ko-KR" dirty="0" smtClean="0"/>
            </a:br>
            <a:r>
              <a:rPr lang="en-US" altLang="ko-KR" sz="3100" dirty="0"/>
              <a:t>(fast-forward merge)</a:t>
            </a:r>
            <a:endParaRPr lang="ko-KR" altLang="en-US" sz="31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 smtClean="0"/>
              <a:t>If </a:t>
            </a:r>
            <a:r>
              <a:rPr lang="en-US" altLang="ko-KR" sz="2400" dirty="0"/>
              <a:t>the branch to be merged is a direct </a:t>
            </a:r>
            <a:r>
              <a:rPr lang="en-US" altLang="ko-KR" sz="2400" dirty="0" smtClean="0"/>
              <a:t>descendant (</a:t>
            </a:r>
            <a:r>
              <a:rPr lang="en-US" altLang="ko-KR" sz="2400" dirty="0"/>
              <a:t>when there is a linear </a:t>
            </a:r>
            <a:r>
              <a:rPr lang="en-US" altLang="ko-KR" sz="2400" dirty="0" smtClean="0"/>
              <a:t>path), </a:t>
            </a:r>
            <a:r>
              <a:rPr lang="en-US" altLang="ko-KR" sz="2400" dirty="0" err="1"/>
              <a:t>Git</a:t>
            </a:r>
            <a:r>
              <a:rPr lang="en-US" altLang="ko-KR" sz="2400" dirty="0"/>
              <a:t> performs </a:t>
            </a:r>
            <a:r>
              <a:rPr lang="en-US" altLang="ko-KR" sz="2400" i="1" dirty="0"/>
              <a:t>fast forward</a:t>
            </a:r>
            <a:r>
              <a:rPr lang="en-US" altLang="ko-KR" sz="2400" dirty="0"/>
              <a:t> by </a:t>
            </a:r>
            <a:r>
              <a:rPr lang="en-US" altLang="ko-KR" sz="2400" u="sng" dirty="0"/>
              <a:t>moving the </a:t>
            </a:r>
            <a:r>
              <a:rPr lang="en-US" altLang="ko-KR" sz="2400" u="sng" dirty="0" smtClean="0"/>
              <a:t>HEAD</a:t>
            </a:r>
            <a:r>
              <a:rPr lang="en-US" altLang="ko-KR" sz="2400" u="sng" dirty="0"/>
              <a:t> pointer </a:t>
            </a:r>
            <a:r>
              <a:rPr lang="en-US" altLang="ko-KR" sz="2400" u="sng" dirty="0" smtClean="0"/>
              <a:t>forward.</a:t>
            </a:r>
          </a:p>
          <a:p>
            <a:r>
              <a:rPr lang="en-US" altLang="ko-KR" sz="2400" dirty="0"/>
              <a:t>Note that no </a:t>
            </a:r>
            <a:r>
              <a:rPr lang="en-US" altLang="ko-KR" sz="2400" i="1" dirty="0"/>
              <a:t>new</a:t>
            </a:r>
            <a:r>
              <a:rPr lang="en-US" altLang="ko-KR" sz="2400" dirty="0"/>
              <a:t> commit is </a:t>
            </a:r>
            <a:r>
              <a:rPr lang="en-US" altLang="ko-KR" sz="2400" dirty="0" smtClean="0"/>
              <a:t>created.</a:t>
            </a:r>
            <a:endParaRPr lang="en-US" altLang="ko-KR" sz="2400" u="sng" dirty="0"/>
          </a:p>
          <a:p>
            <a:endParaRPr lang="ko-KR" altLang="en-US" dirty="0"/>
          </a:p>
        </p:txBody>
      </p:sp>
      <p:pic>
        <p:nvPicPr>
          <p:cNvPr id="4" name="Picture 2" descr="imga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3861048"/>
            <a:ext cx="4231404" cy="2598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05166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Merging Two Branches</a:t>
            </a:r>
            <a:br>
              <a:rPr lang="en-US" altLang="ko-KR" dirty="0" smtClean="0"/>
            </a:br>
            <a:r>
              <a:rPr lang="en-US" altLang="ko-KR" sz="3100" dirty="0" smtClean="0"/>
              <a:t>(fast-forward merge)</a:t>
            </a:r>
            <a:endParaRPr lang="ko-KR" altLang="en-US" sz="3100" dirty="0"/>
          </a:p>
        </p:txBody>
      </p:sp>
      <p:pic>
        <p:nvPicPr>
          <p:cNvPr id="4" name="Picture 2" descr="imga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3983795"/>
            <a:ext cx="3240360" cy="2642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554" name="Picture 2" descr="imga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1530" y="4185947"/>
            <a:ext cx="3645132" cy="2238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오른쪽 화살표 4"/>
          <p:cNvSpPr/>
          <p:nvPr/>
        </p:nvSpPr>
        <p:spPr>
          <a:xfrm>
            <a:off x="4561286" y="5203236"/>
            <a:ext cx="648072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23528" y="1597802"/>
            <a:ext cx="7516609" cy="3016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$ </a:t>
            </a:r>
            <a:r>
              <a:rPr lang="en-US" altLang="ko-KR" b="1" dirty="0" err="1" smtClean="0"/>
              <a:t>git</a:t>
            </a:r>
            <a:r>
              <a:rPr lang="en-US" altLang="ko-KR" b="1" dirty="0" smtClean="0"/>
              <a:t> checkout master</a:t>
            </a:r>
          </a:p>
          <a:p>
            <a:endParaRPr lang="en-US" altLang="ko-KR" dirty="0" smtClean="0"/>
          </a:p>
          <a:p>
            <a:r>
              <a:rPr lang="en-US" altLang="ko-KR" sz="1600" dirty="0" smtClean="0"/>
              <a:t>// Let discard the Commit-5 totally and rewind to commit-3 on master branch</a:t>
            </a:r>
          </a:p>
          <a:p>
            <a:r>
              <a:rPr lang="en-US" altLang="ko-KR" sz="1600" dirty="0" smtClean="0"/>
              <a:t>// This is solely for illustration!!! Do this with great care!!!</a:t>
            </a:r>
          </a:p>
          <a:p>
            <a:r>
              <a:rPr lang="en-US" altLang="ko-KR" b="1" dirty="0" smtClean="0"/>
              <a:t>$ </a:t>
            </a:r>
            <a:r>
              <a:rPr lang="en-US" altLang="ko-KR" b="1" dirty="0" err="1" smtClean="0"/>
              <a:t>git</a:t>
            </a:r>
            <a:r>
              <a:rPr lang="en-US" altLang="ko-KR" b="1" dirty="0" smtClean="0"/>
              <a:t> reset --hard HEAD~1</a:t>
            </a:r>
          </a:p>
          <a:p>
            <a:r>
              <a:rPr lang="en-US" altLang="ko-KR" dirty="0" smtClean="0"/>
              <a:t>HEAD is now at 7e7cb40 Commit 3</a:t>
            </a:r>
          </a:p>
          <a:p>
            <a:endParaRPr lang="en-US" altLang="ko-KR" dirty="0" smtClean="0"/>
          </a:p>
          <a:p>
            <a:r>
              <a:rPr lang="en-US" altLang="ko-KR" sz="1600" dirty="0" smtClean="0"/>
              <a:t>// HEAD~1 moves the HEAD pointer back by one commit (-1)</a:t>
            </a:r>
          </a:p>
          <a:p>
            <a:r>
              <a:rPr lang="en-US" altLang="ko-KR" sz="1600" dirty="0" smtClean="0"/>
              <a:t>// --hard also resets the working tree</a:t>
            </a:r>
          </a:p>
          <a:p>
            <a:r>
              <a:rPr lang="en-US" altLang="ko-KR" dirty="0" smtClean="0"/>
              <a:t> </a:t>
            </a:r>
          </a:p>
          <a:p>
            <a:r>
              <a:rPr lang="en-US" altLang="ko-KR" b="1" dirty="0" smtClean="0"/>
              <a:t>$ </a:t>
            </a:r>
            <a:r>
              <a:rPr lang="en-US" altLang="ko-KR" b="1" dirty="0" err="1" smtClean="0"/>
              <a:t>git</a:t>
            </a:r>
            <a:r>
              <a:rPr lang="en-US" altLang="ko-KR" b="1" dirty="0" smtClean="0"/>
              <a:t> merge </a:t>
            </a:r>
            <a:r>
              <a:rPr lang="en-US" altLang="ko-KR" b="1" dirty="0" err="1" smtClean="0"/>
              <a:t>devel</a:t>
            </a:r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6100166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Merging Two Branches</a:t>
            </a:r>
            <a:br>
              <a:rPr lang="en-US" altLang="ko-KR" dirty="0" smtClean="0"/>
            </a:br>
            <a:r>
              <a:rPr lang="en-US" altLang="ko-KR" dirty="0" smtClean="0"/>
              <a:t>(3-way merge)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If the two branches are diverged, </a:t>
            </a:r>
            <a:r>
              <a:rPr lang="en-US" altLang="ko-KR" sz="2800" dirty="0" err="1"/>
              <a:t>git</a:t>
            </a:r>
            <a:r>
              <a:rPr lang="en-US" altLang="ko-KR" sz="2800" dirty="0"/>
              <a:t> automatically searches for the </a:t>
            </a:r>
            <a:r>
              <a:rPr lang="en-US" altLang="ko-KR" sz="2800" i="1" dirty="0"/>
              <a:t>common ancestor commit</a:t>
            </a:r>
            <a:r>
              <a:rPr lang="en-US" altLang="ko-KR" sz="2800" dirty="0"/>
              <a:t> and performs a 3-way merge</a:t>
            </a:r>
            <a:r>
              <a:rPr lang="en-US" altLang="ko-KR" sz="2800" dirty="0" smtClean="0"/>
              <a:t>.</a:t>
            </a:r>
          </a:p>
          <a:p>
            <a:pPr marL="0" indent="0">
              <a:buNone/>
            </a:pPr>
            <a:r>
              <a:rPr lang="en-US" altLang="ko-KR" sz="2800" dirty="0" smtClean="0"/>
              <a:t> </a:t>
            </a:r>
          </a:p>
          <a:p>
            <a:r>
              <a:rPr lang="en-US" altLang="ko-KR" sz="2800" dirty="0" smtClean="0"/>
              <a:t>If </a:t>
            </a:r>
            <a:r>
              <a:rPr lang="en-US" altLang="ko-KR" sz="2800" dirty="0"/>
              <a:t>there is no conflict, a new commit will be created.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4919874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Merging Two Branches</a:t>
            </a:r>
            <a:br>
              <a:rPr lang="en-US" altLang="ko-KR" dirty="0" smtClean="0"/>
            </a:br>
            <a:r>
              <a:rPr lang="en-US" altLang="ko-KR" dirty="0" smtClean="0"/>
              <a:t>(3-way merge)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sz="2800" dirty="0"/>
              <a:t>If </a:t>
            </a:r>
            <a:r>
              <a:rPr lang="en-US" altLang="ko-KR" sz="2800" dirty="0" err="1"/>
              <a:t>git</a:t>
            </a:r>
            <a:r>
              <a:rPr lang="en-US" altLang="ko-KR" sz="2800" dirty="0"/>
              <a:t> detects a conflict, it will pause the merge and issue a merge conflict and ask you to resolve the conflict manually. </a:t>
            </a:r>
            <a:endParaRPr lang="en-US" altLang="ko-KR" sz="2800" dirty="0" smtClean="0"/>
          </a:p>
          <a:p>
            <a:r>
              <a:rPr lang="en-US" altLang="ko-KR" sz="2800" dirty="0" smtClean="0"/>
              <a:t>The </a:t>
            </a:r>
            <a:r>
              <a:rPr lang="en-US" altLang="ko-KR" sz="2800" dirty="0"/>
              <a:t>file is marked as </a:t>
            </a:r>
            <a:r>
              <a:rPr lang="en-US" altLang="ko-KR" sz="2800" i="1" dirty="0"/>
              <a:t>unmerged</a:t>
            </a:r>
            <a:r>
              <a:rPr lang="en-US" altLang="ko-KR" sz="2800" dirty="0"/>
              <a:t>. </a:t>
            </a:r>
            <a:endParaRPr lang="en-US" altLang="ko-KR" sz="2800" dirty="0" smtClean="0"/>
          </a:p>
          <a:p>
            <a:endParaRPr lang="en-US" altLang="ko-KR" sz="2800" dirty="0" smtClean="0"/>
          </a:p>
          <a:p>
            <a:r>
              <a:rPr lang="en-US" altLang="ko-KR" sz="2800" dirty="0" smtClean="0"/>
              <a:t>You </a:t>
            </a:r>
            <a:r>
              <a:rPr lang="en-US" altLang="ko-KR" sz="2800" dirty="0"/>
              <a:t>can issue "</a:t>
            </a:r>
            <a:r>
              <a:rPr lang="en-US" altLang="ko-KR" sz="2800" dirty="0" err="1" smtClean="0"/>
              <a:t>git</a:t>
            </a:r>
            <a:r>
              <a:rPr lang="en-US" altLang="ko-KR" sz="2800" dirty="0" smtClean="0"/>
              <a:t> status</a:t>
            </a:r>
            <a:r>
              <a:rPr lang="en-US" altLang="ko-KR" sz="2800" dirty="0"/>
              <a:t>" to check the unmerged files, study the details of the conflict, and decide which way to resolve the conflict. </a:t>
            </a:r>
            <a:endParaRPr lang="en-US" altLang="ko-KR" sz="2800" dirty="0" smtClean="0"/>
          </a:p>
          <a:p>
            <a:r>
              <a:rPr lang="en-US" altLang="ko-KR" sz="2800" dirty="0" smtClean="0"/>
              <a:t>Once </a:t>
            </a:r>
            <a:r>
              <a:rPr lang="en-US" altLang="ko-KR" sz="2800" dirty="0"/>
              <a:t>the conflict is resolve, stage the file (via "</a:t>
            </a:r>
            <a:r>
              <a:rPr lang="en-US" altLang="ko-KR" sz="2800" dirty="0" err="1" smtClean="0"/>
              <a:t>git</a:t>
            </a:r>
            <a:r>
              <a:rPr lang="en-US" altLang="ko-KR" sz="2800" dirty="0" smtClean="0"/>
              <a:t> add &lt;file&gt;</a:t>
            </a:r>
            <a:r>
              <a:rPr lang="en-US" altLang="ko-KR" sz="2800" dirty="0"/>
              <a:t>"). Finally, run a "</a:t>
            </a:r>
            <a:r>
              <a:rPr lang="en-US" altLang="ko-KR" sz="2800" dirty="0" err="1" smtClean="0"/>
              <a:t>git</a:t>
            </a:r>
            <a:r>
              <a:rPr lang="en-US" altLang="ko-KR" sz="2800" dirty="0" smtClean="0"/>
              <a:t> commit</a:t>
            </a:r>
            <a:r>
              <a:rPr lang="en-US" altLang="ko-KR" sz="2800" dirty="0"/>
              <a:t>" to finalize the 3-way </a:t>
            </a:r>
            <a:r>
              <a:rPr lang="en-US" altLang="ko-KR" sz="2800" dirty="0" smtClean="0"/>
              <a:t>merge.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092201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 Branching/Merging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1628800"/>
            <a:ext cx="4711479" cy="4525963"/>
          </a:xfrm>
        </p:spPr>
        <p:txBody>
          <a:bodyPr>
            <a:normAutofit lnSpcReduction="10000"/>
          </a:bodyPr>
          <a:lstStyle/>
          <a:p>
            <a:r>
              <a:rPr lang="en-US" altLang="ko-KR" sz="2400" dirty="0"/>
              <a:t>Branch allows each developer to branch out from the original code base and isolate their work from </a:t>
            </a:r>
            <a:r>
              <a:rPr lang="en-US" altLang="ko-KR" sz="2400" dirty="0" smtClean="0"/>
              <a:t>others.</a:t>
            </a:r>
          </a:p>
          <a:p>
            <a:endParaRPr lang="en-US" altLang="ko-KR" sz="2400" dirty="0" smtClean="0"/>
          </a:p>
          <a:p>
            <a:r>
              <a:rPr lang="en-US" altLang="ko-KR" sz="2400" dirty="0"/>
              <a:t>Different branches can be merged into any one </a:t>
            </a:r>
            <a:r>
              <a:rPr lang="en-US" altLang="ko-KR" sz="2400" dirty="0" smtClean="0"/>
              <a:t>branch</a:t>
            </a:r>
          </a:p>
          <a:p>
            <a:endParaRPr lang="en-US" altLang="ko-KR" sz="2400" dirty="0"/>
          </a:p>
          <a:p>
            <a:r>
              <a:rPr lang="en-US" altLang="ko-KR" sz="2400" dirty="0"/>
              <a:t>Branching/Merging is the most important feature in a concurrent version control system.</a:t>
            </a:r>
            <a:endParaRPr lang="ko-KR" altLang="en-US" sz="2400" dirty="0"/>
          </a:p>
          <a:p>
            <a:endParaRPr lang="ko-KR" altLang="en-US" sz="2400" dirty="0"/>
          </a:p>
        </p:txBody>
      </p:sp>
      <p:pic>
        <p:nvPicPr>
          <p:cNvPr id="6" name="Picture 2" descr="Working parallelly using branch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6150" y="2204864"/>
            <a:ext cx="3877840" cy="3183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48055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Merging Two Branches</a:t>
            </a:r>
            <a:br>
              <a:rPr lang="en-US" altLang="ko-KR" dirty="0" smtClean="0"/>
            </a:br>
            <a:r>
              <a:rPr lang="en-US" altLang="ko-KR" dirty="0" smtClean="0"/>
              <a:t>(3-way merge)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04313" y="2060848"/>
            <a:ext cx="414536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// </a:t>
            </a:r>
            <a:r>
              <a:rPr lang="en-US" altLang="ko-KR" dirty="0" smtClean="0"/>
              <a:t>Master Branch</a:t>
            </a:r>
          </a:p>
          <a:p>
            <a:r>
              <a:rPr lang="en-US" altLang="ko-KR" dirty="0" smtClean="0"/>
              <a:t>$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checkout master</a:t>
            </a:r>
          </a:p>
          <a:p>
            <a:r>
              <a:rPr lang="en-US" altLang="ko-KR" dirty="0" smtClean="0"/>
              <a:t>$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reset --hard HEAD~1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// Change </a:t>
            </a:r>
            <a:r>
              <a:rPr lang="en-US" altLang="ko-KR" dirty="0"/>
              <a:t>the email to abc@abc.com</a:t>
            </a:r>
          </a:p>
          <a:p>
            <a:r>
              <a:rPr lang="en-US" altLang="ko-KR" dirty="0"/>
              <a:t>$ </a:t>
            </a:r>
            <a:r>
              <a:rPr lang="en-US" altLang="ko-KR" dirty="0" err="1"/>
              <a:t>git</a:t>
            </a:r>
            <a:r>
              <a:rPr lang="en-US" altLang="ko-KR" dirty="0"/>
              <a:t> add README.md</a:t>
            </a:r>
          </a:p>
          <a:p>
            <a:r>
              <a:rPr lang="en-US" altLang="ko-KR" dirty="0"/>
              <a:t>$ </a:t>
            </a:r>
            <a:r>
              <a:rPr lang="en-US" altLang="ko-KR" dirty="0" err="1"/>
              <a:t>git</a:t>
            </a:r>
            <a:r>
              <a:rPr lang="en-US" altLang="ko-KR" dirty="0"/>
              <a:t> commit -m "Commit 5"</a:t>
            </a:r>
          </a:p>
          <a:p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65841" y="4361036"/>
            <a:ext cx="415017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// </a:t>
            </a:r>
            <a:r>
              <a:rPr lang="en-US" altLang="ko-KR" dirty="0" err="1" smtClean="0"/>
              <a:t>Devel</a:t>
            </a:r>
            <a:r>
              <a:rPr lang="en-US" altLang="ko-KR" dirty="0" smtClean="0"/>
              <a:t> Branch</a:t>
            </a:r>
          </a:p>
          <a:p>
            <a:r>
              <a:rPr lang="en-US" altLang="ko-KR" dirty="0"/>
              <a:t>$ </a:t>
            </a:r>
            <a:r>
              <a:rPr lang="en-US" altLang="ko-KR" dirty="0" err="1"/>
              <a:t>git</a:t>
            </a:r>
            <a:r>
              <a:rPr lang="en-US" altLang="ko-KR" dirty="0"/>
              <a:t> checkout </a:t>
            </a:r>
            <a:r>
              <a:rPr lang="en-US" altLang="ko-KR" dirty="0" err="1" smtClean="0"/>
              <a:t>devel</a:t>
            </a:r>
            <a:endParaRPr lang="en-US" altLang="ko-KR" dirty="0"/>
          </a:p>
          <a:p>
            <a:r>
              <a:rPr lang="en-US" altLang="ko-KR" dirty="0"/>
              <a:t>$ </a:t>
            </a:r>
            <a:r>
              <a:rPr lang="en-US" altLang="ko-KR" dirty="0" err="1"/>
              <a:t>git</a:t>
            </a:r>
            <a:r>
              <a:rPr lang="en-US" altLang="ko-KR" dirty="0"/>
              <a:t> reset --hard HEAD~1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// Change </a:t>
            </a:r>
            <a:r>
              <a:rPr lang="en-US" altLang="ko-KR" dirty="0"/>
              <a:t>the email to xyz@xyz.com </a:t>
            </a:r>
            <a:endParaRPr lang="en-US" altLang="ko-KR" dirty="0" smtClean="0"/>
          </a:p>
          <a:p>
            <a:r>
              <a:rPr lang="en-US" altLang="ko-KR" dirty="0" smtClean="0"/>
              <a:t>// to </a:t>
            </a:r>
            <a:r>
              <a:rPr lang="en-US" altLang="ko-KR" dirty="0"/>
              <a:t>trigger conflict</a:t>
            </a:r>
          </a:p>
          <a:p>
            <a:r>
              <a:rPr lang="en-US" altLang="ko-KR" dirty="0"/>
              <a:t>$ </a:t>
            </a:r>
            <a:r>
              <a:rPr lang="en-US" altLang="ko-KR" dirty="0" err="1"/>
              <a:t>git</a:t>
            </a:r>
            <a:r>
              <a:rPr lang="en-US" altLang="ko-KR" dirty="0"/>
              <a:t> add README.md</a:t>
            </a:r>
          </a:p>
          <a:p>
            <a:r>
              <a:rPr lang="en-US" altLang="ko-KR" dirty="0"/>
              <a:t>$ </a:t>
            </a:r>
            <a:r>
              <a:rPr lang="en-US" altLang="ko-KR" dirty="0" err="1"/>
              <a:t>git</a:t>
            </a:r>
            <a:r>
              <a:rPr lang="en-US" altLang="ko-KR" dirty="0"/>
              <a:t> commit -m "Commit 4</a:t>
            </a:r>
            <a:r>
              <a:rPr lang="en-US" altLang="ko-KR" dirty="0" smtClean="0"/>
              <a:t>"</a:t>
            </a:r>
            <a:endParaRPr lang="ko-KR" altLang="en-US" dirty="0"/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dirty="0" smtClean="0"/>
              <a:t>Example</a:t>
            </a:r>
            <a:endParaRPr lang="ko-KR" altLang="en-US" sz="2800" dirty="0"/>
          </a:p>
        </p:txBody>
      </p:sp>
      <p:sp>
        <p:nvSpPr>
          <p:cNvPr id="17" name="직사각형 16"/>
          <p:cNvSpPr/>
          <p:nvPr/>
        </p:nvSpPr>
        <p:spPr>
          <a:xfrm>
            <a:off x="7729288" y="2852936"/>
            <a:ext cx="813881" cy="7817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8725" y="3933056"/>
            <a:ext cx="3648075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2" descr="imga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6085" y="1448133"/>
            <a:ext cx="3645132" cy="2238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오른쪽으로 구부러진 화살표 21"/>
          <p:cNvSpPr/>
          <p:nvPr/>
        </p:nvSpPr>
        <p:spPr>
          <a:xfrm>
            <a:off x="5940152" y="3316773"/>
            <a:ext cx="936104" cy="1154162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67622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Merging Two Branches</a:t>
            </a:r>
            <a:br>
              <a:rPr lang="en-US" altLang="ko-KR" dirty="0" smtClean="0"/>
            </a:br>
            <a:r>
              <a:rPr lang="en-US" altLang="ko-KR" dirty="0" smtClean="0"/>
              <a:t>(3-way merge)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1772816"/>
            <a:ext cx="7402668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// Let's do a 3-way merge with conflict</a:t>
            </a:r>
          </a:p>
          <a:p>
            <a:r>
              <a:rPr lang="en-US" altLang="ko-KR" dirty="0" smtClean="0"/>
              <a:t>$ </a:t>
            </a:r>
            <a:r>
              <a:rPr lang="en-US" altLang="ko-KR" b="1" dirty="0" err="1" smtClean="0"/>
              <a:t>git</a:t>
            </a:r>
            <a:r>
              <a:rPr lang="en-US" altLang="ko-KR" b="1" dirty="0" smtClean="0"/>
              <a:t> checkout master</a:t>
            </a:r>
          </a:p>
          <a:p>
            <a:r>
              <a:rPr lang="en-US" altLang="ko-KR" dirty="0" smtClean="0"/>
              <a:t>$ </a:t>
            </a:r>
            <a:r>
              <a:rPr lang="en-US" altLang="ko-KR" b="1" dirty="0" err="1" smtClean="0"/>
              <a:t>git</a:t>
            </a:r>
            <a:r>
              <a:rPr lang="en-US" altLang="ko-KR" b="1" dirty="0" smtClean="0"/>
              <a:t> merge </a:t>
            </a:r>
            <a:r>
              <a:rPr lang="en-US" altLang="ko-KR" b="1" dirty="0" err="1" smtClean="0"/>
              <a:t>devel</a:t>
            </a:r>
            <a:endParaRPr lang="en-US" altLang="ko-KR" b="1" dirty="0" smtClean="0"/>
          </a:p>
          <a:p>
            <a:r>
              <a:rPr lang="en-US" altLang="ko-KR" dirty="0" smtClean="0"/>
              <a:t>Auto-merging README.md</a:t>
            </a:r>
          </a:p>
          <a:p>
            <a:r>
              <a:rPr lang="en-US" altLang="ko-KR" dirty="0" smtClean="0">
                <a:solidFill>
                  <a:srgbClr val="FF0000"/>
                </a:solidFill>
              </a:rPr>
              <a:t>CONFLICT</a:t>
            </a:r>
            <a:r>
              <a:rPr lang="en-US" altLang="ko-KR" dirty="0" smtClean="0"/>
              <a:t> (content): Merge conflict in README.md</a:t>
            </a:r>
          </a:p>
          <a:p>
            <a:r>
              <a:rPr lang="en-US" altLang="ko-KR" dirty="0" smtClean="0"/>
              <a:t>Automatic merge failed; fix conflicts and then commit the result.</a:t>
            </a:r>
          </a:p>
          <a:p>
            <a:r>
              <a:rPr lang="en-US" altLang="ko-KR" dirty="0" smtClean="0"/>
              <a:t> </a:t>
            </a:r>
          </a:p>
          <a:p>
            <a:r>
              <a:rPr lang="en-US" altLang="ko-KR" dirty="0" smtClean="0"/>
              <a:t>$ </a:t>
            </a:r>
            <a:r>
              <a:rPr lang="en-US" altLang="ko-KR" b="1" dirty="0" err="1" smtClean="0"/>
              <a:t>git</a:t>
            </a:r>
            <a:r>
              <a:rPr lang="en-US" altLang="ko-KR" b="1" dirty="0" smtClean="0"/>
              <a:t> status</a:t>
            </a:r>
          </a:p>
          <a:p>
            <a:r>
              <a:rPr lang="en-US" altLang="ko-KR" dirty="0" smtClean="0"/>
              <a:t># On branch master</a:t>
            </a:r>
          </a:p>
          <a:p>
            <a:r>
              <a:rPr lang="en-US" altLang="ko-KR" dirty="0" smtClean="0"/>
              <a:t># </a:t>
            </a:r>
            <a:r>
              <a:rPr lang="en-US" altLang="ko-KR" dirty="0" smtClean="0">
                <a:solidFill>
                  <a:srgbClr val="FF0000"/>
                </a:solidFill>
              </a:rPr>
              <a:t>You have unmerged paths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#   (fix conflicts and run "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commit")</a:t>
            </a:r>
          </a:p>
          <a:p>
            <a:r>
              <a:rPr lang="en-US" altLang="ko-KR" dirty="0" smtClean="0"/>
              <a:t>#</a:t>
            </a:r>
          </a:p>
          <a:p>
            <a:r>
              <a:rPr lang="en-US" altLang="ko-KR" dirty="0" smtClean="0"/>
              <a:t># Unmerged paths:</a:t>
            </a:r>
          </a:p>
          <a:p>
            <a:r>
              <a:rPr lang="en-US" altLang="ko-KR" dirty="0" smtClean="0"/>
              <a:t>#   (use "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add &lt;file&gt;..." to mark resolution)</a:t>
            </a:r>
          </a:p>
          <a:p>
            <a:r>
              <a:rPr lang="en-US" altLang="ko-KR" dirty="0" smtClean="0">
                <a:solidFill>
                  <a:srgbClr val="FF0000"/>
                </a:solidFill>
              </a:rPr>
              <a:t>#       both modified:      README.md</a:t>
            </a:r>
          </a:p>
          <a:p>
            <a:r>
              <a:rPr lang="en-US" altLang="ko-KR" dirty="0" smtClean="0"/>
              <a:t>no changes added to commit (use "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add" and/or "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commit -a")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595753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Merging Two Branches</a:t>
            </a:r>
            <a:br>
              <a:rPr lang="en-US" altLang="ko-KR" dirty="0" smtClean="0"/>
            </a:br>
            <a:r>
              <a:rPr lang="en-US" altLang="ko-KR" dirty="0" smtClean="0"/>
              <a:t>(3-way merge)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51520" y="1779781"/>
            <a:ext cx="5123134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// (</a:t>
            </a:r>
            <a:r>
              <a:rPr lang="en-US" altLang="ko-KR" dirty="0"/>
              <a:t>in "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status"):</a:t>
            </a:r>
          </a:p>
          <a:p>
            <a:endParaRPr lang="en-US" altLang="ko-KR" dirty="0"/>
          </a:p>
          <a:p>
            <a:r>
              <a:rPr lang="en-US" altLang="ko-KR" dirty="0" smtClean="0"/>
              <a:t>&lt;&lt;&lt;&lt;&lt;&lt;&lt; HEAD</a:t>
            </a:r>
          </a:p>
          <a:p>
            <a:r>
              <a:rPr lang="en-US" altLang="ko-KR" dirty="0" smtClean="0"/>
              <a:t>This is the README. My email is abc@abc.com</a:t>
            </a:r>
          </a:p>
          <a:p>
            <a:r>
              <a:rPr lang="en-US" altLang="ko-KR" dirty="0" smtClean="0"/>
              <a:t>=======</a:t>
            </a:r>
          </a:p>
          <a:p>
            <a:r>
              <a:rPr lang="en-US" altLang="ko-KR" dirty="0" smtClean="0"/>
              <a:t>This is the README. My email is xyz@xyz.com</a:t>
            </a:r>
          </a:p>
          <a:p>
            <a:r>
              <a:rPr lang="en-US" altLang="ko-KR" dirty="0" smtClean="0"/>
              <a:t>&gt;&gt;&gt;&gt;&gt;&gt;&gt; </a:t>
            </a:r>
            <a:r>
              <a:rPr lang="en-US" altLang="ko-KR" dirty="0" err="1" smtClean="0"/>
              <a:t>devel</a:t>
            </a:r>
            <a:endParaRPr lang="en-US" altLang="ko-KR" dirty="0" smtClean="0"/>
          </a:p>
          <a:p>
            <a:r>
              <a:rPr lang="en-US" altLang="ko-KR" dirty="0" smtClean="0"/>
              <a:t>This line is added after Commit 1</a:t>
            </a:r>
          </a:p>
          <a:p>
            <a:r>
              <a:rPr lang="en-US" altLang="ko-KR" dirty="0" smtClean="0"/>
              <a:t>This line is added after Commit 2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79500" y="4543960"/>
            <a:ext cx="338906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// Modify README</a:t>
            </a:r>
          </a:p>
          <a:p>
            <a:endParaRPr lang="en-US" altLang="ko-KR" b="1" dirty="0"/>
          </a:p>
          <a:p>
            <a:r>
              <a:rPr lang="en-US" altLang="ko-KR" dirty="0" smtClean="0"/>
              <a:t>// commit</a:t>
            </a:r>
          </a:p>
          <a:p>
            <a:r>
              <a:rPr lang="en-US" altLang="ko-KR" b="1" dirty="0" smtClean="0"/>
              <a:t>$ </a:t>
            </a:r>
            <a:r>
              <a:rPr lang="en-US" altLang="ko-KR" b="1" dirty="0" err="1" smtClean="0"/>
              <a:t>git</a:t>
            </a:r>
            <a:r>
              <a:rPr lang="en-US" altLang="ko-KR" b="1" dirty="0" smtClean="0"/>
              <a:t> add README.md</a:t>
            </a:r>
          </a:p>
          <a:p>
            <a:r>
              <a:rPr lang="en-US" altLang="ko-KR" b="1" dirty="0" smtClean="0"/>
              <a:t>$ </a:t>
            </a:r>
            <a:r>
              <a:rPr lang="en-US" altLang="ko-KR" b="1" dirty="0" err="1" smtClean="0"/>
              <a:t>git</a:t>
            </a:r>
            <a:r>
              <a:rPr lang="en-US" altLang="ko-KR" b="1" dirty="0" smtClean="0"/>
              <a:t> commit -m "Commit 6"</a:t>
            </a:r>
            <a:endParaRPr lang="ko-KR" altLang="en-US" b="1" dirty="0"/>
          </a:p>
        </p:txBody>
      </p:sp>
      <p:pic>
        <p:nvPicPr>
          <p:cNvPr id="25602" name="Picture 2" descr="imga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3259" y="4089785"/>
            <a:ext cx="3811425" cy="2590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67544" y="6021288"/>
            <a:ext cx="49403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 new commit will be created in the process </a:t>
            </a:r>
            <a:endParaRPr lang="en-US" altLang="ko-KR" dirty="0" smtClean="0"/>
          </a:p>
          <a:p>
            <a:r>
              <a:rPr lang="en-US" altLang="ko-KR" dirty="0" smtClean="0"/>
              <a:t>(</a:t>
            </a:r>
            <a:r>
              <a:rPr lang="en-US" altLang="ko-KR" dirty="0"/>
              <a:t>unlike fast-forward merge).</a:t>
            </a:r>
            <a:endParaRPr lang="ko-KR" altLang="en-US" dirty="0"/>
          </a:p>
        </p:txBody>
      </p:sp>
      <p:pic>
        <p:nvPicPr>
          <p:cNvPr id="14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1556792"/>
            <a:ext cx="2832149" cy="22183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2852936"/>
            <a:ext cx="669925" cy="1341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147986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5.3 Deleting </a:t>
            </a:r>
            <a:r>
              <a:rPr lang="en-US" altLang="ko-KR" dirty="0"/>
              <a:t>a Merged Branch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sz="3100" dirty="0" smtClean="0"/>
              <a:t>(</a:t>
            </a:r>
            <a:r>
              <a:rPr lang="en-US" altLang="ko-KR" sz="3100" dirty="0" err="1">
                <a:solidFill>
                  <a:srgbClr val="FF0000"/>
                </a:solidFill>
              </a:rPr>
              <a:t>git</a:t>
            </a:r>
            <a:r>
              <a:rPr lang="en-US" altLang="ko-KR" sz="3100" dirty="0">
                <a:solidFill>
                  <a:srgbClr val="FF0000"/>
                </a:solidFill>
              </a:rPr>
              <a:t> branch -d &lt;branch-name&gt;</a:t>
            </a:r>
            <a:r>
              <a:rPr lang="en-US" altLang="ko-KR" sz="3100" dirty="0"/>
              <a:t>)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The merged branch (e.g., </a:t>
            </a:r>
            <a:r>
              <a:rPr lang="en-US" altLang="ko-KR" sz="2800" dirty="0" err="1" smtClean="0"/>
              <a:t>devel</a:t>
            </a:r>
            <a:r>
              <a:rPr lang="en-US" altLang="ko-KR" sz="2800" dirty="0"/>
              <a:t>) is no longer needed.</a:t>
            </a:r>
            <a:endParaRPr lang="ko-KR" alt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899592" y="3140968"/>
            <a:ext cx="7363041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$ </a:t>
            </a:r>
            <a:r>
              <a:rPr lang="en-US" altLang="ko-KR" sz="2000" b="1" dirty="0" err="1" smtClean="0"/>
              <a:t>git</a:t>
            </a:r>
            <a:r>
              <a:rPr lang="en-US" altLang="ko-KR" sz="2000" b="1" dirty="0" smtClean="0"/>
              <a:t> branch -d </a:t>
            </a:r>
            <a:r>
              <a:rPr lang="en-US" altLang="ko-KR" sz="2000" b="1" dirty="0" err="1" smtClean="0"/>
              <a:t>devel</a:t>
            </a:r>
            <a:endParaRPr lang="en-US" altLang="ko-KR" sz="2000" b="1" dirty="0" smtClean="0"/>
          </a:p>
          <a:p>
            <a:r>
              <a:rPr lang="en-US" altLang="ko-KR" sz="2000" dirty="0" smtClean="0"/>
              <a:t>Deleted branch </a:t>
            </a:r>
            <a:r>
              <a:rPr lang="en-US" altLang="ko-KR" sz="2000" dirty="0" err="1" smtClean="0"/>
              <a:t>devel</a:t>
            </a:r>
            <a:r>
              <a:rPr lang="en-US" altLang="ko-KR" sz="2000" dirty="0" smtClean="0"/>
              <a:t> (was a20f002).</a:t>
            </a:r>
          </a:p>
          <a:p>
            <a:r>
              <a:rPr lang="en-US" altLang="ko-KR" sz="2000" dirty="0" smtClean="0"/>
              <a:t> </a:t>
            </a:r>
          </a:p>
          <a:p>
            <a:r>
              <a:rPr lang="en-US" altLang="ko-KR" sz="2000" dirty="0" smtClean="0"/>
              <a:t>// Create the development branch again at the latest commit</a:t>
            </a:r>
          </a:p>
          <a:p>
            <a:r>
              <a:rPr lang="en-US" altLang="ko-KR" sz="2000" b="1" dirty="0" smtClean="0"/>
              <a:t>$ </a:t>
            </a:r>
            <a:r>
              <a:rPr lang="en-US" altLang="ko-KR" sz="2000" b="1" dirty="0" err="1" smtClean="0"/>
              <a:t>git</a:t>
            </a:r>
            <a:r>
              <a:rPr lang="en-US" altLang="ko-KR" sz="2000" b="1" dirty="0" smtClean="0"/>
              <a:t> branch </a:t>
            </a:r>
            <a:r>
              <a:rPr lang="en-US" altLang="ko-KR" sz="2000" b="1" dirty="0" err="1" smtClean="0"/>
              <a:t>devel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146476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Lab 3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800" dirty="0" smtClean="0"/>
              <a:t>Branching/Merging</a:t>
            </a:r>
          </a:p>
          <a:p>
            <a:pPr lvl="1"/>
            <a:r>
              <a:rPr lang="en-US" altLang="ko-KR" sz="2400" dirty="0" smtClean="0"/>
              <a:t>branching: </a:t>
            </a:r>
            <a:r>
              <a:rPr lang="en-US" altLang="ko-KR" sz="2400" dirty="0" smtClean="0"/>
              <a:t>master</a:t>
            </a:r>
            <a:r>
              <a:rPr lang="en-US" altLang="ko-KR" sz="2400" dirty="0" smtClean="0"/>
              <a:t>, </a:t>
            </a:r>
            <a:r>
              <a:rPr lang="en-US" altLang="ko-KR" sz="2400" dirty="0" err="1"/>
              <a:t>d</a:t>
            </a:r>
            <a:r>
              <a:rPr lang="en-US" altLang="ko-KR" sz="2400" dirty="0" err="1" smtClean="0"/>
              <a:t>evel</a:t>
            </a:r>
            <a:r>
              <a:rPr lang="en-US" altLang="ko-KR" sz="2400" dirty="0" smtClean="0"/>
              <a:t> </a:t>
            </a:r>
            <a:r>
              <a:rPr lang="en-US" altLang="ko-KR" sz="2400" dirty="0" smtClean="0"/>
              <a:t>Branch</a:t>
            </a:r>
          </a:p>
          <a:p>
            <a:pPr lvl="1"/>
            <a:r>
              <a:rPr lang="en-US" altLang="ko-KR" sz="2400" dirty="0" smtClean="0"/>
              <a:t>Merging after the </a:t>
            </a:r>
            <a:r>
              <a:rPr lang="en-US" altLang="ko-KR" sz="2400" dirty="0"/>
              <a:t>conflict is </a:t>
            </a:r>
            <a:r>
              <a:rPr lang="en-US" altLang="ko-KR" sz="2400" dirty="0" smtClean="0"/>
              <a:t>resolve</a:t>
            </a:r>
          </a:p>
          <a:p>
            <a:pPr lvl="1"/>
            <a:r>
              <a:rPr lang="en-US" altLang="ko-KR" sz="2400" dirty="0" smtClean="0"/>
              <a:t>Viewing the commit graph(</a:t>
            </a:r>
            <a:r>
              <a:rPr lang="en-US" altLang="ko-KR" sz="2400" dirty="0" err="1" smtClean="0"/>
              <a:t>git-gui</a:t>
            </a:r>
            <a:r>
              <a:rPr lang="en-US" altLang="ko-KR" sz="2400" dirty="0" smtClean="0"/>
              <a:t>)</a:t>
            </a:r>
            <a:endParaRPr lang="ko-KR" altLang="en-US" sz="2400" dirty="0"/>
          </a:p>
        </p:txBody>
      </p:sp>
      <p:pic>
        <p:nvPicPr>
          <p:cNvPr id="4" name="Picture 2" descr="imga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4005064"/>
            <a:ext cx="3811425" cy="2590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0436" y="4279505"/>
            <a:ext cx="2898098" cy="2415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 descr="imga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2341297"/>
            <a:ext cx="2384326" cy="1556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아래쪽 화살표 5"/>
          <p:cNvSpPr/>
          <p:nvPr/>
        </p:nvSpPr>
        <p:spPr>
          <a:xfrm>
            <a:off x="7092280" y="4149080"/>
            <a:ext cx="400075" cy="9821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084168" y="4470897"/>
            <a:ext cx="10711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1) branch</a:t>
            </a:r>
            <a:endParaRPr lang="ko-KR" altLang="en-US" sz="1600" dirty="0"/>
          </a:p>
        </p:txBody>
      </p:sp>
      <p:sp>
        <p:nvSpPr>
          <p:cNvPr id="10" name="왼쪽 화살표 9"/>
          <p:cNvSpPr/>
          <p:nvPr/>
        </p:nvSpPr>
        <p:spPr>
          <a:xfrm>
            <a:off x="4716016" y="5487046"/>
            <a:ext cx="792088" cy="53424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4768207" y="4979478"/>
            <a:ext cx="10281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2) merge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6411566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5.4  Rebasing Branch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sz="3100" dirty="0" smtClean="0"/>
              <a:t>(</a:t>
            </a:r>
            <a:r>
              <a:rPr lang="en-US" altLang="ko-KR" sz="3100" dirty="0" err="1">
                <a:solidFill>
                  <a:srgbClr val="FF0000"/>
                </a:solidFill>
              </a:rPr>
              <a:t>git</a:t>
            </a:r>
            <a:r>
              <a:rPr lang="en-US" altLang="ko-KR" sz="3100" dirty="0">
                <a:solidFill>
                  <a:srgbClr val="FF0000"/>
                </a:solidFill>
              </a:rPr>
              <a:t> rebase</a:t>
            </a:r>
            <a:r>
              <a:rPr lang="en-US" altLang="ko-KR" sz="3100" dirty="0"/>
              <a:t>)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The primary purpose for rebasing is to maintain a linear project history. </a:t>
            </a:r>
            <a:endParaRPr lang="en-US" altLang="ko-KR" sz="2400" dirty="0" smtClean="0"/>
          </a:p>
        </p:txBody>
      </p:sp>
      <p:pic>
        <p:nvPicPr>
          <p:cNvPr id="2050" name="Picture 2" descr="http://hades.github.io/media/git/git-rebas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3036" y="2852936"/>
            <a:ext cx="45720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469036" y="2984252"/>
            <a:ext cx="750847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devel</a:t>
            </a:r>
            <a:endParaRPr lang="ko-KR" alt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5580112" y="5181382"/>
            <a:ext cx="750847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devel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8941894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Rebasing Branch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SYNTAX </a:t>
            </a:r>
          </a:p>
          <a:p>
            <a:pPr marL="0" indent="0">
              <a:buNone/>
            </a:pPr>
            <a:r>
              <a:rPr lang="en-US" altLang="ko-KR" sz="2800" dirty="0" smtClean="0"/>
              <a:t>   $ </a:t>
            </a:r>
            <a:r>
              <a:rPr lang="en-US" altLang="ko-KR" sz="2800" b="1" dirty="0" err="1"/>
              <a:t>git</a:t>
            </a:r>
            <a:r>
              <a:rPr lang="en-US" altLang="ko-KR" sz="2800" b="1" dirty="0"/>
              <a:t> rebase &lt;base-name&gt;</a:t>
            </a:r>
            <a:r>
              <a:rPr lang="en-US" altLang="ko-KR" sz="2800" dirty="0"/>
              <a:t> </a:t>
            </a:r>
            <a:endParaRPr lang="en-US" altLang="ko-KR" sz="2800" dirty="0" smtClean="0"/>
          </a:p>
          <a:p>
            <a:pPr marL="0" indent="0">
              <a:buNone/>
            </a:pPr>
            <a:endParaRPr lang="en-US" altLang="ko-KR" sz="2800" dirty="0" smtClean="0"/>
          </a:p>
          <a:p>
            <a:r>
              <a:rPr lang="en-US" altLang="ko-KR" sz="2800" dirty="0" smtClean="0"/>
              <a:t>&lt;</a:t>
            </a:r>
            <a:r>
              <a:rPr lang="en-US" altLang="ko-KR" sz="2800" dirty="0"/>
              <a:t>base-name&gt; could be any kind of commit reference </a:t>
            </a:r>
            <a:r>
              <a:rPr lang="en-US" altLang="ko-KR" sz="2800" dirty="0" smtClean="0"/>
              <a:t>(</a:t>
            </a:r>
            <a:r>
              <a:rPr lang="en-US" altLang="ko-KR" sz="2800" dirty="0"/>
              <a:t>such as an commit-name, a branch name, a tag, </a:t>
            </a:r>
            <a:r>
              <a:rPr lang="en-US" altLang="ko-KR" sz="2800" dirty="0" smtClean="0"/>
              <a:t>or </a:t>
            </a:r>
            <a:r>
              <a:rPr lang="en-US" altLang="ko-KR" sz="2800" dirty="0"/>
              <a:t>a relative reference to </a:t>
            </a:r>
            <a:r>
              <a:rPr lang="en-US" altLang="ko-KR" sz="2800" dirty="0" smtClean="0"/>
              <a:t>HEAD)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2535335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Rebasing </a:t>
            </a:r>
            <a:r>
              <a:rPr lang="en-US" altLang="ko-KR" dirty="0" smtClean="0"/>
              <a:t>Branch</a:t>
            </a:r>
            <a:br>
              <a:rPr lang="en-US" altLang="ko-KR" dirty="0" smtClean="0"/>
            </a:br>
            <a:r>
              <a:rPr lang="en-US" altLang="ko-KR" sz="3100" dirty="0" smtClean="0"/>
              <a:t>(Example)</a:t>
            </a:r>
            <a:endParaRPr lang="ko-KR" altLang="en-US" sz="31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 smtClean="0"/>
              <a:t>if </a:t>
            </a:r>
            <a:r>
              <a:rPr lang="en-US" altLang="ko-KR" sz="2000" dirty="0"/>
              <a:t>you checkout a feature branch and work on commit-5 and commit-6, </a:t>
            </a:r>
            <a:r>
              <a:rPr lang="en-US" altLang="ko-KR" sz="2000" dirty="0" smtClean="0"/>
              <a:t>(instead </a:t>
            </a:r>
            <a:r>
              <a:rPr lang="en-US" altLang="ko-KR" sz="2000" dirty="0"/>
              <a:t>of doing a 3-way merge into the master branch and subsequently remove the feature </a:t>
            </a:r>
            <a:r>
              <a:rPr lang="en-US" altLang="ko-KR" sz="2000" dirty="0" smtClean="0"/>
              <a:t>branch)</a:t>
            </a:r>
            <a:endParaRPr lang="en-US" altLang="ko-KR" sz="2000" dirty="0"/>
          </a:p>
          <a:p>
            <a:r>
              <a:rPr lang="en-US" altLang="ko-KR" sz="2000" dirty="0"/>
              <a:t>you can </a:t>
            </a:r>
            <a:r>
              <a:rPr lang="en-US" altLang="ko-KR" sz="2000" u="sng" dirty="0"/>
              <a:t>rebase</a:t>
            </a:r>
            <a:r>
              <a:rPr lang="en-US" altLang="ko-KR" sz="2000" dirty="0"/>
              <a:t> the commit-5 and commit-6, on commit-4, and perform a </a:t>
            </a:r>
            <a:r>
              <a:rPr lang="en-US" altLang="ko-KR" sz="2000" u="sng" dirty="0"/>
              <a:t>linear forward merge </a:t>
            </a:r>
            <a:r>
              <a:rPr lang="en-US" altLang="ko-KR" sz="2000" dirty="0"/>
              <a:t>to maintain all the project history. </a:t>
            </a:r>
          </a:p>
          <a:p>
            <a:r>
              <a:rPr lang="en-US" altLang="ko-KR" sz="2000" dirty="0"/>
              <a:t>New commits (7 and 8) will be created for the rebased commit (5 and 6).</a:t>
            </a:r>
            <a:endParaRPr lang="ko-KR" altLang="en-US" sz="2000" dirty="0"/>
          </a:p>
          <a:p>
            <a:endParaRPr lang="ko-KR" alt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3789041"/>
            <a:ext cx="6157370" cy="2894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060200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Rebasing Branch</a:t>
            </a:r>
            <a:br>
              <a:rPr lang="en-US" altLang="ko-KR" dirty="0" smtClean="0"/>
            </a:br>
            <a:r>
              <a:rPr lang="en-US" altLang="ko-KR" sz="3100" dirty="0" smtClean="0"/>
              <a:t>(Example)</a:t>
            </a:r>
            <a:endParaRPr lang="ko-KR" altLang="en-US" sz="3100" dirty="0"/>
          </a:p>
        </p:txBody>
      </p:sp>
      <p:sp>
        <p:nvSpPr>
          <p:cNvPr id="4" name="TextBox 3"/>
          <p:cNvSpPr txBox="1"/>
          <p:nvPr/>
        </p:nvSpPr>
        <p:spPr>
          <a:xfrm>
            <a:off x="1187624" y="1556792"/>
            <a:ext cx="7082132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// Start a new feature branch from the current master</a:t>
            </a:r>
          </a:p>
          <a:p>
            <a:r>
              <a:rPr lang="en-US" altLang="ko-KR" sz="1600" b="1" dirty="0"/>
              <a:t>$ </a:t>
            </a:r>
            <a:r>
              <a:rPr lang="en-US" altLang="ko-KR" sz="1600" b="1" dirty="0" err="1"/>
              <a:t>git</a:t>
            </a:r>
            <a:r>
              <a:rPr lang="en-US" altLang="ko-KR" sz="1600" b="1" dirty="0"/>
              <a:t> checkout -b feature master</a:t>
            </a:r>
          </a:p>
          <a:p>
            <a:r>
              <a:rPr lang="en-US" altLang="ko-KR" sz="1600" dirty="0"/>
              <a:t>// Edit/Stage/Commit changes to feature branch</a:t>
            </a:r>
          </a:p>
          <a:p>
            <a:r>
              <a:rPr lang="en-US" altLang="ko-KR" sz="1600" dirty="0"/>
              <a:t> </a:t>
            </a:r>
          </a:p>
          <a:p>
            <a:r>
              <a:rPr lang="en-US" altLang="ko-KR" sz="1600" dirty="0"/>
              <a:t>// Need to work on a fix on the master</a:t>
            </a:r>
          </a:p>
          <a:p>
            <a:r>
              <a:rPr lang="en-US" altLang="ko-KR" sz="1600" b="1" dirty="0"/>
              <a:t>$ </a:t>
            </a:r>
            <a:r>
              <a:rPr lang="en-US" altLang="ko-KR" sz="1600" b="1" dirty="0" err="1"/>
              <a:t>git</a:t>
            </a:r>
            <a:r>
              <a:rPr lang="en-US" altLang="ko-KR" sz="1600" b="1" dirty="0"/>
              <a:t> checkout -b hotfix master</a:t>
            </a:r>
          </a:p>
          <a:p>
            <a:r>
              <a:rPr lang="en-US" altLang="ko-KR" sz="1600" dirty="0"/>
              <a:t>// Edit/Stage/Commit changes to hotfix </a:t>
            </a:r>
            <a:r>
              <a:rPr lang="en-US" altLang="ko-KR" sz="1600" dirty="0" smtClean="0"/>
              <a:t>branch</a:t>
            </a:r>
          </a:p>
          <a:p>
            <a:endParaRPr lang="en-US" altLang="ko-KR" sz="1600" dirty="0"/>
          </a:p>
          <a:p>
            <a:r>
              <a:rPr lang="en-US" altLang="ko-KR" sz="1600" dirty="0"/>
              <a:t>// Merge hotfix into master</a:t>
            </a:r>
          </a:p>
          <a:p>
            <a:r>
              <a:rPr lang="en-US" altLang="ko-KR" sz="1600" b="1" dirty="0"/>
              <a:t>$ </a:t>
            </a:r>
            <a:r>
              <a:rPr lang="en-US" altLang="ko-KR" sz="1600" b="1" dirty="0" err="1"/>
              <a:t>git</a:t>
            </a:r>
            <a:r>
              <a:rPr lang="en-US" altLang="ko-KR" sz="1600" b="1" dirty="0"/>
              <a:t> checkout master</a:t>
            </a:r>
          </a:p>
          <a:p>
            <a:r>
              <a:rPr lang="en-US" altLang="ko-KR" sz="1600" b="1" dirty="0"/>
              <a:t>$ </a:t>
            </a:r>
            <a:r>
              <a:rPr lang="en-US" altLang="ko-KR" sz="1600" b="1" dirty="0" err="1"/>
              <a:t>git</a:t>
            </a:r>
            <a:r>
              <a:rPr lang="en-US" altLang="ko-KR" sz="1600" b="1" dirty="0"/>
              <a:t> merge hotfix</a:t>
            </a:r>
          </a:p>
          <a:p>
            <a:r>
              <a:rPr lang="en-US" altLang="ko-KR" sz="1600" dirty="0"/>
              <a:t>// Delete hotfix branch</a:t>
            </a:r>
          </a:p>
          <a:p>
            <a:r>
              <a:rPr lang="en-US" altLang="ko-KR" sz="1600" b="1" dirty="0"/>
              <a:t>$ </a:t>
            </a:r>
            <a:r>
              <a:rPr lang="en-US" altLang="ko-KR" sz="1600" b="1" dirty="0" err="1"/>
              <a:t>git</a:t>
            </a:r>
            <a:r>
              <a:rPr lang="en-US" altLang="ko-KR" sz="1600" b="1" dirty="0"/>
              <a:t> branch -d hotfix</a:t>
            </a:r>
          </a:p>
          <a:p>
            <a:r>
              <a:rPr lang="en-US" altLang="ko-KR" sz="1600" dirty="0"/>
              <a:t> </a:t>
            </a:r>
          </a:p>
          <a:p>
            <a:r>
              <a:rPr lang="en-US" altLang="ko-KR" sz="1600" dirty="0"/>
              <a:t>// Rebase feature branch on master </a:t>
            </a:r>
            <a:r>
              <a:rPr lang="en-US" altLang="ko-KR" sz="1600" dirty="0" smtClean="0"/>
              <a:t>branch </a:t>
            </a:r>
            <a:r>
              <a:rPr lang="en-US" altLang="ko-KR" sz="1600" dirty="0"/>
              <a:t>to maintain a linear history</a:t>
            </a:r>
          </a:p>
          <a:p>
            <a:r>
              <a:rPr lang="en-US" altLang="ko-KR" sz="1600" b="1" dirty="0"/>
              <a:t>$ </a:t>
            </a:r>
            <a:r>
              <a:rPr lang="en-US" altLang="ko-KR" sz="1600" b="1" dirty="0" err="1"/>
              <a:t>git</a:t>
            </a:r>
            <a:r>
              <a:rPr lang="en-US" altLang="ko-KR" sz="1600" b="1" dirty="0"/>
              <a:t> checkout feature</a:t>
            </a:r>
          </a:p>
          <a:p>
            <a:r>
              <a:rPr lang="en-US" altLang="ko-KR" sz="1600" b="1" dirty="0"/>
              <a:t>$ </a:t>
            </a:r>
            <a:r>
              <a:rPr lang="en-US" altLang="ko-KR" sz="1600" b="1" dirty="0" err="1"/>
              <a:t>git</a:t>
            </a:r>
            <a:r>
              <a:rPr lang="en-US" altLang="ko-KR" sz="1600" b="1" dirty="0"/>
              <a:t> rebase </a:t>
            </a:r>
            <a:r>
              <a:rPr lang="en-US" altLang="ko-KR" sz="1600" b="1" dirty="0" smtClean="0"/>
              <a:t>master</a:t>
            </a:r>
          </a:p>
          <a:p>
            <a:endParaRPr lang="en-US" altLang="ko-KR" sz="1600" b="1" dirty="0"/>
          </a:p>
          <a:p>
            <a:r>
              <a:rPr lang="en-US" altLang="ko-KR" sz="1600" dirty="0"/>
              <a:t>// Now, linear merge</a:t>
            </a:r>
          </a:p>
          <a:p>
            <a:r>
              <a:rPr lang="en-US" altLang="ko-KR" sz="1600" b="1" dirty="0"/>
              <a:t>$ </a:t>
            </a:r>
            <a:r>
              <a:rPr lang="en-US" altLang="ko-KR" sz="1600" b="1" dirty="0" err="1"/>
              <a:t>git</a:t>
            </a:r>
            <a:r>
              <a:rPr lang="en-US" altLang="ko-KR" sz="1600" b="1" dirty="0"/>
              <a:t> checkout master</a:t>
            </a:r>
          </a:p>
          <a:p>
            <a:r>
              <a:rPr lang="en-US" altLang="ko-KR" sz="1600" b="1" dirty="0"/>
              <a:t>$ </a:t>
            </a:r>
            <a:r>
              <a:rPr lang="en-US" altLang="ko-KR" sz="1600" b="1" dirty="0" err="1"/>
              <a:t>git</a:t>
            </a:r>
            <a:r>
              <a:rPr lang="en-US" altLang="ko-KR" sz="1600" b="1" dirty="0"/>
              <a:t> merge feature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9759737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5.5  Amend the Last Commit </a:t>
            </a:r>
            <a:br>
              <a:rPr lang="en-US" altLang="ko-KR" dirty="0"/>
            </a:br>
            <a:r>
              <a:rPr lang="en-US" altLang="ko-KR" sz="3100" dirty="0"/>
              <a:t>(</a:t>
            </a:r>
            <a:r>
              <a:rPr lang="en-US" altLang="ko-KR" sz="3100" dirty="0" err="1">
                <a:solidFill>
                  <a:srgbClr val="FF0000"/>
                </a:solidFill>
              </a:rPr>
              <a:t>git</a:t>
            </a:r>
            <a:r>
              <a:rPr lang="en-US" altLang="ko-KR" sz="3100" dirty="0">
                <a:solidFill>
                  <a:srgbClr val="FF0000"/>
                </a:solidFill>
              </a:rPr>
              <a:t> commit --amend</a:t>
            </a:r>
            <a:r>
              <a:rPr lang="en-US" altLang="ko-KR" sz="3100" dirty="0"/>
              <a:t>)</a:t>
            </a:r>
            <a:endParaRPr lang="ko-KR" altLang="en-US" sz="31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If you make a commit but want to change the commit message or adding more changes, </a:t>
            </a:r>
            <a:endParaRPr lang="en-US" altLang="ko-KR" sz="2800" dirty="0" smtClean="0"/>
          </a:p>
          <a:p>
            <a:r>
              <a:rPr lang="en-US" altLang="ko-KR" sz="2800" dirty="0" smtClean="0"/>
              <a:t>you </a:t>
            </a:r>
            <a:r>
              <a:rPr lang="en-US" altLang="ko-KR" sz="2800" dirty="0"/>
              <a:t>may amend the recent commit (instead of creating new commit) </a:t>
            </a:r>
            <a:endParaRPr lang="en-US" altLang="ko-KR" sz="2800" dirty="0" smtClean="0"/>
          </a:p>
          <a:p>
            <a:endParaRPr lang="en-US" altLang="ko-KR" sz="2800" dirty="0" smtClean="0"/>
          </a:p>
          <a:p>
            <a:pPr marL="0" indent="0">
              <a:buNone/>
            </a:pPr>
            <a:r>
              <a:rPr lang="en-US" altLang="ko-KR" sz="2800" dirty="0" smtClean="0"/>
              <a:t>   $ </a:t>
            </a:r>
            <a:r>
              <a:rPr lang="en-US" altLang="ko-KR" sz="2800" dirty="0" err="1" smtClean="0"/>
              <a:t>git</a:t>
            </a:r>
            <a:r>
              <a:rPr lang="en-US" altLang="ko-KR" sz="2800" dirty="0" smtClean="0"/>
              <a:t> </a:t>
            </a:r>
            <a:r>
              <a:rPr lang="en-US" altLang="ko-KR" sz="2800" dirty="0"/>
              <a:t>commit </a:t>
            </a:r>
            <a:r>
              <a:rPr lang="en-US" altLang="ko-KR" sz="2800" dirty="0" smtClean="0"/>
              <a:t>--amend –m “message”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056369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5.1 Overview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412776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ko-KR" sz="2400" dirty="0" smtClean="0"/>
              <a:t>For </a:t>
            </a:r>
            <a:r>
              <a:rPr lang="en-US" altLang="ko-KR" sz="2400" dirty="0"/>
              <a:t>the initial commit, </a:t>
            </a:r>
            <a:r>
              <a:rPr lang="en-US" altLang="ko-KR" sz="2400" dirty="0" err="1"/>
              <a:t>g</a:t>
            </a:r>
            <a:r>
              <a:rPr lang="en-US" altLang="ko-KR" sz="2400" dirty="0" err="1" smtClean="0"/>
              <a:t>it</a:t>
            </a:r>
            <a:r>
              <a:rPr lang="en-US" altLang="ko-KR" sz="2400" dirty="0" smtClean="0"/>
              <a:t> </a:t>
            </a:r>
            <a:r>
              <a:rPr lang="en-US" altLang="ko-KR" sz="2400" dirty="0"/>
              <a:t>assigns the default branch name called </a:t>
            </a:r>
            <a:r>
              <a:rPr lang="en-US" altLang="ko-KR" sz="2400" u="sng" dirty="0" smtClean="0"/>
              <a:t>master</a:t>
            </a:r>
            <a:r>
              <a:rPr lang="en-US" altLang="ko-KR" sz="2400" dirty="0"/>
              <a:t> and sets the </a:t>
            </a:r>
            <a:r>
              <a:rPr lang="en-US" altLang="ko-KR" sz="2400" dirty="0" smtClean="0"/>
              <a:t>master</a:t>
            </a:r>
            <a:r>
              <a:rPr lang="en-US" altLang="ko-KR" sz="2400" dirty="0"/>
              <a:t> branch pointer at the initial commit</a:t>
            </a:r>
            <a:r>
              <a:rPr lang="en-US" altLang="ko-KR" sz="2400" dirty="0" smtClean="0"/>
              <a:t>.</a:t>
            </a:r>
          </a:p>
          <a:p>
            <a:pPr marL="0" indent="0">
              <a:buNone/>
            </a:pPr>
            <a:r>
              <a:rPr lang="en-US" altLang="ko-KR" sz="2400" dirty="0" smtClean="0"/>
              <a:t> </a:t>
            </a:r>
          </a:p>
          <a:p>
            <a:r>
              <a:rPr lang="en-US" altLang="ko-KR" sz="2400" dirty="0" smtClean="0"/>
              <a:t>As </a:t>
            </a:r>
            <a:r>
              <a:rPr lang="en-US" altLang="ko-KR" sz="2400" dirty="0"/>
              <a:t>you make further commits on the </a:t>
            </a:r>
            <a:r>
              <a:rPr lang="en-US" altLang="ko-KR" sz="2400" dirty="0" smtClean="0"/>
              <a:t>master</a:t>
            </a:r>
            <a:r>
              <a:rPr lang="en-US" altLang="ko-KR" sz="2400" dirty="0"/>
              <a:t> branch, the </a:t>
            </a:r>
            <a:r>
              <a:rPr lang="en-US" altLang="ko-KR" sz="2400" dirty="0" smtClean="0"/>
              <a:t>master</a:t>
            </a:r>
            <a:r>
              <a:rPr lang="en-US" altLang="ko-KR" sz="2400" dirty="0"/>
              <a:t> branch pointer move forward accordingly</a:t>
            </a:r>
            <a:r>
              <a:rPr lang="en-US" altLang="ko-KR" sz="2400" dirty="0" smtClean="0"/>
              <a:t>.</a:t>
            </a:r>
          </a:p>
          <a:p>
            <a:endParaRPr lang="en-US" altLang="ko-KR" dirty="0" smtClean="0"/>
          </a:p>
        </p:txBody>
      </p:sp>
      <p:pic>
        <p:nvPicPr>
          <p:cNvPr id="6" name="Picture 2" descr="imga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4065498"/>
            <a:ext cx="3585046" cy="2340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09697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Amend the Last Commit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475656" y="2276872"/>
            <a:ext cx="5645007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// Do a commit</a:t>
            </a:r>
          </a:p>
          <a:p>
            <a:r>
              <a:rPr lang="en-US" altLang="ko-KR" sz="2000" b="1" dirty="0"/>
              <a:t>$ </a:t>
            </a:r>
            <a:r>
              <a:rPr lang="en-US" altLang="ko-KR" sz="2000" b="1" dirty="0" err="1"/>
              <a:t>git</a:t>
            </a:r>
            <a:r>
              <a:rPr lang="en-US" altLang="ko-KR" sz="2000" b="1" dirty="0"/>
              <a:t> commit -m "added login menu"</a:t>
            </a:r>
          </a:p>
          <a:p>
            <a:endParaRPr lang="en-US" altLang="ko-KR" sz="2000" dirty="0"/>
          </a:p>
          <a:p>
            <a:r>
              <a:rPr lang="en-US" altLang="ko-KR" sz="2000" dirty="0"/>
              <a:t>// Realize that you have not staged some files.</a:t>
            </a:r>
          </a:p>
          <a:p>
            <a:r>
              <a:rPr lang="en-US" altLang="ko-KR" sz="2000" dirty="0"/>
              <a:t>// Amend the commit</a:t>
            </a:r>
          </a:p>
          <a:p>
            <a:r>
              <a:rPr lang="en-US" altLang="ko-KR" sz="2000" b="1" dirty="0"/>
              <a:t>$ </a:t>
            </a:r>
            <a:r>
              <a:rPr lang="en-US" altLang="ko-KR" sz="2000" b="1" dirty="0" err="1"/>
              <a:t>git</a:t>
            </a:r>
            <a:r>
              <a:rPr lang="en-US" altLang="ko-KR" sz="2000" b="1" dirty="0"/>
              <a:t> add </a:t>
            </a:r>
            <a:r>
              <a:rPr lang="en-US" altLang="ko-KR" sz="2000" b="1" dirty="0" err="1"/>
              <a:t>morefile</a:t>
            </a:r>
            <a:endParaRPr lang="en-US" altLang="ko-KR" sz="2000" b="1" dirty="0"/>
          </a:p>
          <a:p>
            <a:r>
              <a:rPr lang="en-US" altLang="ko-KR" sz="2000" b="1" dirty="0"/>
              <a:t>$ </a:t>
            </a:r>
            <a:r>
              <a:rPr lang="en-US" altLang="ko-KR" sz="2000" b="1" dirty="0" err="1"/>
              <a:t>git</a:t>
            </a:r>
            <a:r>
              <a:rPr lang="en-US" altLang="ko-KR" sz="2000" b="1" dirty="0"/>
              <a:t> commit </a:t>
            </a:r>
            <a:r>
              <a:rPr lang="en-US" altLang="ko-KR" sz="2000" b="1" dirty="0" smtClean="0"/>
              <a:t>–amend –m “after amend”</a:t>
            </a:r>
            <a:endParaRPr lang="en-US" altLang="ko-KR" sz="2000" b="1" dirty="0"/>
          </a:p>
        </p:txBody>
      </p:sp>
    </p:spTree>
    <p:extLst>
      <p:ext uri="{BB962C8B-B14F-4D97-AF65-F5344CB8AC3E}">
        <p14:creationId xmlns:p14="http://schemas.microsoft.com/office/powerpoint/2010/main" val="42068667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5.6 Undoing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Changes</a:t>
            </a:r>
            <a:br>
              <a:rPr lang="en-US" altLang="ko-KR" dirty="0" smtClean="0"/>
            </a:br>
            <a:r>
              <a:rPr lang="en-US" altLang="ko-KR" sz="3100" dirty="0" smtClean="0"/>
              <a:t>(</a:t>
            </a:r>
            <a:r>
              <a:rPr lang="en-US" altLang="ko-KR" sz="3100" dirty="0" err="1" smtClean="0">
                <a:solidFill>
                  <a:srgbClr val="FF0000"/>
                </a:solidFill>
              </a:rPr>
              <a:t>git</a:t>
            </a:r>
            <a:r>
              <a:rPr lang="en-US" altLang="ko-KR" sz="3100" dirty="0" smtClean="0">
                <a:solidFill>
                  <a:srgbClr val="FF0000"/>
                </a:solidFill>
              </a:rPr>
              <a:t> reset &lt;file&gt;</a:t>
            </a:r>
            <a:r>
              <a:rPr lang="en-US" altLang="ko-KR" sz="3100" dirty="0" smtClean="0"/>
              <a:t>)</a:t>
            </a:r>
            <a:endParaRPr lang="ko-KR" altLang="en-US" sz="31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err="1" smtClean="0"/>
              <a:t>Unstage</a:t>
            </a:r>
            <a:r>
              <a:rPr lang="en-US" altLang="ko-KR" sz="2400" dirty="0" smtClean="0"/>
              <a:t> </a:t>
            </a:r>
            <a:r>
              <a:rPr lang="en-US" altLang="ko-KR" sz="2400" dirty="0"/>
              <a:t>the changes of &lt;file&gt; from staging area, </a:t>
            </a:r>
            <a:r>
              <a:rPr lang="en-US" altLang="ko-KR" sz="2400" dirty="0" smtClean="0"/>
              <a:t>not </a:t>
            </a:r>
            <a:r>
              <a:rPr lang="en-US" altLang="ko-KR" sz="2400" dirty="0"/>
              <a:t>affecting the working tree</a:t>
            </a:r>
            <a:r>
              <a:rPr lang="en-US" altLang="ko-KR" sz="2400" dirty="0" smtClean="0"/>
              <a:t>.</a:t>
            </a:r>
          </a:p>
          <a:p>
            <a:pPr marL="0" indent="0">
              <a:buNone/>
            </a:pPr>
            <a:r>
              <a:rPr lang="en-US" altLang="ko-KR" sz="2400" dirty="0" smtClean="0"/>
              <a:t>   $ </a:t>
            </a:r>
            <a:r>
              <a:rPr lang="en-US" altLang="ko-KR" sz="2400" b="1" dirty="0" err="1"/>
              <a:t>git</a:t>
            </a:r>
            <a:r>
              <a:rPr lang="en-US" altLang="ko-KR" sz="2400" b="1" dirty="0"/>
              <a:t> reset &lt;file</a:t>
            </a:r>
            <a:r>
              <a:rPr lang="en-US" altLang="ko-KR" sz="2400" b="1" dirty="0" smtClean="0"/>
              <a:t>&gt;</a:t>
            </a:r>
            <a:endParaRPr lang="ko-KR" altLang="en-US" sz="2400" dirty="0"/>
          </a:p>
        </p:txBody>
      </p:sp>
      <p:pic>
        <p:nvPicPr>
          <p:cNvPr id="1026" name="Picture 2" descr="git_flo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924943"/>
            <a:ext cx="4996022" cy="361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타원 4"/>
          <p:cNvSpPr/>
          <p:nvPr/>
        </p:nvSpPr>
        <p:spPr>
          <a:xfrm>
            <a:off x="2843808" y="4226452"/>
            <a:ext cx="2160240" cy="360040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8" name="Picture 4" descr="http://rypress.com/tutorials/git/media/1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3429000"/>
            <a:ext cx="4281844" cy="2305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4646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Undoing </a:t>
            </a:r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en-US" altLang="ko-KR" dirty="0" smtClean="0"/>
              <a:t>Changes</a:t>
            </a:r>
            <a:br>
              <a:rPr lang="en-US" altLang="ko-KR" dirty="0" smtClean="0"/>
            </a:br>
            <a:r>
              <a:rPr lang="en-US" altLang="ko-KR" sz="3100" dirty="0"/>
              <a:t>(</a:t>
            </a:r>
            <a:r>
              <a:rPr lang="en-US" altLang="ko-KR" sz="3100" dirty="0" err="1">
                <a:solidFill>
                  <a:srgbClr val="FF0000"/>
                </a:solidFill>
              </a:rPr>
              <a:t>git</a:t>
            </a:r>
            <a:r>
              <a:rPr lang="en-US" altLang="ko-KR" sz="3100" dirty="0">
                <a:solidFill>
                  <a:srgbClr val="FF0000"/>
                </a:solidFill>
              </a:rPr>
              <a:t> </a:t>
            </a:r>
            <a:r>
              <a:rPr lang="en-US" altLang="ko-KR" sz="3100" dirty="0" smtClean="0">
                <a:solidFill>
                  <a:srgbClr val="FF0000"/>
                </a:solidFill>
              </a:rPr>
              <a:t>reset --hard</a:t>
            </a:r>
            <a:r>
              <a:rPr lang="en-US" altLang="ko-KR" sz="3100" dirty="0" smtClean="0"/>
              <a:t>)</a:t>
            </a:r>
            <a:endParaRPr lang="ko-KR" altLang="en-US" sz="31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800" dirty="0" smtClean="0"/>
              <a:t>Reset </a:t>
            </a:r>
            <a:r>
              <a:rPr lang="en-US" altLang="ko-KR" sz="2800" dirty="0"/>
              <a:t>the staging area and working tree to match the </a:t>
            </a:r>
            <a:r>
              <a:rPr lang="en-US" altLang="ko-KR" sz="2800" dirty="0" smtClean="0"/>
              <a:t>recent </a:t>
            </a:r>
            <a:r>
              <a:rPr lang="en-US" altLang="ko-KR" sz="2800" dirty="0"/>
              <a:t>commit (i.e., discard all changes since the </a:t>
            </a:r>
            <a:r>
              <a:rPr lang="en-US" altLang="ko-KR" sz="2800" dirty="0" smtClean="0"/>
              <a:t>last </a:t>
            </a:r>
            <a:r>
              <a:rPr lang="en-US" altLang="ko-KR" sz="2800" dirty="0"/>
              <a:t>commit</a:t>
            </a:r>
            <a:r>
              <a:rPr lang="en-US" altLang="ko-KR" sz="2800" dirty="0" smtClean="0"/>
              <a:t>)</a:t>
            </a:r>
          </a:p>
          <a:p>
            <a:endParaRPr lang="en-US" altLang="ko-KR" sz="2800" dirty="0" smtClean="0"/>
          </a:p>
          <a:p>
            <a:pPr marL="0" indent="0">
              <a:buNone/>
            </a:pPr>
            <a:r>
              <a:rPr lang="en-US" altLang="ko-KR" b="1" dirty="0" smtClean="0"/>
              <a:t>    $ </a:t>
            </a:r>
            <a:r>
              <a:rPr lang="en-US" altLang="ko-KR" b="1" dirty="0" err="1" smtClean="0"/>
              <a:t>git</a:t>
            </a:r>
            <a:r>
              <a:rPr lang="en-US" altLang="ko-KR" b="1" dirty="0" smtClean="0"/>
              <a:t> </a:t>
            </a:r>
            <a:r>
              <a:rPr lang="en-US" altLang="ko-KR" b="1" dirty="0"/>
              <a:t>reset --hard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715310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Undoing </a:t>
            </a:r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en-US" altLang="ko-KR" dirty="0" smtClean="0"/>
              <a:t>Changes</a:t>
            </a:r>
            <a:br>
              <a:rPr lang="en-US" altLang="ko-KR" dirty="0" smtClean="0"/>
            </a:br>
            <a:r>
              <a:rPr lang="en-US" altLang="ko-KR" sz="3100" dirty="0"/>
              <a:t>(</a:t>
            </a:r>
            <a:r>
              <a:rPr lang="en-US" altLang="ko-KR" sz="3100" dirty="0" err="1">
                <a:solidFill>
                  <a:srgbClr val="FF0000"/>
                </a:solidFill>
              </a:rPr>
              <a:t>git</a:t>
            </a:r>
            <a:r>
              <a:rPr lang="en-US" altLang="ko-KR" sz="3100" dirty="0">
                <a:solidFill>
                  <a:srgbClr val="FF0000"/>
                </a:solidFill>
              </a:rPr>
              <a:t> </a:t>
            </a:r>
            <a:r>
              <a:rPr lang="en-US" altLang="ko-KR" sz="3100" dirty="0" smtClean="0">
                <a:solidFill>
                  <a:srgbClr val="FF0000"/>
                </a:solidFill>
              </a:rPr>
              <a:t>reset --hard &lt;commit&gt;</a:t>
            </a:r>
            <a:r>
              <a:rPr lang="en-US" altLang="ko-KR" sz="3100" dirty="0" smtClean="0"/>
              <a:t>)</a:t>
            </a:r>
            <a:endParaRPr lang="ko-KR" altLang="en-US" sz="31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Reset both staging area and working tree to the given </a:t>
            </a:r>
            <a:r>
              <a:rPr lang="en-US" altLang="ko-KR" sz="2400" dirty="0" smtClean="0"/>
              <a:t>commit</a:t>
            </a:r>
            <a:r>
              <a:rPr lang="en-US" altLang="ko-KR" sz="2400" dirty="0"/>
              <a:t>, i.e., discard all changes after that commit</a:t>
            </a:r>
            <a:r>
              <a:rPr lang="en-US" altLang="ko-KR" sz="2400" dirty="0" smtClean="0"/>
              <a:t>.</a:t>
            </a:r>
          </a:p>
          <a:p>
            <a:r>
              <a:rPr lang="en-US" altLang="ko-KR" sz="2400" dirty="0" smtClean="0"/>
              <a:t>It </a:t>
            </a:r>
            <a:r>
              <a:rPr lang="en-US" altLang="ko-KR" sz="2400" dirty="0"/>
              <a:t>works by resetting your current HEAD branch to an older revision (also called "rolling back" to that older revision)</a:t>
            </a:r>
            <a:endParaRPr lang="en-US" altLang="ko-KR" sz="2400" dirty="0" smtClean="0"/>
          </a:p>
          <a:p>
            <a:pPr marL="0" indent="0">
              <a:buNone/>
            </a:pPr>
            <a:r>
              <a:rPr lang="en-US" altLang="ko-KR" sz="2800" dirty="0" smtClean="0"/>
              <a:t>     </a:t>
            </a:r>
            <a:r>
              <a:rPr lang="en-US" altLang="ko-KR" sz="2400" b="1" dirty="0" smtClean="0"/>
              <a:t>$ </a:t>
            </a:r>
            <a:r>
              <a:rPr lang="en-US" altLang="ko-KR" sz="2400" b="1" dirty="0" err="1" smtClean="0"/>
              <a:t>git</a:t>
            </a:r>
            <a:r>
              <a:rPr lang="en-US" altLang="ko-KR" sz="2400" b="1" dirty="0" smtClean="0"/>
              <a:t> reset --hard &lt;commit-name&gt;</a:t>
            </a:r>
            <a:endParaRPr lang="ko-KR" altLang="en-US" sz="2400" b="1" dirty="0"/>
          </a:p>
        </p:txBody>
      </p:sp>
      <p:pic>
        <p:nvPicPr>
          <p:cNvPr id="3074" name="Picture 2" descr="reset-concep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4293096"/>
            <a:ext cx="7599884" cy="2175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761910" y="5368956"/>
            <a:ext cx="300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stored for </a:t>
            </a:r>
            <a:r>
              <a:rPr lang="en-US" altLang="ko-KR" dirty="0"/>
              <a:t>at least 30 days.</a:t>
            </a:r>
            <a:endParaRPr lang="ko-KR" altLang="en-US" dirty="0"/>
          </a:p>
        </p:txBody>
      </p:sp>
      <p:sp>
        <p:nvSpPr>
          <p:cNvPr id="5" name="오른쪽 중괄호 4"/>
          <p:cNvSpPr/>
          <p:nvPr/>
        </p:nvSpPr>
        <p:spPr>
          <a:xfrm rot="5400000">
            <a:off x="3563888" y="5060178"/>
            <a:ext cx="396044" cy="68407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608120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Undoing </a:t>
            </a:r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en-US" altLang="ko-KR" dirty="0" smtClean="0"/>
              <a:t>Changes</a:t>
            </a:r>
            <a:br>
              <a:rPr lang="en-US" altLang="ko-KR" dirty="0" smtClean="0"/>
            </a:br>
            <a:r>
              <a:rPr lang="en-US" altLang="ko-KR" sz="3100" dirty="0"/>
              <a:t>(</a:t>
            </a:r>
            <a:r>
              <a:rPr lang="en-US" altLang="ko-KR" sz="3100" dirty="0" err="1">
                <a:solidFill>
                  <a:srgbClr val="FF0000"/>
                </a:solidFill>
              </a:rPr>
              <a:t>git</a:t>
            </a:r>
            <a:r>
              <a:rPr lang="en-US" altLang="ko-KR" sz="3100" dirty="0">
                <a:solidFill>
                  <a:srgbClr val="FF0000"/>
                </a:solidFill>
              </a:rPr>
              <a:t> </a:t>
            </a:r>
            <a:r>
              <a:rPr lang="en-US" altLang="ko-KR" sz="3100" dirty="0" smtClean="0">
                <a:solidFill>
                  <a:srgbClr val="FF0000"/>
                </a:solidFill>
              </a:rPr>
              <a:t>revert &lt;commit&gt;</a:t>
            </a:r>
            <a:r>
              <a:rPr lang="en-US" altLang="ko-KR" sz="3100" dirty="0" smtClean="0"/>
              <a:t>)</a:t>
            </a:r>
            <a:endParaRPr lang="ko-KR" altLang="en-US" sz="31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This </a:t>
            </a:r>
            <a:r>
              <a:rPr lang="en-US" altLang="ko-KR" sz="2800" dirty="0"/>
              <a:t>command doesn't </a:t>
            </a:r>
            <a:r>
              <a:rPr lang="en-US" altLang="ko-KR" sz="2800" i="1" dirty="0"/>
              <a:t>delete</a:t>
            </a:r>
            <a:r>
              <a:rPr lang="en-US" altLang="ko-KR" sz="2800" dirty="0"/>
              <a:t> any commits. Instead, it </a:t>
            </a:r>
            <a:r>
              <a:rPr lang="en-US" altLang="ko-KR" sz="2800" i="1" dirty="0"/>
              <a:t>reverts the effects</a:t>
            </a:r>
            <a:r>
              <a:rPr lang="en-US" altLang="ko-KR" sz="2800" dirty="0"/>
              <a:t> of a certain commit, effectively undoing it</a:t>
            </a:r>
            <a:r>
              <a:rPr lang="en-US" altLang="ko-KR" sz="2800" dirty="0" smtClean="0"/>
              <a:t>.</a:t>
            </a:r>
          </a:p>
          <a:p>
            <a:r>
              <a:rPr lang="en-US" altLang="ko-KR" sz="2800" dirty="0"/>
              <a:t>Generate a </a:t>
            </a:r>
            <a:r>
              <a:rPr lang="en-US" altLang="ko-KR" sz="2800" u="sng" dirty="0"/>
              <a:t>new commit </a:t>
            </a:r>
            <a:r>
              <a:rPr lang="en-US" altLang="ko-KR" sz="2800" dirty="0"/>
              <a:t>that undoes all of the changes introduced in &lt;commit&gt;, then apply it to the current branch</a:t>
            </a:r>
          </a:p>
          <a:p>
            <a:endParaRPr lang="en-US" altLang="ko-KR" sz="2800" dirty="0"/>
          </a:p>
          <a:p>
            <a:pPr marL="0" indent="0">
              <a:buNone/>
            </a:pPr>
            <a:r>
              <a:rPr lang="en-US" altLang="ko-KR" sz="2800" b="1" dirty="0" smtClean="0"/>
              <a:t>   $ </a:t>
            </a:r>
            <a:r>
              <a:rPr lang="en-US" altLang="ko-KR" sz="2800" b="1" dirty="0" err="1"/>
              <a:t>git</a:t>
            </a:r>
            <a:r>
              <a:rPr lang="en-US" altLang="ko-KR" sz="2800" b="1" dirty="0"/>
              <a:t> </a:t>
            </a:r>
            <a:r>
              <a:rPr lang="en-US" altLang="ko-KR" sz="2800" b="1" dirty="0" smtClean="0"/>
              <a:t>revert </a:t>
            </a:r>
            <a:r>
              <a:rPr lang="en-US" altLang="ko-KR" sz="2800" b="1" dirty="0"/>
              <a:t>&lt;commit-name</a:t>
            </a:r>
            <a:r>
              <a:rPr lang="en-US" altLang="ko-KR" sz="2800" b="1" dirty="0" smtClean="0"/>
              <a:t>&gt;</a:t>
            </a:r>
          </a:p>
          <a:p>
            <a:pPr marL="0" indent="0">
              <a:buNone/>
            </a:pPr>
            <a:endParaRPr lang="en-US" altLang="ko-KR" sz="2800" b="1" dirty="0"/>
          </a:p>
          <a:p>
            <a:pPr marL="0" indent="0">
              <a:buNone/>
            </a:pPr>
            <a:endParaRPr lang="ko-KR" altLang="en-US" sz="2800" b="1" dirty="0"/>
          </a:p>
          <a:p>
            <a:endParaRPr lang="en-US" altLang="ko-KR" sz="2800" dirty="0" smtClean="0"/>
          </a:p>
        </p:txBody>
      </p:sp>
    </p:spTree>
    <p:extLst>
      <p:ext uri="{BB962C8B-B14F-4D97-AF65-F5344CB8AC3E}">
        <p14:creationId xmlns:p14="http://schemas.microsoft.com/office/powerpoint/2010/main" val="24355942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Undoing </a:t>
            </a:r>
            <a:r>
              <a:rPr lang="en-US" altLang="ko-KR" dirty="0" err="1"/>
              <a:t>Git</a:t>
            </a:r>
            <a:r>
              <a:rPr lang="en-US" altLang="ko-KR" dirty="0"/>
              <a:t> Changes</a:t>
            </a:r>
            <a:br>
              <a:rPr lang="en-US" altLang="ko-KR" dirty="0"/>
            </a:br>
            <a:r>
              <a:rPr lang="en-US" altLang="ko-KR" sz="3100" dirty="0"/>
              <a:t>(</a:t>
            </a:r>
            <a:r>
              <a:rPr lang="en-US" altLang="ko-KR" sz="3100" dirty="0" err="1"/>
              <a:t>git</a:t>
            </a:r>
            <a:r>
              <a:rPr lang="en-US" altLang="ko-KR" sz="3100" dirty="0"/>
              <a:t> revert &lt;commit&gt;)</a:t>
            </a:r>
            <a:endParaRPr lang="ko-KR" altLang="en-US" sz="31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800" dirty="0" smtClean="0"/>
              <a:t>This </a:t>
            </a:r>
            <a:r>
              <a:rPr lang="en-US" altLang="ko-KR" sz="2800" dirty="0"/>
              <a:t>prevents </a:t>
            </a:r>
            <a:r>
              <a:rPr lang="en-US" altLang="ko-KR" sz="2800" dirty="0" err="1"/>
              <a:t>Git</a:t>
            </a:r>
            <a:r>
              <a:rPr lang="en-US" altLang="ko-KR" sz="2800" dirty="0"/>
              <a:t> from losing history. "</a:t>
            </a:r>
            <a:r>
              <a:rPr lang="en-US" altLang="ko-KR" sz="2800" dirty="0" err="1"/>
              <a:t>git</a:t>
            </a:r>
            <a:r>
              <a:rPr lang="en-US" altLang="ko-KR" sz="2800" dirty="0"/>
              <a:t> revert" is a safer way comparing with "</a:t>
            </a:r>
            <a:r>
              <a:rPr lang="en-US" altLang="ko-KR" sz="2800" dirty="0" err="1"/>
              <a:t>git</a:t>
            </a:r>
            <a:r>
              <a:rPr lang="en-US" altLang="ko-KR" sz="2800" dirty="0"/>
              <a:t> reset".</a:t>
            </a:r>
          </a:p>
          <a:p>
            <a:endParaRPr lang="ko-KR" altLang="en-US" dirty="0"/>
          </a:p>
        </p:txBody>
      </p:sp>
      <p:pic>
        <p:nvPicPr>
          <p:cNvPr id="4" name="Picture 2" descr="revert-concep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295754"/>
            <a:ext cx="8525030" cy="2576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419872" y="5882438"/>
            <a:ext cx="21725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$ </a:t>
            </a:r>
            <a:r>
              <a:rPr lang="en-US" altLang="ko-KR" sz="2400" dirty="0" err="1" smtClean="0"/>
              <a:t>git</a:t>
            </a:r>
            <a:r>
              <a:rPr lang="en-US" altLang="ko-KR" sz="2400" dirty="0" smtClean="0"/>
              <a:t> revert c2</a:t>
            </a:r>
            <a:endParaRPr lang="ko-KR" altLang="en-US" sz="2400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2087724" y="3861048"/>
            <a:ext cx="2664296" cy="724877"/>
          </a:xfrm>
          <a:prstGeom prst="round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24901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 smtClean="0"/>
              <a:t>Summary:  Branch and Merge</a:t>
            </a:r>
            <a:endParaRPr lang="ko-KR" altLang="en-US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1225689"/>
            <a:ext cx="6897786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// Create a branch called "</a:t>
            </a:r>
            <a:r>
              <a:rPr lang="en-US" altLang="ko-KR" dirty="0" err="1"/>
              <a:t>devel</a:t>
            </a:r>
            <a:r>
              <a:rPr lang="en-US" altLang="ko-KR" dirty="0"/>
              <a:t>" and checkout.</a:t>
            </a:r>
          </a:p>
          <a:p>
            <a:r>
              <a:rPr lang="en-US" altLang="ko-KR" dirty="0"/>
              <a:t>// The "</a:t>
            </a:r>
            <a:r>
              <a:rPr lang="en-US" altLang="ko-KR" dirty="0" err="1"/>
              <a:t>devel</a:t>
            </a:r>
            <a:r>
              <a:rPr lang="en-US" altLang="ko-KR" dirty="0"/>
              <a:t>" is initially synchronized with the "master" branch.</a:t>
            </a:r>
          </a:p>
          <a:p>
            <a:r>
              <a:rPr lang="en-US" altLang="ko-KR" b="1" dirty="0"/>
              <a:t>$ </a:t>
            </a:r>
            <a:r>
              <a:rPr lang="en-US" altLang="ko-KR" b="1" dirty="0" err="1"/>
              <a:t>git</a:t>
            </a:r>
            <a:r>
              <a:rPr lang="en-US" altLang="ko-KR" b="1" dirty="0"/>
              <a:t> checkout -b </a:t>
            </a:r>
            <a:r>
              <a:rPr lang="en-US" altLang="ko-KR" b="1" dirty="0" err="1"/>
              <a:t>devel</a:t>
            </a:r>
            <a:endParaRPr lang="en-US" altLang="ko-KR" b="1" dirty="0"/>
          </a:p>
          <a:p>
            <a:r>
              <a:rPr lang="en-US" altLang="ko-KR" dirty="0"/>
              <a:t>      // same as:</a:t>
            </a:r>
          </a:p>
          <a:p>
            <a:r>
              <a:rPr lang="en-US" altLang="ko-KR" dirty="0"/>
              <a:t>      // $ </a:t>
            </a:r>
            <a:r>
              <a:rPr lang="en-US" altLang="ko-KR" dirty="0" err="1"/>
              <a:t>git</a:t>
            </a:r>
            <a:r>
              <a:rPr lang="en-US" altLang="ko-KR" dirty="0"/>
              <a:t> branch </a:t>
            </a:r>
            <a:r>
              <a:rPr lang="en-US" altLang="ko-KR" dirty="0" err="1" smtClean="0"/>
              <a:t>devel</a:t>
            </a:r>
            <a:r>
              <a:rPr lang="en-US" altLang="ko-KR" dirty="0"/>
              <a:t> </a:t>
            </a:r>
            <a:r>
              <a:rPr lang="en-US" altLang="ko-KR" dirty="0" smtClean="0"/>
              <a:t>   $ </a:t>
            </a:r>
            <a:r>
              <a:rPr lang="en-US" altLang="ko-KR" dirty="0" err="1"/>
              <a:t>git</a:t>
            </a:r>
            <a:r>
              <a:rPr lang="en-US" altLang="ko-KR" dirty="0"/>
              <a:t> checkout</a:t>
            </a:r>
          </a:p>
          <a:p>
            <a:endParaRPr lang="en-US" altLang="ko-KR" dirty="0"/>
          </a:p>
          <a:p>
            <a:r>
              <a:rPr lang="en-US" altLang="ko-KR" dirty="0"/>
              <a:t>// Edit/Stage/Commit</a:t>
            </a:r>
          </a:p>
          <a:p>
            <a:r>
              <a:rPr lang="en-US" altLang="ko-KR" b="1" dirty="0"/>
              <a:t>$ </a:t>
            </a:r>
            <a:r>
              <a:rPr lang="en-US" altLang="ko-KR" b="1" dirty="0" err="1"/>
              <a:t>git</a:t>
            </a:r>
            <a:r>
              <a:rPr lang="en-US" altLang="ko-KR" b="1" dirty="0"/>
              <a:t> add &lt;file&gt;</a:t>
            </a:r>
          </a:p>
          <a:p>
            <a:r>
              <a:rPr lang="en-US" altLang="ko-KR" b="1" dirty="0"/>
              <a:t>$ </a:t>
            </a:r>
            <a:r>
              <a:rPr lang="en-US" altLang="ko-KR" b="1" dirty="0" err="1"/>
              <a:t>git</a:t>
            </a:r>
            <a:r>
              <a:rPr lang="en-US" altLang="ko-KR" b="1" dirty="0"/>
              <a:t> commit -m "commit-message"</a:t>
            </a:r>
          </a:p>
          <a:p>
            <a:endParaRPr lang="en-US" altLang="ko-KR" dirty="0"/>
          </a:p>
          <a:p>
            <a:r>
              <a:rPr lang="en-US" altLang="ko-KR" dirty="0"/>
              <a:t>// To merge the "</a:t>
            </a:r>
            <a:r>
              <a:rPr lang="en-US" altLang="ko-KR" dirty="0" err="1"/>
              <a:t>devel</a:t>
            </a:r>
            <a:r>
              <a:rPr lang="en-US" altLang="ko-KR" dirty="0"/>
              <a:t>" into the production "master" branch</a:t>
            </a:r>
          </a:p>
          <a:p>
            <a:r>
              <a:rPr lang="en-US" altLang="ko-KR" b="1" dirty="0"/>
              <a:t>$ </a:t>
            </a:r>
            <a:r>
              <a:rPr lang="en-US" altLang="ko-KR" b="1" dirty="0" err="1"/>
              <a:t>git</a:t>
            </a:r>
            <a:r>
              <a:rPr lang="en-US" altLang="ko-KR" b="1" dirty="0"/>
              <a:t> checkout master</a:t>
            </a:r>
          </a:p>
          <a:p>
            <a:r>
              <a:rPr lang="en-US" altLang="ko-KR" b="1" dirty="0"/>
              <a:t>$ </a:t>
            </a:r>
            <a:r>
              <a:rPr lang="en-US" altLang="ko-KR" b="1" dirty="0" err="1"/>
              <a:t>git</a:t>
            </a:r>
            <a:r>
              <a:rPr lang="en-US" altLang="ko-KR" b="1" dirty="0"/>
              <a:t> merge </a:t>
            </a:r>
            <a:r>
              <a:rPr lang="en-US" altLang="ko-KR" b="1" dirty="0" err="1"/>
              <a:t>devel</a:t>
            </a:r>
            <a:endParaRPr lang="en-US" altLang="ko-KR" b="1" dirty="0"/>
          </a:p>
          <a:p>
            <a:endParaRPr lang="en-US" altLang="ko-KR" dirty="0"/>
          </a:p>
          <a:p>
            <a:r>
              <a:rPr lang="en-US" altLang="ko-KR" dirty="0"/>
              <a:t>// Push </a:t>
            </a:r>
            <a:r>
              <a:rPr lang="en-US" altLang="ko-KR" dirty="0" smtClean="0"/>
              <a:t>master branch </a:t>
            </a:r>
            <a:r>
              <a:rPr lang="en-US" altLang="ko-KR" dirty="0"/>
              <a:t>to remote repo</a:t>
            </a:r>
          </a:p>
          <a:p>
            <a:r>
              <a:rPr lang="en-US" altLang="ko-KR" b="1" dirty="0"/>
              <a:t>$ </a:t>
            </a:r>
            <a:r>
              <a:rPr lang="en-US" altLang="ko-KR" b="1" dirty="0" err="1"/>
              <a:t>git</a:t>
            </a:r>
            <a:r>
              <a:rPr lang="en-US" altLang="ko-KR" b="1" dirty="0"/>
              <a:t> push origin </a:t>
            </a:r>
            <a:r>
              <a:rPr lang="en-US" altLang="ko-KR" b="1" dirty="0" smtClean="0"/>
              <a:t>master</a:t>
            </a:r>
            <a:endParaRPr lang="en-US" altLang="ko-KR" b="1" dirty="0"/>
          </a:p>
          <a:p>
            <a:endParaRPr lang="en-US" altLang="ko-KR" dirty="0"/>
          </a:p>
          <a:p>
            <a:r>
              <a:rPr lang="en-US" altLang="ko-KR" dirty="0"/>
              <a:t>// </a:t>
            </a:r>
            <a:r>
              <a:rPr lang="en-US" altLang="ko-KR" dirty="0" smtClean="0"/>
              <a:t>To remove the </a:t>
            </a:r>
            <a:r>
              <a:rPr lang="en-US" altLang="ko-KR" dirty="0" err="1" smtClean="0"/>
              <a:t>devel</a:t>
            </a:r>
            <a:r>
              <a:rPr lang="en-US" altLang="ko-KR" dirty="0" smtClean="0"/>
              <a:t> branch</a:t>
            </a:r>
            <a:endParaRPr lang="en-US" altLang="ko-KR" dirty="0"/>
          </a:p>
          <a:p>
            <a:r>
              <a:rPr lang="en-US" altLang="ko-KR" b="1" dirty="0"/>
              <a:t>$ </a:t>
            </a:r>
            <a:r>
              <a:rPr lang="en-US" altLang="ko-KR" b="1" dirty="0" err="1"/>
              <a:t>git</a:t>
            </a:r>
            <a:r>
              <a:rPr lang="en-US" altLang="ko-KR" b="1" dirty="0"/>
              <a:t> </a:t>
            </a:r>
            <a:r>
              <a:rPr lang="en-US" altLang="ko-KR" b="1" dirty="0" smtClean="0"/>
              <a:t>branch –d </a:t>
            </a:r>
            <a:r>
              <a:rPr lang="en-US" altLang="ko-KR" b="1" dirty="0" err="1" smtClean="0"/>
              <a:t>devel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754383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Overview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err="1">
                <a:latin typeface="+mn-ea"/>
              </a:rPr>
              <a:t>Git</a:t>
            </a:r>
            <a:r>
              <a:rPr lang="en-US" altLang="ko-KR" sz="2400" dirty="0">
                <a:latin typeface="+mn-ea"/>
              </a:rPr>
              <a:t> also uses a special pointer called </a:t>
            </a:r>
            <a:r>
              <a:rPr lang="en-US" altLang="ko-KR" sz="2400" u="sng" dirty="0">
                <a:latin typeface="+mn-ea"/>
              </a:rPr>
              <a:t>HEAD</a:t>
            </a:r>
            <a:r>
              <a:rPr lang="en-US" altLang="ko-KR" sz="2400" dirty="0">
                <a:latin typeface="+mn-ea"/>
              </a:rPr>
              <a:t> to keep track of the branch that you are currently working on</a:t>
            </a:r>
            <a:r>
              <a:rPr lang="en-US" altLang="ko-KR" sz="2400" dirty="0" smtClean="0">
                <a:latin typeface="+mn-ea"/>
              </a:rPr>
              <a:t>.</a:t>
            </a:r>
          </a:p>
          <a:p>
            <a:pPr marL="0" indent="0">
              <a:buNone/>
            </a:pPr>
            <a:r>
              <a:rPr lang="en-US" altLang="ko-KR" sz="2400" dirty="0" smtClean="0">
                <a:latin typeface="+mn-ea"/>
              </a:rPr>
              <a:t> </a:t>
            </a:r>
            <a:endParaRPr lang="en-US" altLang="ko-KR" sz="2400" dirty="0">
              <a:latin typeface="+mn-ea"/>
            </a:endParaRPr>
          </a:p>
          <a:p>
            <a:r>
              <a:rPr lang="en-US" altLang="ko-KR" sz="2400" dirty="0">
                <a:latin typeface="+mn-ea"/>
              </a:rPr>
              <a:t>The HEAD always refers to the latest commit on the current branch. </a:t>
            </a:r>
          </a:p>
          <a:p>
            <a:endParaRPr lang="en-US" altLang="ko-KR" sz="2400" dirty="0">
              <a:latin typeface="+mn-ea"/>
            </a:endParaRPr>
          </a:p>
          <a:p>
            <a:r>
              <a:rPr lang="en-US" altLang="ko-KR" sz="2400" dirty="0">
                <a:latin typeface="+mn-ea"/>
              </a:rPr>
              <a:t>Whenever you switch branch, the HEAD also switches to the latest commit on the branch switched.</a:t>
            </a:r>
            <a:endParaRPr lang="ko-KR" altLang="en-US" sz="2400" dirty="0">
              <a:latin typeface="+mn-ea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44222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Overview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29208" y="1412776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ko-KR" sz="2800" dirty="0" err="1" smtClean="0"/>
              <a:t>Git</a:t>
            </a:r>
            <a:r>
              <a:rPr lang="en-US" altLang="ko-KR" sz="2800" dirty="0" smtClean="0"/>
              <a:t> Objects</a:t>
            </a:r>
            <a:endParaRPr lang="ko-KR" altLang="en-US" sz="2800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932056"/>
            <a:ext cx="5214516" cy="293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39552" y="1988840"/>
            <a:ext cx="828092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arenR"/>
            </a:pPr>
            <a:r>
              <a:rPr lang="en-US" altLang="ko-KR" sz="2000" dirty="0"/>
              <a:t>Each version of a file is represented by a </a:t>
            </a:r>
            <a:r>
              <a:rPr lang="en-US" altLang="ko-KR" sz="2000" i="1" dirty="0"/>
              <a:t>blob</a:t>
            </a:r>
            <a:r>
              <a:rPr lang="en-US" altLang="ko-KR" sz="2000" dirty="0"/>
              <a:t> (binary large </a:t>
            </a:r>
            <a:r>
              <a:rPr lang="en-US" altLang="ko-KR" sz="2000" dirty="0" smtClean="0"/>
              <a:t>object)</a:t>
            </a:r>
          </a:p>
          <a:p>
            <a:pPr marL="342900" indent="-342900">
              <a:buFont typeface="+mj-lt"/>
              <a:buAutoNum type="arabicParenR"/>
            </a:pPr>
            <a:r>
              <a:rPr lang="en-US" altLang="ko-KR" sz="2000" dirty="0"/>
              <a:t>A </a:t>
            </a:r>
            <a:r>
              <a:rPr lang="en-US" altLang="ko-KR" sz="2000" i="1" dirty="0"/>
              <a:t>snapshot</a:t>
            </a:r>
            <a:r>
              <a:rPr lang="en-US" altLang="ko-KR" sz="2000" dirty="0"/>
              <a:t> of the working tree is represented by a </a:t>
            </a:r>
            <a:r>
              <a:rPr lang="en-US" altLang="ko-KR" sz="2000" i="1" dirty="0"/>
              <a:t>tree</a:t>
            </a:r>
            <a:r>
              <a:rPr lang="en-US" altLang="ko-KR" sz="2000" dirty="0"/>
              <a:t> object</a:t>
            </a:r>
            <a:r>
              <a:rPr lang="en-US" altLang="ko-KR" sz="2000" dirty="0" smtClean="0"/>
              <a:t>,</a:t>
            </a:r>
          </a:p>
          <a:p>
            <a:pPr marL="342900" indent="-342900">
              <a:buFont typeface="+mj-lt"/>
              <a:buAutoNum type="arabicParenR"/>
            </a:pPr>
            <a:r>
              <a:rPr lang="en-US" altLang="ko-KR" sz="2000" dirty="0"/>
              <a:t>A </a:t>
            </a:r>
            <a:r>
              <a:rPr lang="en-US" altLang="ko-KR" sz="2000" i="1" dirty="0"/>
              <a:t>commit</a:t>
            </a:r>
            <a:r>
              <a:rPr lang="en-US" altLang="ko-KR" sz="2000" dirty="0"/>
              <a:t> object points to a tree </a:t>
            </a:r>
            <a:r>
              <a:rPr lang="en-US" altLang="ko-KR" sz="2000" dirty="0" smtClean="0"/>
              <a:t>object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It holds metadata such as timestamp, log message, author's </a:t>
            </a:r>
            <a:r>
              <a:rPr lang="en-US" altLang="ko-KR" dirty="0" smtClean="0"/>
              <a:t>and committer's </a:t>
            </a:r>
            <a:r>
              <a:rPr lang="en-US" altLang="ko-KR" dirty="0"/>
              <a:t>username and </a:t>
            </a:r>
            <a:r>
              <a:rPr lang="en-US" altLang="ko-KR" dirty="0" smtClean="0"/>
              <a:t>email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It </a:t>
            </a:r>
            <a:r>
              <a:rPr lang="en-US" altLang="ko-KR" dirty="0"/>
              <a:t>also references its parent commit(s)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128048" y="4971435"/>
            <a:ext cx="27397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Each object is </a:t>
            </a:r>
            <a:r>
              <a:rPr lang="en-US" altLang="ko-KR" sz="1600" dirty="0" smtClean="0"/>
              <a:t>by </a:t>
            </a:r>
            <a:r>
              <a:rPr lang="en-US" altLang="ko-KR" sz="1600" dirty="0"/>
              <a:t>a </a:t>
            </a:r>
            <a:r>
              <a:rPr lang="en-US" altLang="ko-KR" sz="1600" dirty="0" smtClean="0"/>
              <a:t>SHA-1 </a:t>
            </a:r>
            <a:r>
              <a:rPr lang="en-US" altLang="ko-KR" sz="1600" dirty="0"/>
              <a:t>hash </a:t>
            </a:r>
            <a:r>
              <a:rPr lang="en-US" altLang="ko-KR" sz="1600" dirty="0" smtClean="0"/>
              <a:t>value(40 hex-digit) </a:t>
            </a:r>
            <a:r>
              <a:rPr lang="en-US" altLang="ko-KR" sz="1600" dirty="0"/>
              <a:t>of its contents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54048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Overview</a:t>
            </a:r>
            <a:endParaRPr lang="ko-KR" altLang="en-US" dirty="0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5449" y="2780928"/>
            <a:ext cx="6393102" cy="2851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내용 개체 틀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 err="1" smtClean="0"/>
              <a:t>Git</a:t>
            </a:r>
            <a:r>
              <a:rPr lang="en-US" altLang="ko-KR" sz="2400" dirty="0" smtClean="0"/>
              <a:t> Objects Relations(Example)</a:t>
            </a:r>
          </a:p>
        </p:txBody>
      </p:sp>
    </p:spTree>
    <p:extLst>
      <p:ext uri="{BB962C8B-B14F-4D97-AF65-F5344CB8AC3E}">
        <p14:creationId xmlns:p14="http://schemas.microsoft.com/office/powerpoint/2010/main" val="13345978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Overview</a:t>
            </a:r>
            <a:endParaRPr lang="ko-KR" altLang="en-US" dirty="0"/>
          </a:p>
        </p:txBody>
      </p:sp>
      <p:pic>
        <p:nvPicPr>
          <p:cNvPr id="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270614"/>
            <a:ext cx="5727050" cy="3871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내용 개체 틀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 err="1" smtClean="0"/>
              <a:t>Git</a:t>
            </a:r>
            <a:r>
              <a:rPr lang="en-US" altLang="ko-KR" sz="2400" dirty="0" smtClean="0"/>
              <a:t> Objects Relations(Example)</a:t>
            </a:r>
          </a:p>
        </p:txBody>
      </p:sp>
    </p:spTree>
    <p:extLst>
      <p:ext uri="{BB962C8B-B14F-4D97-AF65-F5344CB8AC3E}">
        <p14:creationId xmlns:p14="http://schemas.microsoft.com/office/powerpoint/2010/main" val="30636027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Overview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64184"/>
            <a:ext cx="6465424" cy="47705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$ </a:t>
            </a:r>
            <a:r>
              <a:rPr lang="en-US" altLang="ko-KR" sz="1600" dirty="0" err="1" smtClean="0"/>
              <a:t>git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init</a:t>
            </a:r>
            <a:endParaRPr lang="en-US" altLang="ko-KR" sz="1600" dirty="0" smtClean="0"/>
          </a:p>
          <a:p>
            <a:r>
              <a:rPr lang="en-US" altLang="ko-KR" sz="1600" dirty="0" smtClean="0"/>
              <a:t>$ </a:t>
            </a:r>
            <a:r>
              <a:rPr lang="en-US" altLang="ko-KR" sz="1600" dirty="0" err="1" smtClean="0"/>
              <a:t>git</a:t>
            </a:r>
            <a:r>
              <a:rPr lang="en-US" altLang="ko-KR" sz="1600" dirty="0" smtClean="0"/>
              <a:t> add README.md</a:t>
            </a:r>
          </a:p>
          <a:p>
            <a:r>
              <a:rPr lang="en-US" altLang="ko-KR" sz="1600" dirty="0" smtClean="0"/>
              <a:t>$ </a:t>
            </a:r>
            <a:r>
              <a:rPr lang="en-US" altLang="ko-KR" sz="1600" dirty="0" err="1" smtClean="0"/>
              <a:t>git</a:t>
            </a:r>
            <a:r>
              <a:rPr lang="en-US" altLang="ko-KR" sz="1600" dirty="0" smtClean="0"/>
              <a:t> commit -m "Commit 1"</a:t>
            </a:r>
          </a:p>
          <a:p>
            <a:endParaRPr lang="en-US" altLang="ko-KR" sz="1600" dirty="0" smtClean="0"/>
          </a:p>
          <a:p>
            <a:r>
              <a:rPr lang="en-US" altLang="ko-KR" sz="1600" dirty="0" smtClean="0">
                <a:solidFill>
                  <a:schemeClr val="bg1">
                    <a:lumMod val="50000"/>
                  </a:schemeClr>
                </a:solidFill>
              </a:rPr>
              <a:t>// Append a line in README.md: This line is added after Commit 1</a:t>
            </a:r>
          </a:p>
          <a:p>
            <a:r>
              <a:rPr lang="en-US" altLang="ko-KR" sz="1600" dirty="0" smtClean="0"/>
              <a:t>$ </a:t>
            </a:r>
            <a:r>
              <a:rPr lang="en-US" altLang="ko-KR" sz="1600" dirty="0" err="1" smtClean="0"/>
              <a:t>git</a:t>
            </a:r>
            <a:r>
              <a:rPr lang="en-US" altLang="ko-KR" sz="1600" dirty="0" smtClean="0"/>
              <a:t> status</a:t>
            </a:r>
          </a:p>
          <a:p>
            <a:r>
              <a:rPr lang="en-US" altLang="ko-KR" sz="1600" dirty="0" smtClean="0"/>
              <a:t>$ </a:t>
            </a:r>
            <a:r>
              <a:rPr lang="en-US" altLang="ko-KR" sz="1600" dirty="0" err="1" smtClean="0"/>
              <a:t>git</a:t>
            </a:r>
            <a:r>
              <a:rPr lang="en-US" altLang="ko-KR" sz="1600" dirty="0" smtClean="0"/>
              <a:t> add README.md</a:t>
            </a:r>
          </a:p>
          <a:p>
            <a:r>
              <a:rPr lang="en-US" altLang="ko-KR" sz="1600" dirty="0" smtClean="0"/>
              <a:t>$ </a:t>
            </a:r>
            <a:r>
              <a:rPr lang="en-US" altLang="ko-KR" sz="1600" dirty="0" err="1" smtClean="0"/>
              <a:t>git</a:t>
            </a:r>
            <a:r>
              <a:rPr lang="en-US" altLang="ko-KR" sz="1600" dirty="0" smtClean="0"/>
              <a:t> commit -m "Commit 2"</a:t>
            </a:r>
          </a:p>
          <a:p>
            <a:endParaRPr lang="en-US" altLang="ko-KR" sz="1600" dirty="0" smtClean="0"/>
          </a:p>
          <a:p>
            <a:r>
              <a:rPr lang="en-US" altLang="ko-KR" sz="1600" dirty="0" smtClean="0">
                <a:solidFill>
                  <a:schemeClr val="bg1">
                    <a:lumMod val="50000"/>
                  </a:schemeClr>
                </a:solidFill>
              </a:rPr>
              <a:t>// Append a line in README.md: This line is added after Commit 2</a:t>
            </a:r>
          </a:p>
          <a:p>
            <a:r>
              <a:rPr lang="en-US" altLang="ko-KR" sz="1600" dirty="0" smtClean="0"/>
              <a:t>$ </a:t>
            </a:r>
            <a:r>
              <a:rPr lang="en-US" altLang="ko-KR" sz="1600" dirty="0" err="1" smtClean="0"/>
              <a:t>git</a:t>
            </a:r>
            <a:r>
              <a:rPr lang="en-US" altLang="ko-KR" sz="1600" dirty="0" smtClean="0"/>
              <a:t> status</a:t>
            </a:r>
          </a:p>
          <a:p>
            <a:r>
              <a:rPr lang="en-US" altLang="ko-KR" sz="1600" dirty="0" smtClean="0"/>
              <a:t>$ </a:t>
            </a:r>
            <a:r>
              <a:rPr lang="en-US" altLang="ko-KR" sz="1600" dirty="0" err="1" smtClean="0"/>
              <a:t>git</a:t>
            </a:r>
            <a:r>
              <a:rPr lang="en-US" altLang="ko-KR" sz="1600" dirty="0" smtClean="0"/>
              <a:t> add README.md</a:t>
            </a:r>
          </a:p>
          <a:p>
            <a:r>
              <a:rPr lang="en-US" altLang="ko-KR" sz="1600" dirty="0" smtClean="0"/>
              <a:t>$ </a:t>
            </a:r>
            <a:r>
              <a:rPr lang="en-US" altLang="ko-KR" sz="1600" dirty="0" err="1" smtClean="0"/>
              <a:t>git</a:t>
            </a:r>
            <a:r>
              <a:rPr lang="en-US" altLang="ko-KR" sz="1600" dirty="0" smtClean="0"/>
              <a:t> commit -m "Commit 3"</a:t>
            </a:r>
          </a:p>
          <a:p>
            <a:r>
              <a:rPr lang="en-US" altLang="ko-KR" sz="1600" dirty="0" smtClean="0"/>
              <a:t> </a:t>
            </a:r>
          </a:p>
          <a:p>
            <a:r>
              <a:rPr lang="en-US" altLang="ko-KR" sz="1600" dirty="0" smtClean="0">
                <a:solidFill>
                  <a:schemeClr val="bg1">
                    <a:lumMod val="50000"/>
                  </a:schemeClr>
                </a:solidFill>
              </a:rPr>
              <a:t>// Show all the commits (</a:t>
            </a:r>
            <a:r>
              <a:rPr lang="en-US" altLang="ko-KR" sz="1600" dirty="0" err="1" smtClean="0">
                <a:solidFill>
                  <a:schemeClr val="bg1">
                    <a:lumMod val="50000"/>
                  </a:schemeClr>
                </a:solidFill>
              </a:rPr>
              <a:t>oneline</a:t>
            </a:r>
            <a:r>
              <a:rPr lang="en-US" altLang="ko-KR" sz="1600" dirty="0" smtClean="0">
                <a:solidFill>
                  <a:schemeClr val="bg1">
                    <a:lumMod val="50000"/>
                  </a:schemeClr>
                </a:solidFill>
              </a:rPr>
              <a:t> each)</a:t>
            </a:r>
          </a:p>
          <a:p>
            <a:r>
              <a:rPr lang="en-US" altLang="ko-KR" sz="1600" dirty="0" smtClean="0"/>
              <a:t>$ </a:t>
            </a:r>
            <a:r>
              <a:rPr lang="en-US" altLang="ko-KR" sz="1600" dirty="0" err="1" smtClean="0"/>
              <a:t>git</a:t>
            </a:r>
            <a:r>
              <a:rPr lang="en-US" altLang="ko-KR" sz="1600" dirty="0" smtClean="0"/>
              <a:t> log --</a:t>
            </a:r>
            <a:r>
              <a:rPr lang="en-US" altLang="ko-KR" sz="1600" dirty="0" err="1" smtClean="0"/>
              <a:t>oneline</a:t>
            </a:r>
            <a:endParaRPr lang="en-US" altLang="ko-KR" sz="1600" dirty="0" smtClean="0"/>
          </a:p>
          <a:p>
            <a:r>
              <a:rPr lang="en-US" altLang="ko-KR" sz="1600" dirty="0" smtClean="0"/>
              <a:t>44fdf4c Commit 3</a:t>
            </a:r>
          </a:p>
          <a:p>
            <a:r>
              <a:rPr lang="en-US" altLang="ko-KR" sz="1600" dirty="0" smtClean="0"/>
              <a:t>51f6827 Commit 2</a:t>
            </a:r>
          </a:p>
          <a:p>
            <a:r>
              <a:rPr lang="en-US" altLang="ko-KR" sz="1600" dirty="0" smtClean="0"/>
              <a:t>fbed70e Commit 1</a:t>
            </a:r>
            <a:endParaRPr lang="ko-KR" altLang="en-US" sz="1600" dirty="0"/>
          </a:p>
        </p:txBody>
      </p:sp>
      <p:pic>
        <p:nvPicPr>
          <p:cNvPr id="17410" name="Picture 2" descr="imga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4193805"/>
            <a:ext cx="3585046" cy="2340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11610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5.1 Branching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Master Branch</a:t>
            </a:r>
          </a:p>
          <a:p>
            <a:pPr lvl="1"/>
            <a:r>
              <a:rPr lang="en-US" altLang="ko-KR" sz="2000" dirty="0"/>
              <a:t>Upon making the first commit in a repository, </a:t>
            </a:r>
            <a:r>
              <a:rPr lang="en-US" altLang="ko-KR" sz="2000" dirty="0" err="1"/>
              <a:t>Git</a:t>
            </a:r>
            <a:r>
              <a:rPr lang="en-US" altLang="ko-KR" sz="2000" dirty="0"/>
              <a:t> will automatically create a master branch by default.</a:t>
            </a:r>
            <a:endParaRPr lang="en-US" altLang="ko-KR" sz="2000" dirty="0" smtClean="0"/>
          </a:p>
        </p:txBody>
      </p:sp>
      <p:pic>
        <p:nvPicPr>
          <p:cNvPr id="3074" name="Picture 2" descr="master branc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3429000"/>
            <a:ext cx="6363316" cy="216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91546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1125</TotalTime>
  <Words>1468</Words>
  <Application>Microsoft Office PowerPoint</Application>
  <PresentationFormat>화면 슬라이드 쇼(4:3)</PresentationFormat>
  <Paragraphs>278</Paragraphs>
  <Slides>36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37" baseType="lpstr">
      <vt:lpstr>Office 테마</vt:lpstr>
      <vt:lpstr>Git &amp; GitHub</vt:lpstr>
      <vt:lpstr>5. Branching/Merging</vt:lpstr>
      <vt:lpstr>5.1 Overview</vt:lpstr>
      <vt:lpstr>Overview</vt:lpstr>
      <vt:lpstr>Overview</vt:lpstr>
      <vt:lpstr>Overview</vt:lpstr>
      <vt:lpstr>Overview</vt:lpstr>
      <vt:lpstr>Overview</vt:lpstr>
      <vt:lpstr>5.1 Branching</vt:lpstr>
      <vt:lpstr>1) Creating a new Branch (git branch &lt;branch-name&gt;) </vt:lpstr>
      <vt:lpstr>2) Switching to a Branch  (git checkout &lt;branch-name&gt;)</vt:lpstr>
      <vt:lpstr>3) Make Changes and commit</vt:lpstr>
      <vt:lpstr>4) Switching back to the master branch</vt:lpstr>
      <vt:lpstr>5) Work on the master branch  and commit</vt:lpstr>
      <vt:lpstr>5.2 Merging Two Branches (git merge &lt;branch-name&gt;)</vt:lpstr>
      <vt:lpstr>Merging Two Branches (fast-forward merge)</vt:lpstr>
      <vt:lpstr>Merging Two Branches (fast-forward merge)</vt:lpstr>
      <vt:lpstr>Merging Two Branches (3-way merge)</vt:lpstr>
      <vt:lpstr>Merging Two Branches (3-way merge)</vt:lpstr>
      <vt:lpstr>Merging Two Branches (3-way merge)</vt:lpstr>
      <vt:lpstr>Merging Two Branches (3-way merge)</vt:lpstr>
      <vt:lpstr>Merging Two Branches (3-way merge)</vt:lpstr>
      <vt:lpstr>5.3 Deleting a Merged Branch  (git branch -d &lt;branch-name&gt;)</vt:lpstr>
      <vt:lpstr>Lab 3</vt:lpstr>
      <vt:lpstr>5.4  Rebasing Branch  (git rebase)</vt:lpstr>
      <vt:lpstr>Rebasing Branch</vt:lpstr>
      <vt:lpstr>Rebasing Branch (Example)</vt:lpstr>
      <vt:lpstr>Rebasing Branch (Example)</vt:lpstr>
      <vt:lpstr>5.5  Amend the Last Commit  (git commit --amend)</vt:lpstr>
      <vt:lpstr>Amend the Last Commit</vt:lpstr>
      <vt:lpstr>5.6 Undoing Git Changes (git reset &lt;file&gt;)</vt:lpstr>
      <vt:lpstr>Undoing Git Changes (git reset --hard)</vt:lpstr>
      <vt:lpstr>Undoing Git Changes (git reset --hard &lt;commit&gt;)</vt:lpstr>
      <vt:lpstr>Undoing Git Changes (git revert &lt;commit&gt;)</vt:lpstr>
      <vt:lpstr>Undoing Git Changes (git revert &lt;commit&gt;)</vt:lpstr>
      <vt:lpstr>Summary:  Branch and Merge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nykim</cp:lastModifiedBy>
  <cp:revision>73</cp:revision>
  <dcterms:created xsi:type="dcterms:W3CDTF">2016-02-23T04:58:11Z</dcterms:created>
  <dcterms:modified xsi:type="dcterms:W3CDTF">2016-03-11T05:16:04Z</dcterms:modified>
</cp:coreProperties>
</file>