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5" r:id="rId4"/>
    <p:sldId id="336" r:id="rId5"/>
    <p:sldId id="337" r:id="rId6"/>
    <p:sldId id="339" r:id="rId7"/>
    <p:sldId id="340" r:id="rId8"/>
    <p:sldId id="341" r:id="rId9"/>
    <p:sldId id="342" r:id="rId10"/>
    <p:sldId id="343" r:id="rId11"/>
    <p:sldId id="344" r:id="rId12"/>
    <p:sldId id="35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5" r:id="rId21"/>
    <p:sldId id="352" r:id="rId22"/>
    <p:sldId id="35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3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7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3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8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DAE3-BC17-42DE-9806-1BB7F6F71112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A0D8-EE44-464D-BA8B-0EA0BFD58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1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&amp; GitHub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How to get started with GIT and work with GIT Remote Repo</a:t>
            </a:r>
          </a:p>
          <a:p>
            <a:r>
              <a:rPr lang="en-US" altLang="ko-KR" sz="2000" dirty="0" smtClean="0"/>
              <a:t>( https://www3.ntu.edu.sg/home/ehchua/programming/howto/Git_HowTo.html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06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push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77105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&lt;remote-name&gt; &lt;branch-name&gt;</a:t>
            </a:r>
          </a:p>
          <a:p>
            <a:r>
              <a:rPr lang="en-US" altLang="ko-KR" dirty="0"/>
              <a:t>   // Push the specific branch of the local repo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&lt;remote-name&gt; </a:t>
            </a:r>
            <a:r>
              <a:rPr lang="en-US" altLang="ko-KR" dirty="0">
                <a:solidFill>
                  <a:srgbClr val="FF0000"/>
                </a:solidFill>
              </a:rPr>
              <a:t>--all</a:t>
            </a:r>
          </a:p>
          <a:p>
            <a:r>
              <a:rPr lang="en-US" altLang="ko-KR" dirty="0"/>
              <a:t>   // Push all branches of the local repo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&lt;remote-name&gt; </a:t>
            </a:r>
            <a:r>
              <a:rPr lang="en-US" altLang="ko-KR" dirty="0">
                <a:solidFill>
                  <a:srgbClr val="FF0000"/>
                </a:solidFill>
              </a:rPr>
              <a:t>--tag</a:t>
            </a:r>
          </a:p>
          <a:p>
            <a:r>
              <a:rPr lang="en-US" altLang="ko-KR" dirty="0"/>
              <a:t>   // Push all tags</a:t>
            </a:r>
          </a:p>
          <a:p>
            <a:r>
              <a:rPr lang="en-US" altLang="ko-KR" dirty="0"/>
              <a:t>   // "</a:t>
            </a:r>
            <a:r>
              <a:rPr lang="en-US" altLang="ko-KR" dirty="0" err="1"/>
              <a:t>git</a:t>
            </a:r>
            <a:r>
              <a:rPr lang="en-US" altLang="ko-KR" dirty="0"/>
              <a:t> push" does not push tags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</a:t>
            </a:r>
            <a:r>
              <a:rPr lang="en-US" altLang="ko-KR" dirty="0">
                <a:solidFill>
                  <a:srgbClr val="FF0000"/>
                </a:solidFill>
              </a:rPr>
              <a:t>-u</a:t>
            </a:r>
            <a:r>
              <a:rPr lang="en-US" altLang="ko-KR" dirty="0"/>
              <a:t> &lt;remote-name&gt; &lt;branch-name&gt;</a:t>
            </a:r>
          </a:p>
          <a:p>
            <a:r>
              <a:rPr lang="en-US" altLang="ko-KR" dirty="0"/>
              <a:t>   // Save the remote-name and branch-name as the</a:t>
            </a:r>
          </a:p>
          <a:p>
            <a:r>
              <a:rPr lang="en-US" altLang="ko-KR" dirty="0"/>
              <a:t>   // reference (or current) remote-name and branch-name.</a:t>
            </a:r>
          </a:p>
          <a:p>
            <a:r>
              <a:rPr lang="en-US" altLang="ko-KR" dirty="0"/>
              <a:t>   // Subsequent "</a:t>
            </a:r>
            <a:r>
              <a:rPr lang="en-US" altLang="ko-KR" dirty="0" err="1"/>
              <a:t>git</a:t>
            </a:r>
            <a:r>
              <a:rPr lang="en-US" altLang="ko-KR" dirty="0"/>
              <a:t> push" without argument will use these references.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12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en-US" altLang="ko-KR" dirty="0" smtClean="0"/>
              <a:t>Fork and </a:t>
            </a:r>
            <a:r>
              <a:rPr lang="en-US" altLang="ko-KR" dirty="0" smtClean="0"/>
              <a:t>Pull 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"Fork" and "Pull Request" are features provided by GIT hosts (such as GitHub and </a:t>
            </a:r>
            <a:r>
              <a:rPr lang="en-US" altLang="ko-KR" sz="2800" dirty="0" err="1"/>
              <a:t>BitBucket</a:t>
            </a:r>
            <a:r>
              <a:rPr lang="en-US" altLang="ko-KR" sz="2800" dirty="0" smtClean="0"/>
              <a:t>)</a:t>
            </a:r>
          </a:p>
          <a:p>
            <a:endParaRPr lang="en-US" altLang="ko-KR" sz="2800" dirty="0" smtClean="0"/>
          </a:p>
          <a:p>
            <a:pPr lvl="1"/>
            <a:r>
              <a:rPr lang="en-US" altLang="ko-KR" sz="2400" dirty="0" smtClean="0"/>
              <a:t>Pushing </a:t>
            </a:r>
            <a:r>
              <a:rPr lang="en-US" altLang="ko-KR" sz="2400" dirty="0"/>
              <a:t>"Fork" button to </a:t>
            </a:r>
            <a:r>
              <a:rPr lang="en-US" altLang="ko-KR" sz="2400" i="1" dirty="0"/>
              <a:t>copy</a:t>
            </a:r>
            <a:r>
              <a:rPr lang="en-US" altLang="ko-KR" sz="2400" dirty="0"/>
              <a:t> a project from an account (e.g., project maintainer) to your own personal account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Pushing </a:t>
            </a:r>
            <a:r>
              <a:rPr lang="en-US" altLang="ko-KR" sz="2400" dirty="0"/>
              <a:t>"Pull Request" button to </a:t>
            </a:r>
            <a:r>
              <a:rPr lang="en-US" altLang="ko-KR" sz="2400" i="1" dirty="0"/>
              <a:t>notify</a:t>
            </a:r>
            <a:r>
              <a:rPr lang="en-US" altLang="ko-KR" sz="2400" dirty="0"/>
              <a:t> other developers (e.g., project maintainer or the entire project team) to review your changes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642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Workflows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3300" dirty="0"/>
              <a:t>Now that you have the basics of branching and merging down, what can or should you do with them? </a:t>
            </a:r>
            <a:endParaRPr lang="en-US" altLang="ko-KR" sz="3300" dirty="0" smtClean="0"/>
          </a:p>
          <a:p>
            <a:endParaRPr lang="en-US" altLang="ko-KR" sz="3300" dirty="0" smtClean="0"/>
          </a:p>
          <a:p>
            <a:r>
              <a:rPr lang="en-US" altLang="ko-KR" sz="3300" dirty="0" smtClean="0"/>
              <a:t>We’ll </a:t>
            </a:r>
            <a:r>
              <a:rPr lang="en-US" altLang="ko-KR" sz="3300" dirty="0"/>
              <a:t>cover some </a:t>
            </a:r>
            <a:r>
              <a:rPr lang="en-US" altLang="ko-KR" sz="3300" dirty="0" smtClean="0"/>
              <a:t>common</a:t>
            </a:r>
          </a:p>
          <a:p>
            <a:endParaRPr lang="en-US" altLang="ko-KR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 smtClean="0"/>
              <a:t>Feature Branch Workflow</a:t>
            </a:r>
          </a:p>
          <a:p>
            <a:pPr marL="971550" lvl="1" indent="-514350">
              <a:buFont typeface="+mj-lt"/>
              <a:buAutoNum type="arabicParenR"/>
            </a:pPr>
            <a:endParaRPr lang="en-US" altLang="ko-KR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 smtClean="0"/>
              <a:t>Forking Workflow</a:t>
            </a:r>
          </a:p>
          <a:p>
            <a:pPr marL="971550" lvl="1" indent="-514350">
              <a:buFont typeface="+mj-lt"/>
              <a:buAutoNum type="arabicParenR"/>
            </a:pPr>
            <a:endParaRPr lang="en-US" altLang="ko-KR" dirty="0"/>
          </a:p>
          <a:p>
            <a:pPr marL="971550" lvl="1" indent="-514350">
              <a:buFont typeface="+mj-lt"/>
              <a:buAutoNum type="arabicParenR"/>
            </a:pPr>
            <a:r>
              <a:rPr lang="en-US" altLang="ko-KR" dirty="0" err="1" smtClean="0"/>
              <a:t>Gitflow</a:t>
            </a:r>
            <a:r>
              <a:rPr lang="en-US" altLang="ko-KR" dirty="0" smtClean="0"/>
              <a:t> Workflow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42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1) Feature-Branch Workflow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442" y="14694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 core </a:t>
            </a:r>
            <a:r>
              <a:rPr lang="en-US" altLang="ko-KR" sz="2400" dirty="0" smtClean="0"/>
              <a:t>idea is </a:t>
            </a:r>
            <a:r>
              <a:rPr lang="en-US" altLang="ko-KR" sz="2400" dirty="0"/>
              <a:t>that all feature development should take place in a dedicated branch instead of the master branch. </a:t>
            </a:r>
            <a:endParaRPr lang="en-US" altLang="ko-KR" sz="2400" dirty="0" smtClean="0"/>
          </a:p>
          <a:p>
            <a:r>
              <a:rPr lang="en-US" altLang="ko-KR" sz="2400" dirty="0" smtClean="0"/>
              <a:t>This </a:t>
            </a:r>
            <a:r>
              <a:rPr lang="en-US" altLang="ko-KR" sz="2400" dirty="0"/>
              <a:t>encapsulation makes it easy for multiple developers to work on a particular feature without disturbing the main codebase. </a:t>
            </a:r>
            <a:endParaRPr lang="en-US" altLang="ko-KR" sz="2400" dirty="0" smtClean="0"/>
          </a:p>
          <a:p>
            <a:r>
              <a:rPr lang="en-US" altLang="ko-KR" sz="2400" dirty="0" smtClean="0"/>
              <a:t>It </a:t>
            </a:r>
            <a:r>
              <a:rPr lang="en-US" altLang="ko-KR" sz="2400" dirty="0"/>
              <a:t>also means the master branch will never contain broken </a:t>
            </a:r>
            <a:r>
              <a:rPr lang="en-US" altLang="ko-KR" sz="2400" dirty="0" smtClean="0"/>
              <a:t>code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524" y="4437113"/>
            <a:ext cx="3859124" cy="222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0352" y="5807540"/>
            <a:ext cx="9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feature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4368" y="5366358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master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2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eature Branch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6632"/>
            <a:ext cx="4791075" cy="661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1339027"/>
            <a:ext cx="166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WorkFlow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Scenario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56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Feature-Branch Workflow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4077072"/>
            <a:ext cx="7500323" cy="16312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// Carol:</a:t>
            </a:r>
          </a:p>
          <a:p>
            <a:r>
              <a:rPr lang="en-US" altLang="ko-KR" sz="2000" dirty="0"/>
              <a:t>$ cd parent-directory-of-the-working-directory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clone https://hostname/path-to/project-name.git</a:t>
            </a:r>
          </a:p>
          <a:p>
            <a:r>
              <a:rPr lang="en-US" altLang="ko-KR" sz="2000" dirty="0"/>
              <a:t>    // Create a remote-name "origin" (default), branch "master"</a:t>
            </a:r>
          </a:p>
          <a:p>
            <a:r>
              <a:rPr lang="en-US" altLang="ko-KR" sz="2000" dirty="0"/>
              <a:t>    //  on her local repo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3" y="1497558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Mark, the project maintainer, starts the project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by </a:t>
            </a:r>
            <a:r>
              <a:rPr lang="en-US" altLang="ko-KR" sz="2400" dirty="0"/>
              <a:t>pushing </a:t>
            </a:r>
            <a:r>
              <a:rPr lang="en-US" altLang="ko-KR" sz="2400" dirty="0" smtClean="0"/>
              <a:t>to </a:t>
            </a:r>
            <a:r>
              <a:rPr lang="en-US" altLang="ko-KR" sz="2400" dirty="0"/>
              <a:t>the shared remote </a:t>
            </a:r>
            <a:r>
              <a:rPr lang="en-US" altLang="ko-KR" sz="2400" dirty="0" smtClean="0"/>
              <a:t>repo's "master“ branch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sz="2400" dirty="0"/>
              <a:t>Carol, a contributor, clones the project into her local repo, via: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213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Feature-Branch Workflow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737" y="1412776"/>
            <a:ext cx="8557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Carol </a:t>
            </a:r>
            <a:r>
              <a:rPr lang="en-US" altLang="ko-KR" sz="2400" dirty="0"/>
              <a:t>starts a feature branch (says "carol-feature")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under </a:t>
            </a:r>
            <a:r>
              <a:rPr lang="en-US" altLang="ko-KR" sz="2400" dirty="0"/>
              <a:t>the "master" branch to work on a new feature, via: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636912"/>
            <a:ext cx="7662290" cy="37856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// Carol: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-b carol-feature master</a:t>
            </a:r>
          </a:p>
          <a:p>
            <a:r>
              <a:rPr lang="en-US" altLang="ko-KR" sz="2000" dirty="0"/>
              <a:t>   // Create a new branch "carol-feature" under "master" branch</a:t>
            </a:r>
          </a:p>
          <a:p>
            <a:r>
              <a:rPr lang="en-US" altLang="ko-KR" sz="2000" dirty="0"/>
              <a:t>   //   and switch to the new branch</a:t>
            </a:r>
          </a:p>
          <a:p>
            <a:endParaRPr lang="en-US" altLang="ko-KR" sz="2000" dirty="0"/>
          </a:p>
          <a:p>
            <a:r>
              <a:rPr lang="en-US" altLang="ko-KR" sz="2000" dirty="0"/>
              <a:t>// Edit/Stage/Commit/Push cycles on carol-feature branch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status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add &lt;file&gt;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-m &lt;message&gt;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push origin carol-feature</a:t>
            </a:r>
          </a:p>
          <a:p>
            <a:endParaRPr lang="en-US" altLang="ko-KR" sz="2000" dirty="0"/>
          </a:p>
          <a:p>
            <a:r>
              <a:rPr lang="en-US" altLang="ko-KR" sz="2000" dirty="0"/>
              <a:t>// Repeat until done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446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Feature-Branch Workflow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35932"/>
            <a:ext cx="8569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4. Carol </a:t>
            </a:r>
            <a:r>
              <a:rPr lang="en-US" altLang="ko-KR" sz="2400" dirty="0"/>
              <a:t>completes the new feature.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She </a:t>
            </a:r>
            <a:r>
              <a:rPr lang="en-US" altLang="ko-KR" sz="2400" dirty="0"/>
              <a:t>files a "pull request" to notify the rest of the team 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smtClean="0"/>
              <a:t>members (by </a:t>
            </a:r>
            <a:r>
              <a:rPr lang="en-US" altLang="ko-KR" sz="2400" dirty="0"/>
              <a:t>pushing the "pull request" button on the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host)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endParaRPr lang="en-US" altLang="ko-KR" sz="2400" dirty="0"/>
          </a:p>
          <a:p>
            <a:r>
              <a:rPr lang="en-US" altLang="ko-KR" sz="2400" dirty="0" smtClean="0"/>
              <a:t>5. Mark</a:t>
            </a:r>
            <a:r>
              <a:rPr lang="en-US" altLang="ko-KR" sz="2400" dirty="0"/>
              <a:t>, the project maintainer, or anyone in the team,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smtClean="0"/>
              <a:t>can </a:t>
            </a:r>
            <a:r>
              <a:rPr lang="en-US" altLang="ko-KR" sz="2400" dirty="0"/>
              <a:t>comment on Carol's feature.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Carol </a:t>
            </a:r>
            <a:r>
              <a:rPr lang="en-US" altLang="ko-KR" sz="2400" dirty="0"/>
              <a:t>can re-work on the feature, if necessary, </a:t>
            </a:r>
            <a:r>
              <a:rPr lang="en-US" altLang="ko-KR" sz="2400" dirty="0" smtClean="0"/>
              <a:t>and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smtClean="0"/>
              <a:t>pushes </a:t>
            </a:r>
            <a:r>
              <a:rPr lang="en-US" altLang="ko-KR" sz="2400" dirty="0"/>
              <a:t>all subsequent commits under her feature branch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8753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Feature-Branch Workflow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156" y="1412776"/>
            <a:ext cx="891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6. Once </a:t>
            </a:r>
            <a:r>
              <a:rPr lang="en-US" altLang="ko-KR" sz="2400" dirty="0"/>
              <a:t>the feature is accepted, </a:t>
            </a:r>
            <a:r>
              <a:rPr lang="en-US" altLang="ko-KR" sz="2400" dirty="0" smtClean="0"/>
              <a:t>Mark</a:t>
            </a:r>
            <a:r>
              <a:rPr lang="en-US" altLang="ko-KR" sz="2400" dirty="0"/>
              <a:t>, or </a:t>
            </a:r>
            <a:r>
              <a:rPr lang="en-US" altLang="ko-KR" sz="2400" dirty="0" smtClean="0"/>
              <a:t>anyone </a:t>
            </a:r>
            <a:r>
              <a:rPr lang="en-US" altLang="ko-KR" sz="2400" dirty="0"/>
              <a:t>in the team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smtClean="0"/>
              <a:t>(including Carol),  performs a merge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smtClean="0"/>
              <a:t>to apply the feature branch into the "master" branch: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9042" y="2924944"/>
            <a:ext cx="8057014" cy="347787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// Mark, or Anyone: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r>
              <a:rPr lang="en-US" altLang="ko-KR" sz="2000" dirty="0"/>
              <a:t>   </a:t>
            </a:r>
            <a:endParaRPr lang="en-US" altLang="ko-KR" sz="2000" dirty="0" smtClean="0"/>
          </a:p>
          <a:p>
            <a:r>
              <a:rPr lang="en-US" altLang="ko-KR" sz="2000" dirty="0"/>
              <a:t> // Fetch and merge the latest changes on local's "master" </a:t>
            </a:r>
            <a:r>
              <a:rPr lang="en-US" altLang="ko-KR" sz="2000" dirty="0" smtClean="0"/>
              <a:t>branch</a:t>
            </a:r>
            <a:endParaRPr lang="en-US" altLang="ko-KR" sz="20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pull origin master</a:t>
            </a:r>
          </a:p>
          <a:p>
            <a:endParaRPr lang="en-US" altLang="ko-KR" sz="2000" dirty="0" smtClean="0"/>
          </a:p>
          <a:p>
            <a:r>
              <a:rPr lang="en-US" altLang="ko-KR" sz="2000" dirty="0"/>
              <a:t>// Fetch and merge carol-feature branch on local's "master" branch</a:t>
            </a:r>
            <a:endParaRPr lang="en-US" altLang="ko-KR" sz="20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pull origin carol-feature</a:t>
            </a:r>
          </a:p>
          <a:p>
            <a:r>
              <a:rPr lang="en-US" altLang="ko-KR" sz="2000" dirty="0"/>
              <a:t>   </a:t>
            </a:r>
            <a:endParaRPr lang="en-US" altLang="ko-KR" sz="2000" dirty="0" smtClean="0"/>
          </a:p>
          <a:p>
            <a:r>
              <a:rPr lang="en-US" altLang="ko-KR" sz="2000" dirty="0"/>
              <a:t>// Update the shared remote repo</a:t>
            </a:r>
            <a:endParaRPr lang="ko-KR" altLang="en-US" sz="2000" dirty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push origin </a:t>
            </a:r>
            <a:r>
              <a:rPr lang="en-US" altLang="ko-KR" sz="2000" dirty="0" smtClean="0"/>
              <a:t>master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18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Feature-Branch Workflow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352" y="1844824"/>
            <a:ext cx="6352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7. Everyone </a:t>
            </a:r>
            <a:r>
              <a:rPr lang="en-US" altLang="ko-KR" sz="2400" dirty="0"/>
              <a:t>can update their local repo, via: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068960"/>
            <a:ext cx="7655942" cy="16312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// Everyone</a:t>
            </a:r>
            <a:r>
              <a:rPr lang="en-US" altLang="ko-KR" sz="2000" dirty="0"/>
              <a:t>: Switch to the "master" branch of the local repo</a:t>
            </a:r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r>
              <a:rPr lang="en-US" altLang="ko-KR" sz="2000" dirty="0"/>
              <a:t>   </a:t>
            </a:r>
            <a:endParaRPr lang="en-US" altLang="ko-KR" sz="2000" dirty="0" smtClean="0"/>
          </a:p>
          <a:p>
            <a:r>
              <a:rPr lang="en-US" altLang="ko-KR" sz="2000" dirty="0"/>
              <a:t>// Fetch and merge the latest changes on local "master" branch</a:t>
            </a:r>
            <a:endParaRPr lang="ko-KR" altLang="en-US" sz="2000" dirty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pull origin </a:t>
            </a:r>
            <a:r>
              <a:rPr lang="en-US" altLang="ko-KR" sz="2000" dirty="0" smtClean="0"/>
              <a:t>master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402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Collaboration</a:t>
            </a:r>
            <a:endParaRPr lang="ko-KR" altLang="en-US" dirty="0"/>
          </a:p>
        </p:txBody>
      </p:sp>
      <p:sp>
        <p:nvSpPr>
          <p:cNvPr id="11" name="AutoShape 18" descr="Git Tutorial: git remote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128792" cy="43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19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Forking Workflow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36" y="1484784"/>
            <a:ext cx="5534422" cy="518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5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en-US" altLang="ko-KR" dirty="0" err="1" smtClean="0"/>
              <a:t>GitFlow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GitFlow</a:t>
            </a:r>
            <a:endParaRPr lang="ko-KR" altLang="en-US" dirty="0"/>
          </a:p>
        </p:txBody>
      </p:sp>
      <p:pic>
        <p:nvPicPr>
          <p:cNvPr id="13314" name="Picture 2" descr="https://www.atlassian.com/pt/git/workflows/pageSections/00/contentFullWidth/0/tabs/02/pageSections/010/contentFullWidth/0/content_files/file0/document/git-workflow-release-cycle-4mainten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76872"/>
            <a:ext cx="6192688" cy="383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Lab 4: </a:t>
            </a:r>
            <a:r>
              <a:rPr lang="en-US" altLang="ko-KR" dirty="0"/>
              <a:t>Feature-Branch Workflow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Collaboration between Alice and Bob </a:t>
            </a:r>
          </a:p>
          <a:p>
            <a:r>
              <a:rPr lang="en-US" altLang="ko-KR" sz="2800" dirty="0" smtClean="0"/>
              <a:t>Prevalent </a:t>
            </a:r>
            <a:r>
              <a:rPr lang="en-US" altLang="ko-KR" sz="2800" dirty="0"/>
              <a:t>with small teams on private </a:t>
            </a:r>
            <a:r>
              <a:rPr lang="en-US" altLang="ko-KR" sz="2800" dirty="0" smtClean="0"/>
              <a:t>projects.</a:t>
            </a:r>
          </a:p>
          <a:p>
            <a:endParaRPr lang="en-US" altLang="ko-KR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559" y="3089044"/>
            <a:ext cx="1046010" cy="127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58" y="5014691"/>
            <a:ext cx="1447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263108"/>
            <a:ext cx="1447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04" y="3089044"/>
            <a:ext cx="3033591" cy="175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3031468" y="4552762"/>
            <a:ext cx="1512168" cy="745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025689" y="4520598"/>
            <a:ext cx="1064698" cy="639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42861" y="603917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Alice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66134" y="603917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28470" y="4148275"/>
            <a:ext cx="9204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6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800" dirty="0"/>
              <a:t>The 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remote command lets you create, view, and delete connections to other repositories.</a:t>
            </a:r>
          </a:p>
          <a:p>
            <a:pPr lvl="1"/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b="1" dirty="0" smtClean="0"/>
              <a:t>$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remote add &lt;name&gt; &lt;</a:t>
            </a:r>
            <a:r>
              <a:rPr lang="en-US" altLang="ko-KR" sz="2400" b="1" dirty="0" err="1"/>
              <a:t>url</a:t>
            </a:r>
            <a:r>
              <a:rPr lang="en-US" altLang="ko-KR" sz="2400" b="1" dirty="0" smtClean="0"/>
              <a:t>&gt;</a:t>
            </a:r>
          </a:p>
          <a:p>
            <a:pPr lvl="1"/>
            <a:r>
              <a:rPr lang="en-US" altLang="ko-KR" sz="2400" dirty="0" smtClean="0"/>
              <a:t>Create </a:t>
            </a:r>
            <a:r>
              <a:rPr lang="en-US" altLang="ko-KR" sz="2400" dirty="0"/>
              <a:t>a new connection to a remote repository. After adding a remote, you’ll be able to use &lt;name&gt; as a convenient shortcut for&lt;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&gt; in other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commands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marL="457200" lvl="1" indent="0">
              <a:buNone/>
            </a:pPr>
            <a:r>
              <a:rPr lang="en-US" altLang="ko-KR" sz="2400" b="1" dirty="0" smtClean="0"/>
              <a:t>$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remote </a:t>
            </a:r>
            <a:r>
              <a:rPr lang="en-US" altLang="ko-KR" sz="2400" b="1" dirty="0" err="1"/>
              <a:t>rm</a:t>
            </a:r>
            <a:r>
              <a:rPr lang="en-US" altLang="ko-KR" sz="2400" b="1" dirty="0"/>
              <a:t> &lt;name</a:t>
            </a:r>
            <a:r>
              <a:rPr lang="en-US" altLang="ko-KR" sz="2400" b="1" dirty="0" smtClean="0"/>
              <a:t>&gt;</a:t>
            </a:r>
          </a:p>
          <a:p>
            <a:pPr lvl="1"/>
            <a:r>
              <a:rPr lang="en-US" altLang="ko-KR" sz="2400" dirty="0"/>
              <a:t>Remove the connection to the remote repository called &lt;name&gt;.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915964"/>
            <a:ext cx="87197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$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remote add origin https://</a:t>
            </a:r>
            <a:r>
              <a:rPr lang="en-US" altLang="ko-KR" sz="2000" b="1" i="1" dirty="0" smtClean="0"/>
              <a:t>hostname</a:t>
            </a:r>
            <a:r>
              <a:rPr lang="en-US" altLang="ko-KR" sz="2000" b="1" dirty="0" smtClean="0"/>
              <a:t>/</a:t>
            </a:r>
            <a:r>
              <a:rPr lang="en-US" altLang="ko-KR" sz="2000" b="1" i="1" dirty="0" smtClean="0"/>
              <a:t>username</a:t>
            </a:r>
            <a:r>
              <a:rPr lang="en-US" altLang="ko-KR" sz="2000" b="1" dirty="0" smtClean="0"/>
              <a:t>/</a:t>
            </a:r>
            <a:r>
              <a:rPr lang="en-US" altLang="ko-KR" sz="2000" b="1" i="1" dirty="0" smtClean="0"/>
              <a:t>project-name</a:t>
            </a:r>
            <a:r>
              <a:rPr lang="en-US" altLang="ko-KR" sz="2000" b="1" dirty="0" smtClean="0"/>
              <a:t>.git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</a:t>
            </a:r>
            <a:r>
              <a:rPr lang="en-US" altLang="ko-KR" sz="2000" dirty="0"/>
              <a:t>List all the remote names</a:t>
            </a:r>
          </a:p>
          <a:p>
            <a:r>
              <a:rPr lang="en-US" altLang="ko-KR" sz="2000" b="1" dirty="0"/>
              <a:t>$ </a:t>
            </a:r>
            <a:r>
              <a:rPr lang="en-US" altLang="ko-KR" sz="2000" b="1" dirty="0" err="1"/>
              <a:t>git</a:t>
            </a:r>
            <a:r>
              <a:rPr lang="en-US" altLang="ko-KR" sz="2000" b="1" dirty="0"/>
              <a:t> remote -v</a:t>
            </a:r>
          </a:p>
          <a:p>
            <a:endParaRPr lang="en-US" altLang="ko-KR" sz="2000" dirty="0"/>
          </a:p>
          <a:p>
            <a:r>
              <a:rPr lang="en-US" altLang="ko-KR" sz="2000" dirty="0"/>
              <a:t>// Delete a remote name</a:t>
            </a:r>
          </a:p>
          <a:p>
            <a:r>
              <a:rPr lang="en-US" altLang="ko-KR" sz="2000" b="1" dirty="0"/>
              <a:t>$ </a:t>
            </a:r>
            <a:r>
              <a:rPr lang="en-US" altLang="ko-KR" sz="2000" b="1" dirty="0" err="1"/>
              <a:t>git</a:t>
            </a:r>
            <a:r>
              <a:rPr lang="en-US" altLang="ko-KR" sz="2000" b="1" dirty="0"/>
              <a:t> remote </a:t>
            </a:r>
            <a:r>
              <a:rPr lang="en-US" altLang="ko-KR" sz="2000" b="1" dirty="0" err="1"/>
              <a:t>rm</a:t>
            </a:r>
            <a:r>
              <a:rPr lang="en-US" altLang="ko-KR" sz="2000" b="1" dirty="0"/>
              <a:t> &lt;remote-name</a:t>
            </a:r>
            <a:r>
              <a:rPr lang="en-US" altLang="ko-KR" sz="2000" b="1" dirty="0" smtClean="0"/>
              <a:t>&gt;</a:t>
            </a:r>
          </a:p>
          <a:p>
            <a:r>
              <a:rPr lang="en-US" altLang="ko-KR" sz="2000" dirty="0"/>
              <a:t>// Rename a remote name</a:t>
            </a:r>
          </a:p>
          <a:p>
            <a:r>
              <a:rPr lang="en-US" altLang="ko-KR" sz="2000" b="1" dirty="0"/>
              <a:t>$ </a:t>
            </a:r>
            <a:r>
              <a:rPr lang="en-US" altLang="ko-KR" sz="2000" b="1" dirty="0" err="1"/>
              <a:t>git</a:t>
            </a:r>
            <a:r>
              <a:rPr lang="en-US" altLang="ko-KR" sz="2000" b="1" dirty="0"/>
              <a:t> remote rename &lt;old-remote-name&gt; &lt;new-remote-name</a:t>
            </a:r>
            <a:r>
              <a:rPr lang="en-US" altLang="ko-KR" sz="2000" b="1" dirty="0" smtClean="0"/>
              <a:t>&gt;</a:t>
            </a: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800" y="5229200"/>
            <a:ext cx="7434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Cloning a repo</a:t>
            </a:r>
          </a:p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/>
              <a:t>clone &lt;remote-</a:t>
            </a:r>
            <a:r>
              <a:rPr lang="en-US" altLang="ko-KR" b="1" dirty="0" err="1"/>
              <a:t>url</a:t>
            </a:r>
            <a:r>
              <a:rPr lang="en-US" altLang="ko-KR" b="1" dirty="0"/>
              <a:t>&gt;</a:t>
            </a:r>
          </a:p>
          <a:p>
            <a:r>
              <a:rPr lang="en-US" altLang="ko-KR" dirty="0"/>
              <a:t>    // </a:t>
            </a:r>
            <a:r>
              <a:rPr lang="en-US" altLang="ko-KR" dirty="0" err="1"/>
              <a:t>Init</a:t>
            </a:r>
            <a:r>
              <a:rPr lang="en-US" altLang="ko-KR" dirty="0"/>
              <a:t> a GIT local repo and copy all objects from the remote repo</a:t>
            </a:r>
            <a:endParaRPr lang="ko-KR" altLang="en-US" dirty="0"/>
          </a:p>
          <a:p>
            <a:r>
              <a:rPr lang="en-US" altLang="ko-KR" dirty="0" smtClean="0"/>
              <a:t>    // </a:t>
            </a:r>
            <a:r>
              <a:rPr lang="en-US" altLang="ko-KR" dirty="0"/>
              <a:t> a remote name called "origin" is automatically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0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/>
              <a:t>6.1 Synchronizing </a:t>
            </a:r>
            <a:r>
              <a:rPr lang="en-US" altLang="ko-KR" sz="4000" dirty="0"/>
              <a:t>Remote and </a:t>
            </a:r>
            <a:r>
              <a:rPr lang="en-US" altLang="ko-KR" sz="4000" dirty="0" smtClean="0"/>
              <a:t>Local </a:t>
            </a:r>
            <a:r>
              <a:rPr lang="en-US" altLang="ko-KR" sz="4000" dirty="0"/>
              <a:t>(</a:t>
            </a:r>
            <a:r>
              <a:rPr lang="en-US" altLang="ko-KR" sz="4000" dirty="0" smtClean="0"/>
              <a:t>Fetch/Merge</a:t>
            </a:r>
            <a:r>
              <a:rPr lang="en-US" altLang="ko-KR" sz="4000" dirty="0"/>
              <a:t>, Pull and </a:t>
            </a:r>
            <a:r>
              <a:rPr lang="en-US" altLang="ko-KR" sz="4000" dirty="0" smtClean="0"/>
              <a:t>Push)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684" y="1879505"/>
            <a:ext cx="8229600" cy="4525963"/>
          </a:xfrm>
        </p:spPr>
        <p:txBody>
          <a:bodyPr/>
          <a:lstStyle/>
          <a:p>
            <a:r>
              <a:rPr lang="en-US" altLang="ko-KR" sz="2800" dirty="0" smtClean="0"/>
              <a:t>To pull down a project from the remote repo: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clone &lt;</a:t>
            </a:r>
            <a:r>
              <a:rPr lang="en-US" altLang="ko-KR" sz="2400" dirty="0" err="1" smtClean="0"/>
              <a:t>repo_url</a:t>
            </a:r>
            <a:r>
              <a:rPr lang="en-US" altLang="ko-KR" sz="2400" dirty="0" smtClean="0"/>
              <a:t>&gt;</a:t>
            </a:r>
          </a:p>
          <a:p>
            <a:endParaRPr lang="en-US" altLang="ko-KR" dirty="0"/>
          </a:p>
          <a:p>
            <a:r>
              <a:rPr lang="en-US" altLang="ko-KR" sz="2800" dirty="0" smtClean="0"/>
              <a:t>Then update with: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pull</a:t>
            </a:r>
          </a:p>
          <a:p>
            <a:pPr marL="0" indent="0">
              <a:buNone/>
            </a:pPr>
            <a:r>
              <a:rPr lang="en-US" altLang="ko-KR" sz="2400" dirty="0" smtClean="0"/>
              <a:t> $ </a:t>
            </a: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fetch/merge</a:t>
            </a:r>
            <a:endParaRPr lang="ko-KR" altLang="en-US" sz="2400" dirty="0"/>
          </a:p>
        </p:txBody>
      </p:sp>
      <p:grpSp>
        <p:nvGrpSpPr>
          <p:cNvPr id="21" name="Shape 58"/>
          <p:cNvGrpSpPr/>
          <p:nvPr/>
        </p:nvGrpSpPr>
        <p:grpSpPr>
          <a:xfrm>
            <a:off x="3801617" y="2852936"/>
            <a:ext cx="5112568" cy="3396049"/>
            <a:chOff x="4742375" y="1333475"/>
            <a:chExt cx="3944425" cy="3396049"/>
          </a:xfrm>
        </p:grpSpPr>
        <p:sp>
          <p:nvSpPr>
            <p:cNvPr id="22" name="Shape 59"/>
            <p:cNvSpPr/>
            <p:nvPr/>
          </p:nvSpPr>
          <p:spPr>
            <a:xfrm>
              <a:off x="5364075" y="1333475"/>
              <a:ext cx="1062800" cy="857400"/>
            </a:xfrm>
            <a:prstGeom prst="flowChartMagneticDisk">
              <a:avLst/>
            </a:prstGeom>
            <a:solidFill>
              <a:srgbClr val="B6D7A8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60"/>
            <p:cNvSpPr/>
            <p:nvPr/>
          </p:nvSpPr>
          <p:spPr>
            <a:xfrm>
              <a:off x="5364075" y="3370825"/>
              <a:ext cx="1062800" cy="857400"/>
            </a:xfrm>
            <a:prstGeom prst="flowChartMagneticDisk">
              <a:avLst/>
            </a:prstGeom>
            <a:solidFill>
              <a:srgbClr val="EA99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4" name="Shape 61"/>
            <p:cNvGrpSpPr/>
            <p:nvPr/>
          </p:nvGrpSpPr>
          <p:grpSpPr>
            <a:xfrm>
              <a:off x="7753350" y="2962824"/>
              <a:ext cx="744000" cy="1051800"/>
              <a:chOff x="7279100" y="3328824"/>
              <a:chExt cx="744000" cy="1051800"/>
            </a:xfrm>
          </p:grpSpPr>
          <p:sp>
            <p:nvSpPr>
              <p:cNvPr id="34" name="Shape 62"/>
              <p:cNvSpPr/>
              <p:nvPr/>
            </p:nvSpPr>
            <p:spPr>
              <a:xfrm rot="10800000" flipH="1">
                <a:off x="7431500" y="3481224"/>
                <a:ext cx="591600" cy="899400"/>
              </a:xfrm>
              <a:prstGeom prst="foldedCorner">
                <a:avLst>
                  <a:gd name="adj" fmla="val 16667"/>
                </a:avLst>
              </a:prstGeom>
              <a:solidFill>
                <a:srgbClr val="A4C2F4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63"/>
              <p:cNvSpPr/>
              <p:nvPr/>
            </p:nvSpPr>
            <p:spPr>
              <a:xfrm rot="10800000" flipH="1">
                <a:off x="7355300" y="3405024"/>
                <a:ext cx="591600" cy="899400"/>
              </a:xfrm>
              <a:prstGeom prst="foldedCorner">
                <a:avLst>
                  <a:gd name="adj" fmla="val 16667"/>
                </a:avLst>
              </a:prstGeom>
              <a:solidFill>
                <a:srgbClr val="A4C2F4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64"/>
              <p:cNvSpPr/>
              <p:nvPr/>
            </p:nvSpPr>
            <p:spPr>
              <a:xfrm rot="10800000" flipH="1">
                <a:off x="7279100" y="3328824"/>
                <a:ext cx="591600" cy="899400"/>
              </a:xfrm>
              <a:prstGeom prst="foldedCorner">
                <a:avLst>
                  <a:gd name="adj" fmla="val 16667"/>
                </a:avLst>
              </a:prstGeom>
              <a:solidFill>
                <a:srgbClr val="A4C2F4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5" name="Shape 65"/>
            <p:cNvSpPr txBox="1"/>
            <p:nvPr/>
          </p:nvSpPr>
          <p:spPr>
            <a:xfrm>
              <a:off x="5334025" y="2190875"/>
              <a:ext cx="1122900" cy="501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000"/>
                <a:t>Remote Repository</a:t>
              </a:r>
            </a:p>
          </p:txBody>
        </p:sp>
        <p:sp>
          <p:nvSpPr>
            <p:cNvPr id="26" name="Shape 66"/>
            <p:cNvSpPr txBox="1"/>
            <p:nvPr/>
          </p:nvSpPr>
          <p:spPr>
            <a:xfrm>
              <a:off x="5334025" y="4228225"/>
              <a:ext cx="1122900" cy="501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en" sz="1000"/>
                <a:t>Local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Repository</a:t>
              </a:r>
            </a:p>
          </p:txBody>
        </p:sp>
        <p:sp>
          <p:nvSpPr>
            <p:cNvPr id="27" name="Shape 67"/>
            <p:cNvSpPr txBox="1"/>
            <p:nvPr/>
          </p:nvSpPr>
          <p:spPr>
            <a:xfrm>
              <a:off x="7563900" y="3969575"/>
              <a:ext cx="1122900" cy="501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en" sz="1000"/>
                <a:t>Working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000"/>
                <a:t>Directory</a:t>
              </a:r>
            </a:p>
          </p:txBody>
        </p:sp>
        <p:sp>
          <p:nvSpPr>
            <p:cNvPr id="28" name="Shape 68"/>
            <p:cNvSpPr/>
            <p:nvPr/>
          </p:nvSpPr>
          <p:spPr>
            <a:xfrm>
              <a:off x="5639875" y="2634300"/>
              <a:ext cx="511199" cy="857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9"/>
            <p:cNvSpPr/>
            <p:nvPr/>
          </p:nvSpPr>
          <p:spPr>
            <a:xfrm>
              <a:off x="6567225" y="3539300"/>
              <a:ext cx="1223399" cy="5012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70"/>
            <p:cNvSpPr/>
            <p:nvPr/>
          </p:nvSpPr>
          <p:spPr>
            <a:xfrm rot="10800000" flipH="1">
              <a:off x="6287350" y="2339199"/>
              <a:ext cx="1503300" cy="10518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71"/>
            <p:cNvSpPr txBox="1"/>
            <p:nvPr/>
          </p:nvSpPr>
          <p:spPr>
            <a:xfrm>
              <a:off x="4742375" y="2682837"/>
              <a:ext cx="1122900" cy="36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git fetch</a:t>
              </a:r>
            </a:p>
          </p:txBody>
        </p:sp>
        <p:sp>
          <p:nvSpPr>
            <p:cNvPr id="32" name="Shape 72"/>
            <p:cNvSpPr txBox="1"/>
            <p:nvPr/>
          </p:nvSpPr>
          <p:spPr>
            <a:xfrm>
              <a:off x="6528650" y="3969562"/>
              <a:ext cx="1122900" cy="36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git merge</a:t>
              </a:r>
            </a:p>
          </p:txBody>
        </p:sp>
        <p:sp>
          <p:nvSpPr>
            <p:cNvPr id="33" name="Shape 73"/>
            <p:cNvSpPr txBox="1"/>
            <p:nvPr/>
          </p:nvSpPr>
          <p:spPr>
            <a:xfrm>
              <a:off x="6617475" y="2389487"/>
              <a:ext cx="1122900" cy="364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98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fetch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2800" dirty="0"/>
              <a:t>The 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fetch command imports commits from a remote repository into your local repo. </a:t>
            </a:r>
            <a:endParaRPr lang="en-US" altLang="ko-KR" sz="2800" dirty="0" smtClean="0"/>
          </a:p>
          <a:p>
            <a:pPr>
              <a:lnSpc>
                <a:spcPct val="120000"/>
              </a:lnSpc>
            </a:pPr>
            <a:r>
              <a:rPr lang="en-US" altLang="ko-KR" sz="2800" dirty="0" smtClean="0"/>
              <a:t>The </a:t>
            </a:r>
            <a:r>
              <a:rPr lang="en-US" altLang="ko-KR" sz="2800" dirty="0"/>
              <a:t>resulting commits are stored as remote branches instead of the normal local branches that we’ve been working with. </a:t>
            </a:r>
            <a:endParaRPr lang="en-US" altLang="ko-KR" sz="2800" dirty="0" smtClean="0"/>
          </a:p>
          <a:p>
            <a:pPr>
              <a:lnSpc>
                <a:spcPct val="120000"/>
              </a:lnSpc>
            </a:pPr>
            <a:r>
              <a:rPr lang="en-US" altLang="ko-KR" sz="2800" dirty="0" smtClean="0"/>
              <a:t>This </a:t>
            </a:r>
            <a:r>
              <a:rPr lang="en-US" altLang="ko-KR" sz="2800" dirty="0"/>
              <a:t>gives you a chance to review changes before integrating them into your copy of the project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r>
              <a:rPr lang="en-US" altLang="ko-KR" sz="2300" dirty="0"/>
              <a:t>// Fetch ALL branches from the remote repo to your local repo 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800" dirty="0" smtClean="0"/>
              <a:t>   $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fetch &lt;</a:t>
            </a:r>
            <a:r>
              <a:rPr lang="en-US" altLang="ko-KR" sz="2800" dirty="0" smtClean="0"/>
              <a:t>remote-name</a:t>
            </a:r>
            <a:r>
              <a:rPr lang="en-US" altLang="ko-KR" sz="2800" dirty="0" smtClean="0"/>
              <a:t>&gt;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en-US" altLang="ko-KR" sz="2300" dirty="0"/>
              <a:t>// Fetch the specific branch from the remote repo to your local repo</a:t>
            </a:r>
            <a:endParaRPr lang="en-US" altLang="ko-KR" sz="2300" dirty="0" smtClean="0"/>
          </a:p>
          <a:p>
            <a:pPr marL="0" indent="0">
              <a:buNone/>
            </a:pPr>
            <a:r>
              <a:rPr lang="en-US" altLang="ko-KR" sz="2800" dirty="0" smtClean="0"/>
              <a:t>    $ 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fetch &lt;</a:t>
            </a:r>
            <a:r>
              <a:rPr lang="en-US" altLang="ko-KR" sz="2800" dirty="0" smtClean="0"/>
              <a:t>remote-name</a:t>
            </a:r>
            <a:r>
              <a:rPr lang="en-US" altLang="ko-KR" sz="2800" dirty="0" smtClean="0"/>
              <a:t>&gt; &lt;branch-name&gt;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654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fetch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76545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$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fetch </a:t>
            </a:r>
            <a:r>
              <a:rPr lang="en-US" altLang="ko-KR" sz="2000" b="1" dirty="0" smtClean="0"/>
              <a:t>origin</a:t>
            </a:r>
          </a:p>
          <a:p>
            <a:endParaRPr lang="en-US" altLang="ko-KR" sz="2000" dirty="0"/>
          </a:p>
          <a:p>
            <a:r>
              <a:rPr lang="en-US" altLang="ko-KR" sz="2000" dirty="0"/>
              <a:t>// List the remote branches</a:t>
            </a:r>
          </a:p>
          <a:p>
            <a:r>
              <a:rPr lang="en-US" altLang="ko-KR" sz="2000" b="1" dirty="0" smtClean="0"/>
              <a:t>$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branch –r</a:t>
            </a:r>
          </a:p>
          <a:p>
            <a:r>
              <a:rPr lang="en-US" altLang="ko-KR" sz="2000" dirty="0" smtClean="0"/>
              <a:t>  origin/master </a:t>
            </a:r>
          </a:p>
          <a:p>
            <a:r>
              <a:rPr lang="en-US" altLang="ko-KR" sz="2000" dirty="0" smtClean="0"/>
              <a:t>  origin/</a:t>
            </a:r>
            <a:r>
              <a:rPr lang="en-US" altLang="ko-KR" sz="2000" dirty="0" err="1" smtClean="0"/>
              <a:t>devel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// To </a:t>
            </a:r>
            <a:r>
              <a:rPr lang="en-US" altLang="ko-KR" sz="2000" dirty="0"/>
              <a:t>see what commits have been added to the </a:t>
            </a:r>
            <a:r>
              <a:rPr lang="en-US" altLang="ko-KR" sz="2000" dirty="0" smtClean="0"/>
              <a:t>remote master</a:t>
            </a:r>
            <a:endParaRPr lang="en-US" altLang="ko-KR" sz="2000" dirty="0" smtClean="0"/>
          </a:p>
          <a:p>
            <a:r>
              <a:rPr lang="en-US" altLang="ko-KR" sz="2000" b="1" dirty="0" smtClean="0"/>
              <a:t>$ </a:t>
            </a:r>
            <a:r>
              <a:rPr lang="en-US" altLang="ko-KR" sz="2000" b="1" dirty="0" err="1"/>
              <a:t>git</a:t>
            </a:r>
            <a:r>
              <a:rPr lang="en-US" altLang="ko-KR" sz="2000" b="1" dirty="0"/>
              <a:t> log </a:t>
            </a:r>
            <a:r>
              <a:rPr lang="en-US" altLang="ko-KR" sz="2000" b="1" dirty="0" smtClean="0"/>
              <a:t>–p </a:t>
            </a:r>
            <a:r>
              <a:rPr lang="en-US" altLang="ko-KR" sz="2000" b="1" dirty="0" err="1" smtClean="0"/>
              <a:t>master</a:t>
            </a:r>
            <a:r>
              <a:rPr lang="en-US" altLang="ko-KR" sz="2000" b="1" dirty="0" err="1"/>
              <a:t>..</a:t>
            </a:r>
            <a:r>
              <a:rPr lang="en-US" altLang="ko-KR" sz="2000" b="1" dirty="0" err="1" smtClean="0"/>
              <a:t>origin</a:t>
            </a:r>
            <a:r>
              <a:rPr lang="en-US" altLang="ko-KR" sz="2000" b="1" dirty="0" smtClean="0"/>
              <a:t>/master</a:t>
            </a:r>
          </a:p>
          <a:p>
            <a:endParaRPr lang="en-US" altLang="ko-KR" sz="2000" b="1" dirty="0"/>
          </a:p>
          <a:p>
            <a:r>
              <a:rPr lang="en-US" altLang="ko-KR" sz="2000" dirty="0" smtClean="0"/>
              <a:t>//To </a:t>
            </a:r>
            <a:r>
              <a:rPr lang="en-US" altLang="ko-KR" sz="2000" dirty="0"/>
              <a:t>see which commits are on your master </a:t>
            </a:r>
            <a:endParaRPr lang="en-US" altLang="ko-KR" sz="2000" dirty="0" smtClean="0"/>
          </a:p>
          <a:p>
            <a:r>
              <a:rPr lang="en-US" altLang="ko-KR" sz="2000" dirty="0" smtClean="0"/>
              <a:t>// which </a:t>
            </a:r>
            <a:r>
              <a:rPr lang="en-US" altLang="ko-KR" sz="2000" dirty="0"/>
              <a:t>you haven't yet pushed, use</a:t>
            </a:r>
          </a:p>
          <a:p>
            <a:r>
              <a:rPr lang="en-US" altLang="ko-KR" sz="2000" dirty="0" smtClean="0"/>
              <a:t>// $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log origin/</a:t>
            </a:r>
            <a:r>
              <a:rPr lang="en-US" altLang="ko-KR" sz="2000" dirty="0" err="1"/>
              <a:t>master..master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$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checkout master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$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en-US" altLang="ko-KR" sz="2000" b="1" dirty="0"/>
              <a:t>merge origin/master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9475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Merging upstream changes into your local repository is a common task in 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-based collaboration workflows. </a:t>
            </a:r>
            <a:endParaRPr lang="en-US" altLang="ko-KR" sz="2800" dirty="0" smtClean="0"/>
          </a:p>
          <a:p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pull =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fetch + </a:t>
            </a:r>
            <a:r>
              <a:rPr lang="en-US" altLang="ko-KR" sz="2800" dirty="0" err="1" smtClean="0"/>
              <a:t>git</a:t>
            </a:r>
            <a:r>
              <a:rPr lang="en-US" altLang="ko-KR" sz="2800" dirty="0" smtClean="0"/>
              <a:t> merge</a:t>
            </a:r>
          </a:p>
          <a:p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   $ 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pull &lt;</a:t>
            </a:r>
            <a:r>
              <a:rPr lang="en-US" altLang="ko-KR" sz="2800" dirty="0" smtClean="0"/>
              <a:t>remote-repo-name</a:t>
            </a:r>
            <a:r>
              <a:rPr lang="en-US" altLang="ko-KR" sz="2800" dirty="0" smtClean="0"/>
              <a:t>&gt;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Fetch the specified remote’s copy of the current branch and immediately merge it into the local copy</a:t>
            </a:r>
            <a:endParaRPr lang="ko-KR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75890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This </a:t>
            </a:r>
            <a:r>
              <a:rPr lang="en-US" altLang="ko-KR" sz="2800" dirty="0"/>
              <a:t>is the counterpart of "</a:t>
            </a:r>
            <a:r>
              <a:rPr lang="en-US" altLang="ko-KR" sz="2800" dirty="0" err="1"/>
              <a:t>git</a:t>
            </a:r>
            <a:r>
              <a:rPr lang="en-US" altLang="ko-KR" sz="2800" dirty="0"/>
              <a:t> fetch", which exports commits from local repo to remote repo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/>
          </a:p>
          <a:p>
            <a:pPr marL="0" indent="0">
              <a:buNone/>
            </a:pPr>
            <a:r>
              <a:rPr lang="en-US" altLang="ko-KR" sz="2400" dirty="0" smtClean="0"/>
              <a:t>   $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push &lt;</a:t>
            </a:r>
            <a:r>
              <a:rPr lang="en-US" altLang="ko-KR" sz="2400" dirty="0" smtClean="0"/>
              <a:t>remote-repo-name</a:t>
            </a:r>
            <a:r>
              <a:rPr lang="en-US" altLang="ko-KR" sz="2400" dirty="0"/>
              <a:t>&gt; </a:t>
            </a:r>
            <a:r>
              <a:rPr lang="en-US" altLang="ko-KR" sz="2400" dirty="0" smtClean="0"/>
              <a:t>&lt;local-branch-name</a:t>
            </a:r>
            <a:r>
              <a:rPr lang="en-US" altLang="ko-KR" sz="2400" dirty="0"/>
              <a:t>&gt;</a:t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99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921</Words>
  <Application>Microsoft Office PowerPoint</Application>
  <PresentationFormat>화면 슬라이드 쇼(4:3)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Git &amp; GitHub</vt:lpstr>
      <vt:lpstr>6. Collaboration</vt:lpstr>
      <vt:lpstr>Collaboration</vt:lpstr>
      <vt:lpstr>Collaboration</vt:lpstr>
      <vt:lpstr>6.1 Synchronizing Remote and Local (Fetch/Merge, Pull and Push)</vt:lpstr>
      <vt:lpstr>1) git fetch</vt:lpstr>
      <vt:lpstr>git fetch</vt:lpstr>
      <vt:lpstr>2) git pull</vt:lpstr>
      <vt:lpstr>3) git push</vt:lpstr>
      <vt:lpstr>git push</vt:lpstr>
      <vt:lpstr>4) Fork and Pull Request</vt:lpstr>
      <vt:lpstr>6.2 Git Workflows</vt:lpstr>
      <vt:lpstr>1) Feature-Branch Workflow</vt:lpstr>
      <vt:lpstr>PowerPoint 프레젠테이션</vt:lpstr>
      <vt:lpstr>Feature-Branch Workflow</vt:lpstr>
      <vt:lpstr>Feature-Branch Workflow</vt:lpstr>
      <vt:lpstr>Feature-Branch Workflow</vt:lpstr>
      <vt:lpstr>Feature-Branch Workflow</vt:lpstr>
      <vt:lpstr>Feature-Branch Workflow</vt:lpstr>
      <vt:lpstr>2) Forking Workflow</vt:lpstr>
      <vt:lpstr>3) GitFlow</vt:lpstr>
      <vt:lpstr>Lab 4: Feature-Branch Workflow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nykim</cp:lastModifiedBy>
  <cp:revision>69</cp:revision>
  <dcterms:created xsi:type="dcterms:W3CDTF">2016-02-23T04:58:11Z</dcterms:created>
  <dcterms:modified xsi:type="dcterms:W3CDTF">2016-03-11T08:54:10Z</dcterms:modified>
</cp:coreProperties>
</file>