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8288000" cy="10287000"/>
  <p:notesSz cx="6858000" cy="9144000"/>
  <p:embeddedFontLst>
    <p:embeddedFont>
      <p:font typeface="Rustic Printe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Freeform 3"/>
          <p:cNvSpPr/>
          <p:nvPr/>
        </p:nvSpPr>
        <p:spPr>
          <a:xfrm>
            <a:off x="-1763162" y="-789039"/>
            <a:ext cx="2875332" cy="3635478"/>
          </a:xfrm>
          <a:custGeom>
            <a:avLst/>
            <a:gdLst/>
            <a:ahLst/>
            <a:cxnLst/>
            <a:rect l="l" t="t" r="r" b="b"/>
            <a:pathLst>
              <a:path w="2875332" h="3635478">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vi-VN"/>
          </a:p>
        </p:txBody>
      </p:sp>
      <p:sp>
        <p:nvSpPr>
          <p:cNvPr id="4" name="Freeform 4"/>
          <p:cNvSpPr/>
          <p:nvPr/>
        </p:nvSpPr>
        <p:spPr>
          <a:xfrm>
            <a:off x="-1044801" y="9258300"/>
            <a:ext cx="5315394" cy="1913542"/>
          </a:xfrm>
          <a:custGeom>
            <a:avLst/>
            <a:gdLst/>
            <a:ahLst/>
            <a:cxnLst/>
            <a:rect l="l" t="t" r="r" b="b"/>
            <a:pathLst>
              <a:path w="5315394" h="1913542">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5" name="Freeform 5"/>
          <p:cNvSpPr/>
          <p:nvPr/>
        </p:nvSpPr>
        <p:spPr>
          <a:xfrm rot="2830164">
            <a:off x="5322070" y="8801780"/>
            <a:ext cx="3550978" cy="3705954"/>
          </a:xfrm>
          <a:custGeom>
            <a:avLst/>
            <a:gdLst/>
            <a:ahLst/>
            <a:cxnLst/>
            <a:rect l="l" t="t" r="r" b="b"/>
            <a:pathLst>
              <a:path w="3550978" h="3705954">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vi-VN"/>
          </a:p>
        </p:txBody>
      </p:sp>
      <p:sp>
        <p:nvSpPr>
          <p:cNvPr id="6" name="Freeform 6"/>
          <p:cNvSpPr/>
          <p:nvPr/>
        </p:nvSpPr>
        <p:spPr>
          <a:xfrm rot="-950933">
            <a:off x="-2582731" y="3638336"/>
            <a:ext cx="4236628" cy="4828066"/>
          </a:xfrm>
          <a:custGeom>
            <a:avLst/>
            <a:gdLst/>
            <a:ahLst/>
            <a:cxnLst/>
            <a:rect l="l" t="t" r="r" b="b"/>
            <a:pathLst>
              <a:path w="4236628" h="4828066">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5584336" y="-1920382"/>
            <a:ext cx="4623736" cy="3907057"/>
          </a:xfrm>
          <a:custGeom>
            <a:avLst/>
            <a:gdLst/>
            <a:ahLst/>
            <a:cxnLst/>
            <a:rect l="l" t="t" r="r" b="b"/>
            <a:pathLst>
              <a:path w="4623736" h="3907057">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rot="-366315">
            <a:off x="16272866" y="2044607"/>
            <a:ext cx="3659690" cy="4299195"/>
          </a:xfrm>
          <a:custGeom>
            <a:avLst/>
            <a:gdLst/>
            <a:ahLst/>
            <a:cxnLst/>
            <a:rect l="l" t="t" r="r" b="b"/>
            <a:pathLst>
              <a:path w="3659690" h="4299195">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vi-VN"/>
          </a:p>
        </p:txBody>
      </p:sp>
      <p:sp>
        <p:nvSpPr>
          <p:cNvPr id="9" name="Freeform 9"/>
          <p:cNvSpPr/>
          <p:nvPr/>
        </p:nvSpPr>
        <p:spPr>
          <a:xfrm>
            <a:off x="4624977" y="-3611469"/>
            <a:ext cx="4567505" cy="4720935"/>
          </a:xfrm>
          <a:custGeom>
            <a:avLst/>
            <a:gdLst/>
            <a:ahLst/>
            <a:cxnLst/>
            <a:rect l="l" t="t" r="r" b="b"/>
            <a:pathLst>
              <a:path w="4567505" h="472093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a:off x="9924524" y="8931997"/>
            <a:ext cx="5331561" cy="3445521"/>
          </a:xfrm>
          <a:custGeom>
            <a:avLst/>
            <a:gdLst/>
            <a:ahLst/>
            <a:cxnLst/>
            <a:rect l="l" t="t" r="r" b="b"/>
            <a:pathLst>
              <a:path w="5331561" h="344552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15513261" y="7125624"/>
            <a:ext cx="3869837" cy="4265352"/>
          </a:xfrm>
          <a:custGeom>
            <a:avLst/>
            <a:gdLst/>
            <a:ahLst/>
            <a:cxnLst/>
            <a:rect l="l" t="t" r="r" b="b"/>
            <a:pathLst>
              <a:path w="3869837" h="4265352">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rot="-10800000">
            <a:off x="9144000" y="-1365351"/>
            <a:ext cx="6660247" cy="2730701"/>
          </a:xfrm>
          <a:custGeom>
            <a:avLst/>
            <a:gdLst/>
            <a:ahLst/>
            <a:cxnLst/>
            <a:rect l="l" t="t" r="r" b="b"/>
            <a:pathLst>
              <a:path w="6660247" h="2730701">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rot="-2611628">
            <a:off x="1608356" y="-1969747"/>
            <a:ext cx="4007991" cy="3041063"/>
          </a:xfrm>
          <a:custGeom>
            <a:avLst/>
            <a:gdLst/>
            <a:ahLst/>
            <a:cxnLst/>
            <a:rect l="l" t="t" r="r" b="b"/>
            <a:pathLst>
              <a:path w="4007991" h="3041063">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TextBox 14"/>
          <p:cNvSpPr txBox="1"/>
          <p:nvPr/>
        </p:nvSpPr>
        <p:spPr>
          <a:xfrm>
            <a:off x="4665109" y="3294474"/>
            <a:ext cx="9054745" cy="4181529"/>
          </a:xfrm>
          <a:prstGeom prst="rect">
            <a:avLst/>
          </a:prstGeom>
        </p:spPr>
        <p:txBody>
          <a:bodyPr lIns="0" tIns="0" rIns="0" bIns="0" rtlCol="0" anchor="t">
            <a:spAutoFit/>
          </a:bodyPr>
          <a:lstStyle/>
          <a:p>
            <a:pPr algn="ctr">
              <a:lnSpc>
                <a:spcPts val="15866"/>
              </a:lnSpc>
            </a:pPr>
            <a:r>
              <a:rPr lang="en-US" sz="18888" spc="-1133">
                <a:solidFill>
                  <a:srgbClr val="0B4E7C"/>
                </a:solidFill>
                <a:latin typeface="Rustic Printed"/>
              </a:rPr>
              <a:t>22NH15</a:t>
            </a:r>
          </a:p>
          <a:p>
            <a:pPr algn="ctr">
              <a:lnSpc>
                <a:spcPts val="15866"/>
              </a:lnSpc>
            </a:pPr>
            <a:r>
              <a:rPr lang="en-US" sz="18888" spc="-1133">
                <a:solidFill>
                  <a:srgbClr val="0B4E7C"/>
                </a:solidFill>
                <a:latin typeface="Rustic Printed"/>
              </a:rPr>
              <a:t>NHOM19</a:t>
            </a:r>
          </a:p>
        </p:txBody>
      </p:sp>
      <p:sp>
        <p:nvSpPr>
          <p:cNvPr id="15" name="Freeform 15"/>
          <p:cNvSpPr/>
          <p:nvPr/>
        </p:nvSpPr>
        <p:spPr>
          <a:xfrm rot="4142913">
            <a:off x="12361563" y="2621106"/>
            <a:ext cx="2770524" cy="1664799"/>
          </a:xfrm>
          <a:custGeom>
            <a:avLst/>
            <a:gdLst/>
            <a:ahLst/>
            <a:cxnLst/>
            <a:rect l="l" t="t" r="r" b="b"/>
            <a:pathLst>
              <a:path w="2770524" h="1664799">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vi-VN"/>
          </a:p>
        </p:txBody>
      </p:sp>
      <p:sp>
        <p:nvSpPr>
          <p:cNvPr id="16" name="Freeform 16"/>
          <p:cNvSpPr/>
          <p:nvPr/>
        </p:nvSpPr>
        <p:spPr>
          <a:xfrm rot="-6823717">
            <a:off x="2885331" y="6085992"/>
            <a:ext cx="2770524" cy="1664799"/>
          </a:xfrm>
          <a:custGeom>
            <a:avLst/>
            <a:gdLst/>
            <a:ahLst/>
            <a:cxnLst/>
            <a:rect l="l" t="t" r="r" b="b"/>
            <a:pathLst>
              <a:path w="2770524" h="1664799">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vi-VN"/>
          </a:p>
        </p:txBody>
      </p:sp>
      <p:sp>
        <p:nvSpPr>
          <p:cNvPr id="17" name="Freeform 17"/>
          <p:cNvSpPr/>
          <p:nvPr/>
        </p:nvSpPr>
        <p:spPr>
          <a:xfrm flipH="1">
            <a:off x="4270593" y="2612842"/>
            <a:ext cx="1467459" cy="1581362"/>
          </a:xfrm>
          <a:custGeom>
            <a:avLst/>
            <a:gdLst/>
            <a:ahLst/>
            <a:cxnLst/>
            <a:rect l="l" t="t" r="r" b="b"/>
            <a:pathLst>
              <a:path w="1467459" h="1581362">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8" name="Freeform 18"/>
          <p:cNvSpPr/>
          <p:nvPr/>
        </p:nvSpPr>
        <p:spPr>
          <a:xfrm>
            <a:off x="13026394" y="6430583"/>
            <a:ext cx="1140143" cy="1228640"/>
          </a:xfrm>
          <a:custGeom>
            <a:avLst/>
            <a:gdLst/>
            <a:ahLst/>
            <a:cxnLst/>
            <a:rect l="l" t="t" r="r" b="b"/>
            <a:pathLst>
              <a:path w="1140143" h="1228640">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Tree>
  </p:cSld>
  <p:clrMapOvr>
    <a:masterClrMapping/>
  </p:clrMapOvr>
  <mc:AlternateContent xmlns:mc="http://schemas.openxmlformats.org/markup-compatibility/2006" xmlns:p14="http://schemas.microsoft.com/office/powerpoint/2010/main">
    <mc:Choice Requires="p14">
      <p:transition spd="slow" p14:dur="45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4950" y="5677678"/>
            <a:ext cx="8629650" cy="1753044"/>
          </a:xfrm>
          <a:prstGeom prst="rect">
            <a:avLst/>
          </a:prstGeom>
        </p:spPr>
        <p:txBody>
          <a:bodyPr wrap="square" lIns="0" tIns="0" rIns="0" bIns="0" rtlCol="0" anchor="t">
            <a:spAutoFit/>
          </a:bodyPr>
          <a:lstStyle/>
          <a:p>
            <a:pPr marL="0" lvl="0" indent="0" algn="l">
              <a:lnSpc>
                <a:spcPts val="2700"/>
              </a:lnSpc>
              <a:spcBef>
                <a:spcPct val="0"/>
              </a:spcBef>
            </a:pPr>
            <a:r>
              <a:rPr lang="en-US" sz="3200" b="1" spc="120">
                <a:solidFill>
                  <a:srgbClr val="0B4E7C"/>
                </a:solidFill>
                <a:latin typeface="+mj-lt"/>
              </a:rPr>
              <a:t>GitHub là một nền tảng toàn diện và mạnh mẽ trong lĩnh vực phát triển phần mềm, cung cấp nhiều tính năng và công cụ để quản lý mã nguồn, hợp tác phát triển, tự động hóa quy trình làm việc và học tập. </a:t>
            </a:r>
            <a:endParaRPr lang="en-US" sz="3200" b="1" spc="120">
              <a:solidFill>
                <a:srgbClr val="0B4E7C"/>
              </a:solidFill>
              <a:latin typeface="+mj-lt"/>
              <a:hlinkClick r:id="rId5" tooltip="https://github.com/"/>
            </a:endParaRPr>
          </a:p>
        </p:txBody>
      </p:sp>
      <p:sp>
        <p:nvSpPr>
          <p:cNvPr id="7" name="TextBox 6">
            <a:extLst>
              <a:ext uri="{FF2B5EF4-FFF2-40B4-BE49-F238E27FC236}">
                <a16:creationId xmlns:a16="http://schemas.microsoft.com/office/drawing/2014/main" id="{BB7D5F90-C3C8-DC80-0AEC-A36FD48BCA87}"/>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6" name="TextBox 3">
            <a:extLst>
              <a:ext uri="{FF2B5EF4-FFF2-40B4-BE49-F238E27FC236}">
                <a16:creationId xmlns:a16="http://schemas.microsoft.com/office/drawing/2014/main" id="{65A28D21-BAFC-FC92-7F8D-D0CC652BF068}"/>
              </a:ext>
            </a:extLst>
          </p:cNvPr>
          <p:cNvSpPr txBox="1"/>
          <p:nvPr/>
        </p:nvSpPr>
        <p:spPr>
          <a:xfrm>
            <a:off x="3200400" y="2399825"/>
            <a:ext cx="8839200" cy="1246495"/>
          </a:xfrm>
          <a:prstGeom prst="rect">
            <a:avLst/>
          </a:prstGeom>
        </p:spPr>
        <p:txBody>
          <a:bodyPr wrap="square" lIns="0" tIns="0" rIns="0" bIns="0" rtlCol="0" anchor="t">
            <a:spAutoFit/>
          </a:bodyPr>
          <a:lstStyle/>
          <a:p>
            <a:pPr algn="l">
              <a:lnSpc>
                <a:spcPts val="4800"/>
              </a:lnSpc>
            </a:pPr>
            <a:r>
              <a:rPr lang="en-US" sz="5000" b="1" spc="-300" dirty="0">
                <a:solidFill>
                  <a:srgbClr val="0B4E7C"/>
                </a:solidFill>
                <a:latin typeface="+mj-lt"/>
              </a:rPr>
              <a:t>TỔNG KẾT</a:t>
            </a:r>
          </a:p>
          <a:p>
            <a:pPr marL="0" lvl="0" indent="0" algn="l">
              <a:lnSpc>
                <a:spcPts val="4800"/>
              </a:lnSpc>
            </a:pPr>
            <a:endParaRPr lang="en-US" sz="5000" b="1" spc="-300" dirty="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08696" y="2208018"/>
            <a:ext cx="8435223" cy="630942"/>
          </a:xfrm>
          <a:prstGeom prst="rect">
            <a:avLst/>
          </a:prstGeom>
        </p:spPr>
        <p:txBody>
          <a:bodyPr lIns="0" tIns="0" rIns="0" bIns="0" rtlCol="0" anchor="t">
            <a:spAutoFit/>
          </a:bodyPr>
          <a:lstStyle/>
          <a:p>
            <a:pPr marL="0" lvl="0" indent="0" algn="l">
              <a:lnSpc>
                <a:spcPts val="4800"/>
              </a:lnSpc>
            </a:pPr>
            <a:r>
              <a:rPr lang="en-US" sz="5000" b="1" spc="-300">
                <a:solidFill>
                  <a:srgbClr val="0B4E7C"/>
                </a:solidFill>
                <a:latin typeface="+mj-lt"/>
              </a:rPr>
              <a:t>TIÊU CHUẨN CODING LÀ GÌ ?</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4950" y="5677678"/>
            <a:ext cx="7643911" cy="2445541"/>
          </a:xfrm>
          <a:prstGeom prst="rect">
            <a:avLst/>
          </a:prstGeom>
        </p:spPr>
        <p:txBody>
          <a:bodyPr lIns="0" tIns="0" rIns="0" bIns="0" rtlCol="0" anchor="t">
            <a:spAutoFit/>
          </a:bodyPr>
          <a:lstStyle/>
          <a:p>
            <a:pPr marL="0" lvl="0" indent="0" algn="l">
              <a:lnSpc>
                <a:spcPts val="2700"/>
              </a:lnSpc>
              <a:spcBef>
                <a:spcPct val="0"/>
              </a:spcBef>
            </a:pPr>
            <a:r>
              <a:rPr lang="en-US" sz="3200" b="1" spc="120">
                <a:solidFill>
                  <a:srgbClr val="0B4E7C"/>
                </a:solidFill>
                <a:latin typeface="+mj-lt"/>
              </a:rPr>
              <a:t>Tiêu chuẩn coding (Coding Standards) là một bộ quy tắc quy định cách viết code của một chương trình mà lập trình viên phải tuân theo khi tham gia vào dự án phát triển chương trình đó.Tùy theo mỗi dự án mà sẽ có những tiêu chuẩn khác nhau, bộ quy tắc đó bao gồm: </a:t>
            </a:r>
            <a:endParaRPr lang="en-US" sz="3200" b="1" spc="120">
              <a:solidFill>
                <a:srgbClr val="0B4E7C"/>
              </a:solidFill>
              <a:latin typeface="+mj-lt"/>
              <a:hlinkClick r:id="rId5" tooltip="https://github.com/"/>
            </a:endParaRPr>
          </a:p>
        </p:txBody>
      </p:sp>
      <p:sp>
        <p:nvSpPr>
          <p:cNvPr id="6" name="TextBox 6"/>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970606" y="4929226"/>
            <a:ext cx="9701928" cy="3138039"/>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a:solidFill>
                  <a:srgbClr val="0B4E7C"/>
                </a:solidFill>
                <a:latin typeface="+mj-lt"/>
              </a:rPr>
              <a:t>Đặt tên lớp, interface, tên biến, phương thức, … </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Khoảng trắng, tab </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Khai báo và sử dụng biến </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Comment mã nguồn: tên người tạo, phiên bản, ngày tạo file, lớp, phương thức, người thay đổi, nội dung thay đổi, … </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Độ dài tối đa mỗi dòng code, mỗi file, … </a:t>
            </a:r>
            <a:endParaRPr lang="en-US" sz="3200" b="1" spc="120">
              <a:solidFill>
                <a:srgbClr val="0B4E7C"/>
              </a:solidFill>
              <a:latin typeface="+mj-lt"/>
              <a:hlinkClick r:id="rId5" tooltip="https://github.com/"/>
            </a:endParaRPr>
          </a:p>
          <a:p>
            <a:pPr marL="215901" lvl="1" algn="l">
              <a:lnSpc>
                <a:spcPts val="2700"/>
              </a:lnSpc>
            </a:pPr>
            <a:endParaRPr lang="en-US" sz="3200" b="1" spc="120">
              <a:solidFill>
                <a:srgbClr val="0B4E7C"/>
              </a:solidFill>
              <a:latin typeface="+mj-lt"/>
              <a:hlinkClick r:id="rId5" tooltip="https://github.com/"/>
            </a:endParaRPr>
          </a:p>
          <a:p>
            <a:pPr marL="0" lvl="0" indent="0" algn="l">
              <a:lnSpc>
                <a:spcPts val="2700"/>
              </a:lnSpc>
              <a:spcBef>
                <a:spcPct val="0"/>
              </a:spcBef>
            </a:pPr>
            <a:endParaRPr lang="en-US" sz="3200" b="1" spc="120">
              <a:solidFill>
                <a:srgbClr val="0B4E7C"/>
              </a:solidFill>
              <a:latin typeface="+mj-lt"/>
              <a:hlinkClick r:id="rId5" tooltip="https://github.com/"/>
            </a:endParaRPr>
          </a:p>
        </p:txBody>
      </p:sp>
      <p:sp>
        <p:nvSpPr>
          <p:cNvPr id="7" name="TextBox 6">
            <a:extLst>
              <a:ext uri="{FF2B5EF4-FFF2-40B4-BE49-F238E27FC236}">
                <a16:creationId xmlns:a16="http://schemas.microsoft.com/office/drawing/2014/main" id="{F553FD94-FDA8-1265-A93A-2780A601ED3D}"/>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
        <p:nvSpPr>
          <p:cNvPr id="8" name="TextBox 3">
            <a:extLst>
              <a:ext uri="{FF2B5EF4-FFF2-40B4-BE49-F238E27FC236}">
                <a16:creationId xmlns:a16="http://schemas.microsoft.com/office/drawing/2014/main" id="{060AB866-1C8F-FFB7-15FC-D875804B6291}"/>
              </a:ext>
            </a:extLst>
          </p:cNvPr>
          <p:cNvSpPr txBox="1"/>
          <p:nvPr/>
        </p:nvSpPr>
        <p:spPr>
          <a:xfrm>
            <a:off x="1908696" y="2208018"/>
            <a:ext cx="8435223" cy="630942"/>
          </a:xfrm>
          <a:prstGeom prst="rect">
            <a:avLst/>
          </a:prstGeom>
        </p:spPr>
        <p:txBody>
          <a:bodyPr lIns="0" tIns="0" rIns="0" bIns="0" rtlCol="0" anchor="t">
            <a:spAutoFit/>
          </a:bodyPr>
          <a:lstStyle/>
          <a:p>
            <a:pPr marL="0" lvl="0" indent="0" algn="l">
              <a:lnSpc>
                <a:spcPts val="4800"/>
              </a:lnSpc>
            </a:pPr>
            <a:r>
              <a:rPr lang="en-US" sz="5000" b="1" spc="-300">
                <a:solidFill>
                  <a:srgbClr val="0B4E7C"/>
                </a:solidFill>
                <a:latin typeface="+mj-lt"/>
              </a:rPr>
              <a:t>TIÊU CHUẨN CODING LÀ GÌ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08696" y="2230878"/>
            <a:ext cx="8435223" cy="629403"/>
          </a:xfrm>
          <a:prstGeom prst="rect">
            <a:avLst/>
          </a:prstGeom>
        </p:spPr>
        <p:txBody>
          <a:bodyPr lIns="0" tIns="0" rIns="0" bIns="0" rtlCol="0" anchor="t">
            <a:spAutoFit/>
          </a:bodyPr>
          <a:lstStyle/>
          <a:p>
            <a:pPr marL="0" lvl="0" indent="0" algn="l">
              <a:lnSpc>
                <a:spcPts val="4800"/>
              </a:lnSpc>
            </a:pPr>
            <a:r>
              <a:rPr lang="en-US" sz="5000" b="1" spc="-300">
                <a:solidFill>
                  <a:srgbClr val="0B4E7C"/>
                </a:solidFill>
                <a:latin typeface="+mj-lt"/>
              </a:rPr>
              <a:t>TIÊU CHUẨN CODING LÀ GÌ ?</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163498" y="5523994"/>
            <a:ext cx="9848850" cy="2099293"/>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Tầm quan trọng:</a:t>
            </a:r>
          </a:p>
          <a:p>
            <a:pPr marL="431801" lvl="1" indent="-215900" algn="l">
              <a:lnSpc>
                <a:spcPts val="2700"/>
              </a:lnSpc>
              <a:buFont typeface="Arial"/>
              <a:buChar char="•"/>
            </a:pPr>
            <a:r>
              <a:rPr lang="en-US" sz="3200" b="1" spc="120">
                <a:solidFill>
                  <a:srgbClr val="0B4E7C"/>
                </a:solidFill>
                <a:latin typeface="+mj-lt"/>
              </a:rPr>
              <a:t>Dễ bảo trì, sửa lỗi. </a:t>
            </a:r>
          </a:p>
          <a:p>
            <a:pPr marL="431801" lvl="1" indent="-215900" algn="l">
              <a:lnSpc>
                <a:spcPts val="2700"/>
              </a:lnSpc>
              <a:buFont typeface="Arial"/>
              <a:buChar char="•"/>
            </a:pPr>
            <a:r>
              <a:rPr lang="en-US" sz="3200" b="1" spc="120">
                <a:solidFill>
                  <a:srgbClr val="0B4E7C"/>
                </a:solidFill>
                <a:latin typeface="+mj-lt"/>
              </a:rPr>
              <a:t>Để người khác hiểu được mã nguồn của mình. </a:t>
            </a:r>
          </a:p>
          <a:p>
            <a:pPr marL="431801" lvl="1" indent="-215900" algn="l">
              <a:lnSpc>
                <a:spcPts val="2700"/>
              </a:lnSpc>
              <a:buFont typeface="Arial"/>
              <a:buChar char="•"/>
            </a:pPr>
            <a:r>
              <a:rPr lang="en-US" sz="3200" b="1" spc="120">
                <a:solidFill>
                  <a:srgbClr val="0B4E7C"/>
                </a:solidFill>
                <a:latin typeface="+mj-lt"/>
              </a:rPr>
              <a:t>Thống nhất code giữa các thành viên trong nhóm. </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0A002B2D-4143-9566-340F-5F9CF41C6CD6}"/>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423046" y="2212116"/>
            <a:ext cx="8435223" cy="630942"/>
          </a:xfrm>
          <a:prstGeom prst="rect">
            <a:avLst/>
          </a:prstGeom>
        </p:spPr>
        <p:txBody>
          <a:bodyPr lIns="0" tIns="0" rIns="0" bIns="0" rtlCol="0" anchor="t">
            <a:spAutoFit/>
          </a:bodyPr>
          <a:lstStyle/>
          <a:p>
            <a:pPr marL="0" lvl="0" indent="0" algn="l">
              <a:lnSpc>
                <a:spcPts val="4800"/>
              </a:lnSpc>
            </a:pPr>
            <a:r>
              <a:rPr lang="en-US" sz="5000" b="1" spc="-300">
                <a:solidFill>
                  <a:srgbClr val="0B4E7C"/>
                </a:solidFill>
              </a:rPr>
              <a:t>CHUẨN HÌNH THỨC </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236345" y="4958646"/>
            <a:ext cx="8452259" cy="3116238"/>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Chuẩn hình thức </a:t>
            </a:r>
          </a:p>
          <a:p>
            <a:pPr algn="l">
              <a:lnSpc>
                <a:spcPts val="2700"/>
              </a:lnSpc>
            </a:pPr>
            <a:r>
              <a:rPr lang="en-US" sz="3200" b="1" spc="120">
                <a:solidFill>
                  <a:srgbClr val="0B4E7C"/>
                </a:solidFill>
                <a:latin typeface="+mj-lt"/>
              </a:rPr>
              <a:t> Là những quy định liên quan đến sự định dạng của mã nguồn: </a:t>
            </a:r>
          </a:p>
          <a:p>
            <a:pPr marL="431801" lvl="1" indent="-215900" algn="l">
              <a:lnSpc>
                <a:spcPts val="2700"/>
              </a:lnSpc>
              <a:buFont typeface="Arial"/>
              <a:buChar char="•"/>
            </a:pPr>
            <a:r>
              <a:rPr lang="en-US" sz="3200" b="1" spc="120">
                <a:solidFill>
                  <a:srgbClr val="0B4E7C"/>
                </a:solidFill>
                <a:latin typeface="+mj-lt"/>
              </a:rPr>
              <a:t>Thụt đầu dòng </a:t>
            </a:r>
          </a:p>
          <a:p>
            <a:pPr marL="431801" lvl="1" indent="-215900" algn="l">
              <a:lnSpc>
                <a:spcPts val="2700"/>
              </a:lnSpc>
              <a:buFont typeface="Arial"/>
              <a:buChar char="•"/>
            </a:pPr>
            <a:r>
              <a:rPr lang="en-US" sz="3200" b="1" spc="120">
                <a:solidFill>
                  <a:srgbClr val="0B4E7C"/>
                </a:solidFill>
                <a:latin typeface="+mj-lt"/>
              </a:rPr>
              <a:t>Sử dụng khoảng trắng </a:t>
            </a:r>
          </a:p>
          <a:p>
            <a:pPr marL="431801" lvl="1" indent="-215900" algn="l">
              <a:lnSpc>
                <a:spcPts val="2700"/>
              </a:lnSpc>
              <a:buFont typeface="Arial"/>
              <a:buChar char="•"/>
            </a:pPr>
            <a:r>
              <a:rPr lang="en-US" sz="3200" b="1" spc="120">
                <a:solidFill>
                  <a:srgbClr val="0B4E7C"/>
                </a:solidFill>
                <a:latin typeface="+mj-lt"/>
              </a:rPr>
              <a:t>Đóng ngoặc, mở ngoặc </a:t>
            </a:r>
          </a:p>
          <a:p>
            <a:pPr marL="431801" lvl="1" indent="-215900" algn="l">
              <a:lnSpc>
                <a:spcPts val="2700"/>
              </a:lnSpc>
              <a:buFont typeface="Arial"/>
              <a:buChar char="•"/>
            </a:pPr>
            <a:r>
              <a:rPr lang="en-US" sz="3200" b="1" spc="120">
                <a:solidFill>
                  <a:srgbClr val="0B4E7C"/>
                </a:solidFill>
                <a:latin typeface="+mj-lt"/>
              </a:rPr>
              <a:t>Đặt tên lớp, thuộc tính, phương thức</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0527E311-8690-408D-2B7B-A95373813F8D}"/>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667000" y="2212115"/>
            <a:ext cx="8435223" cy="644472"/>
          </a:xfrm>
          <a:prstGeom prst="rect">
            <a:avLst/>
          </a:prstGeom>
        </p:spPr>
        <p:txBody>
          <a:bodyPr lIns="0" tIns="0" rIns="0" bIns="0" rtlCol="0" anchor="t">
            <a:spAutoFit/>
          </a:bodyPr>
          <a:lstStyle/>
          <a:p>
            <a:pPr marL="0" lvl="0" indent="0" algn="l">
              <a:lnSpc>
                <a:spcPts val="4800"/>
              </a:lnSpc>
            </a:pPr>
            <a:r>
              <a:rPr lang="en-US" sz="4800" b="1" spc="-300" dirty="0">
                <a:solidFill>
                  <a:srgbClr val="0B4E7C"/>
                </a:solidFill>
                <a:latin typeface="+mj-lt"/>
              </a:rPr>
              <a:t>CHUẨN NGỮ NGHĨA</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4950" y="5677678"/>
            <a:ext cx="7943850" cy="2423740"/>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cs typeface="Canva Sans Bold"/>
              </a:rPr>
              <a:t> Là những quy định liên quan đến sự thực thi của mã nguồn:</a:t>
            </a:r>
          </a:p>
          <a:p>
            <a:pPr marL="431801" lvl="1" indent="-215900" algn="l">
              <a:lnSpc>
                <a:spcPts val="2700"/>
              </a:lnSpc>
              <a:buFont typeface="Arial"/>
              <a:buChar char="•"/>
            </a:pPr>
            <a:r>
              <a:rPr lang="en-US" sz="3200" b="1" spc="120">
                <a:solidFill>
                  <a:srgbClr val="0B4E7C"/>
                </a:solidFill>
                <a:latin typeface="+mj-lt"/>
              </a:rPr>
              <a:t>Biểu thức so sánh </a:t>
            </a:r>
          </a:p>
          <a:p>
            <a:pPr marL="431801" lvl="1" indent="-215900" algn="l">
              <a:lnSpc>
                <a:spcPts val="2700"/>
              </a:lnSpc>
              <a:buFont typeface="Arial"/>
              <a:buChar char="•"/>
            </a:pPr>
            <a:r>
              <a:rPr lang="en-US" sz="3200" b="1" spc="120">
                <a:solidFill>
                  <a:srgbClr val="0B4E7C"/>
                </a:solidFill>
                <a:latin typeface="+mj-lt"/>
              </a:rPr>
              <a:t>Cấu trúc điều khiển : if, for, while </a:t>
            </a:r>
          </a:p>
          <a:p>
            <a:pPr marL="431801" lvl="1" indent="-215900" algn="l">
              <a:lnSpc>
                <a:spcPts val="2700"/>
              </a:lnSpc>
              <a:buFont typeface="Arial"/>
              <a:buChar char="•"/>
            </a:pPr>
            <a:r>
              <a:rPr lang="en-US" sz="3200" b="1" spc="120">
                <a:solidFill>
                  <a:srgbClr val="0B4E7C"/>
                </a:solidFill>
                <a:latin typeface="+mj-lt"/>
              </a:rPr>
              <a:t>Khai báo và sử dụng biến </a:t>
            </a:r>
          </a:p>
          <a:p>
            <a:pPr marL="431801" lvl="1" indent="-215900" algn="l">
              <a:lnSpc>
                <a:spcPts val="2700"/>
              </a:lnSpc>
              <a:buFont typeface="Arial"/>
              <a:buChar char="•"/>
            </a:pPr>
            <a:r>
              <a:rPr lang="en-US" sz="3200" b="1" spc="120">
                <a:solidFill>
                  <a:srgbClr val="0B4E7C"/>
                </a:solidFill>
                <a:latin typeface="+mj-lt"/>
              </a:rPr>
              <a:t>Cài đặt phương thức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43EC7CCE-B7B5-1178-25E5-ABB75D44D4FF}"/>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229691" y="2311880"/>
            <a:ext cx="8435223" cy="1246495"/>
          </a:xfrm>
          <a:prstGeom prst="rect">
            <a:avLst/>
          </a:prstGeom>
        </p:spPr>
        <p:txBody>
          <a:bodyPr lIns="0" tIns="0" rIns="0" bIns="0" rtlCol="0" anchor="t">
            <a:spAutoFit/>
          </a:bodyPr>
          <a:lstStyle/>
          <a:p>
            <a:pPr algn="l">
              <a:lnSpc>
                <a:spcPts val="4800"/>
              </a:lnSpc>
            </a:pPr>
            <a:r>
              <a:rPr lang="en-US" sz="5000" b="1" spc="-300" dirty="0">
                <a:solidFill>
                  <a:srgbClr val="0B4E7C"/>
                </a:solidFill>
                <a:latin typeface="+mj-lt"/>
              </a:rPr>
              <a:t>WHITE SPACE</a:t>
            </a:r>
          </a:p>
          <a:p>
            <a:pPr marL="0" lvl="0" indent="0" algn="l">
              <a:lnSpc>
                <a:spcPts val="4800"/>
              </a:lnSpc>
            </a:pPr>
            <a:endParaRPr lang="en-US" sz="5000" b="1" spc="-300" dirty="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043940" y="5592732"/>
            <a:ext cx="9315450" cy="1406795"/>
          </a:xfrm>
          <a:prstGeom prst="rect">
            <a:avLst/>
          </a:prstGeom>
        </p:spPr>
        <p:txBody>
          <a:bodyPr wrap="square" lIns="0" tIns="0" rIns="0" bIns="0" rtlCol="0" anchor="t">
            <a:spAutoFit/>
          </a:bodyPr>
          <a:lstStyle/>
          <a:p>
            <a:pPr marL="0" lvl="0" indent="0" algn="l">
              <a:lnSpc>
                <a:spcPts val="2700"/>
              </a:lnSpc>
              <a:spcBef>
                <a:spcPct val="0"/>
              </a:spcBef>
            </a:pPr>
            <a:r>
              <a:rPr lang="en-US" sz="3200" b="1" spc="120">
                <a:solidFill>
                  <a:srgbClr val="0B4E7C"/>
                </a:solidFill>
                <a:latin typeface="+mj-lt"/>
              </a:rPr>
              <a:t>Những quy định về sử dụng khoảng trắng (space), thụt đầu dòng, xuống dòng, dòng trống: giúp cho nội dung văn bản được tổ chức một cách có hệ thống để người đọc dễ dàng tiếp thu. </a:t>
            </a:r>
          </a:p>
        </p:txBody>
      </p:sp>
      <p:sp>
        <p:nvSpPr>
          <p:cNvPr id="7" name="TextBox 6">
            <a:extLst>
              <a:ext uri="{FF2B5EF4-FFF2-40B4-BE49-F238E27FC236}">
                <a16:creationId xmlns:a16="http://schemas.microsoft.com/office/drawing/2014/main" id="{C7EF49C7-0E80-19D9-6A4A-0A3BE71957C2}"/>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663125" y="2070264"/>
            <a:ext cx="8435223" cy="1246495"/>
          </a:xfrm>
          <a:prstGeom prst="rect">
            <a:avLst/>
          </a:prstGeom>
        </p:spPr>
        <p:txBody>
          <a:bodyPr lIns="0" tIns="0" rIns="0" bIns="0" rtlCol="0" anchor="t">
            <a:spAutoFit/>
          </a:bodyPr>
          <a:lstStyle/>
          <a:p>
            <a:pPr algn="l">
              <a:lnSpc>
                <a:spcPts val="4800"/>
              </a:lnSpc>
            </a:pPr>
            <a:r>
              <a:rPr lang="en-US" sz="5000" b="1" spc="-300">
                <a:solidFill>
                  <a:srgbClr val="0B4E7C"/>
                </a:solidFill>
                <a:latin typeface="+mj-lt"/>
              </a:rPr>
              <a:t>WHITE SPACE - THỤT ĐẦU DÒNG</a:t>
            </a:r>
          </a:p>
          <a:p>
            <a:pPr marL="0" lvl="0" indent="0" algn="l">
              <a:lnSpc>
                <a:spcPts val="4800"/>
              </a:lnSpc>
            </a:pPr>
            <a:endParaRPr lang="en-US" sz="50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838200" y="4838700"/>
            <a:ext cx="10006111" cy="4523033"/>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 Xác định một chuẩn thụt đầu dòng cho toàn bộ mã nguồn của chương trình. </a:t>
            </a:r>
          </a:p>
          <a:p>
            <a:pPr marL="431801" lvl="1" indent="-215900" algn="l">
              <a:lnSpc>
                <a:spcPts val="2700"/>
              </a:lnSpc>
              <a:buFont typeface="Arial"/>
              <a:buChar char="•"/>
            </a:pPr>
            <a:r>
              <a:rPr lang="en-US" sz="3200" b="1" spc="120">
                <a:solidFill>
                  <a:srgbClr val="0B4E7C"/>
                </a:solidFill>
                <a:latin typeface="+mj-lt"/>
              </a:rPr>
              <a:t>1 đơn vị thụt đầu dòng = 1 tab(*) </a:t>
            </a:r>
          </a:p>
          <a:p>
            <a:pPr marL="431801" lvl="1" indent="-215900" algn="l">
              <a:lnSpc>
                <a:spcPts val="2700"/>
              </a:lnSpc>
              <a:buFont typeface="Arial"/>
              <a:buChar char="•"/>
            </a:pPr>
            <a:r>
              <a:rPr lang="en-US" sz="3200" b="1" spc="120">
                <a:solidFill>
                  <a:srgbClr val="0B4E7C"/>
                </a:solidFill>
                <a:latin typeface="+mj-lt"/>
              </a:rPr>
              <a:t>Hoặc, 1 đơn vị thụt đầu dòng = 5 khoảng trắng </a:t>
            </a:r>
          </a:p>
          <a:p>
            <a:pPr algn="l">
              <a:lnSpc>
                <a:spcPts val="2700"/>
              </a:lnSpc>
            </a:pPr>
            <a:r>
              <a:rPr lang="en-US" sz="3200" b="1" spc="120">
                <a:solidFill>
                  <a:srgbClr val="0B4E7C"/>
                </a:solidFill>
                <a:latin typeface="+mj-lt"/>
              </a:rPr>
              <a:t> Dòng code thứ 20 dùng 2 đơn vị thụt đầu dòng nghĩa là bấm tab 2 lần(*) </a:t>
            </a:r>
          </a:p>
          <a:p>
            <a:pPr algn="l">
              <a:lnSpc>
                <a:spcPts val="2700"/>
              </a:lnSpc>
            </a:pPr>
            <a:r>
              <a:rPr lang="en-US" sz="3200" b="1" spc="120">
                <a:solidFill>
                  <a:srgbClr val="0B4E7C"/>
                </a:solidFill>
                <a:latin typeface="+mj-lt"/>
              </a:rPr>
              <a:t> Nên dùng tab thay cho khoảng trắng </a:t>
            </a:r>
          </a:p>
          <a:p>
            <a:pPr marL="431801" lvl="1" indent="-215900" algn="l">
              <a:lnSpc>
                <a:spcPts val="2700"/>
              </a:lnSpc>
              <a:buFont typeface="Arial"/>
              <a:buChar char="•"/>
            </a:pPr>
            <a:r>
              <a:rPr lang="en-US" sz="3200" b="1" spc="120">
                <a:solidFill>
                  <a:srgbClr val="0B4E7C"/>
                </a:solidFill>
                <a:latin typeface="+mj-lt"/>
              </a:rPr>
              <a:t>Đỡ tốn công nhập quá nhiều lần khoảng trắng </a:t>
            </a:r>
          </a:p>
          <a:p>
            <a:pPr marL="431801" lvl="1" indent="-215900" algn="l">
              <a:lnSpc>
                <a:spcPts val="2700"/>
              </a:lnSpc>
              <a:buFont typeface="Arial"/>
              <a:buChar char="•"/>
            </a:pPr>
            <a:r>
              <a:rPr lang="en-US" sz="3200" b="1" spc="120">
                <a:solidFill>
                  <a:srgbClr val="0B4E7C"/>
                </a:solidFill>
                <a:latin typeface="+mj-lt"/>
              </a:rPr>
              <a:t>Có thể tùy chỉnh một đơn vị tab ứng với bao nhiêu khoảng trắng tùy ý </a:t>
            </a:r>
          </a:p>
          <a:p>
            <a:pPr marL="431801" lvl="1" indent="-215900" algn="l">
              <a:lnSpc>
                <a:spcPts val="2700"/>
              </a:lnSpc>
              <a:buFont typeface="Arial"/>
              <a:buChar char="•"/>
            </a:pPr>
            <a:r>
              <a:rPr lang="en-US" sz="3200" b="1" spc="120">
                <a:solidFill>
                  <a:srgbClr val="0B4E7C"/>
                </a:solidFill>
                <a:latin typeface="+mj-lt"/>
                <a:cs typeface="Canva Sans Bold"/>
              </a:rPr>
              <a:t>Hai dòng code cách nhau một bậc thì sẽ cách nhau một đơn vị thụt đầu dòng. </a:t>
            </a:r>
          </a:p>
          <a:p>
            <a:pPr marL="0" lvl="0" indent="0" algn="l">
              <a:lnSpc>
                <a:spcPts val="2700"/>
              </a:lnSpc>
              <a:spcBef>
                <a:spcPct val="0"/>
              </a:spcBef>
            </a:pPr>
            <a:endParaRPr lang="en-US" sz="32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E3E112BB-7698-9768-5825-78386E196F3A}"/>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08696" y="2213242"/>
            <a:ext cx="8435223" cy="1239570"/>
          </a:xfrm>
          <a:prstGeom prst="rect">
            <a:avLst/>
          </a:prstGeom>
        </p:spPr>
        <p:txBody>
          <a:bodyPr lIns="0" tIns="0" rIns="0" bIns="0" rtlCol="0" anchor="t">
            <a:spAutoFit/>
          </a:bodyPr>
          <a:lstStyle/>
          <a:p>
            <a:pPr algn="l">
              <a:lnSpc>
                <a:spcPts val="4800"/>
              </a:lnSpc>
            </a:pPr>
            <a:r>
              <a:rPr lang="en-US" sz="5000" b="1" spc="-300">
                <a:solidFill>
                  <a:srgbClr val="0B4E7C"/>
                </a:solidFill>
                <a:latin typeface="+mj-lt"/>
              </a:rPr>
              <a:t>WHITE SPACE - DÒNG TRỐNG</a:t>
            </a:r>
          </a:p>
          <a:p>
            <a:pPr marL="0" lvl="0" indent="0" algn="l">
              <a:lnSpc>
                <a:spcPts val="4800"/>
              </a:lnSpc>
            </a:pPr>
            <a:endParaRPr lang="en-US" sz="5000" b="1" spc="-300">
              <a:solidFill>
                <a:srgbClr val="0B4E7C"/>
              </a:solidFill>
              <a:latin typeface="+mj-lt"/>
            </a:endParaRPr>
          </a:p>
        </p:txBody>
      </p:sp>
      <p:sp>
        <p:nvSpPr>
          <p:cNvPr id="4" name="Freeform 4"/>
          <p:cNvSpPr/>
          <p:nvPr/>
        </p:nvSpPr>
        <p:spPr>
          <a:xfrm>
            <a:off x="11430000" y="2220862"/>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762000" y="5242308"/>
            <a:ext cx="11144250" cy="2445541"/>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Những dòng code có quan hệ với nhau (cùng thực hiện một công việc) thì gom lại thành một block. </a:t>
            </a:r>
          </a:p>
          <a:p>
            <a:pPr algn="l">
              <a:lnSpc>
                <a:spcPts val="2700"/>
              </a:lnSpc>
            </a:pPr>
            <a:r>
              <a:rPr lang="en-US" sz="3200" b="1" spc="120">
                <a:solidFill>
                  <a:srgbClr val="0B4E7C"/>
                </a:solidFill>
                <a:latin typeface="+mj-lt"/>
              </a:rPr>
              <a:t> Nghĩa là không có dòng trống giữa các đoạn code như trên. </a:t>
            </a:r>
          </a:p>
          <a:p>
            <a:pPr algn="l">
              <a:lnSpc>
                <a:spcPts val="2700"/>
              </a:lnSpc>
            </a:pPr>
            <a:r>
              <a:rPr lang="en-US" sz="3200" b="1" spc="120">
                <a:solidFill>
                  <a:srgbClr val="0B4E7C"/>
                </a:solidFill>
                <a:latin typeface="+mj-lt"/>
              </a:rPr>
              <a:t> Hai block code thì cách nhau ít nhất một dòng trống. </a:t>
            </a:r>
          </a:p>
          <a:p>
            <a:pPr algn="l">
              <a:lnSpc>
                <a:spcPts val="2700"/>
              </a:lnSpc>
            </a:pPr>
            <a:r>
              <a:rPr lang="en-US" sz="3200" b="1" spc="120">
                <a:solidFill>
                  <a:srgbClr val="0B4E7C"/>
                </a:solidFill>
                <a:latin typeface="+mj-lt"/>
              </a:rPr>
              <a:t> Đặt khoảng trắng sau dấu phẩy và dấu chấm phẩy. </a:t>
            </a:r>
          </a:p>
          <a:p>
            <a:pPr algn="l">
              <a:lnSpc>
                <a:spcPts val="2700"/>
              </a:lnSpc>
            </a:pPr>
            <a:r>
              <a:rPr lang="en-US" sz="3200" b="1" spc="120">
                <a:solidFill>
                  <a:srgbClr val="0B4E7C"/>
                </a:solidFill>
                <a:latin typeface="+mj-lt"/>
              </a:rPr>
              <a:t> Đặt khoảng trắng xung quanh các toán tử.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E721B778-205D-EB67-E2BA-79BA7BC0DD8B}"/>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521986" y="2238498"/>
            <a:ext cx="8435223" cy="1246495"/>
          </a:xfrm>
          <a:prstGeom prst="rect">
            <a:avLst/>
          </a:prstGeom>
        </p:spPr>
        <p:txBody>
          <a:bodyPr lIns="0" tIns="0" rIns="0" bIns="0" rtlCol="0" anchor="t">
            <a:spAutoFit/>
          </a:bodyPr>
          <a:lstStyle/>
          <a:p>
            <a:pPr algn="l">
              <a:lnSpc>
                <a:spcPts val="4800"/>
              </a:lnSpc>
            </a:pPr>
            <a:r>
              <a:rPr lang="en-US" sz="5000" b="1" spc="-300">
                <a:solidFill>
                  <a:srgbClr val="0B4E7C"/>
                </a:solidFill>
                <a:latin typeface="+mj-lt"/>
              </a:rPr>
              <a:t>NGOẶC TRÒN (), NGOẶC NHỌN {}</a:t>
            </a:r>
          </a:p>
          <a:p>
            <a:pPr marL="0" lvl="0" indent="0" algn="l">
              <a:lnSpc>
                <a:spcPts val="4800"/>
              </a:lnSpc>
            </a:pPr>
            <a:endParaRPr lang="en-US" sz="50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892264" y="4147687"/>
            <a:ext cx="9772650" cy="4176784"/>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 Dùng dấu ngoặc tròn để: </a:t>
            </a:r>
          </a:p>
          <a:p>
            <a:pPr marL="431801" lvl="1" indent="-215900" algn="l">
              <a:lnSpc>
                <a:spcPts val="2700"/>
              </a:lnSpc>
              <a:buFont typeface="Arial"/>
              <a:buChar char="•"/>
            </a:pPr>
            <a:r>
              <a:rPr lang="en-US" sz="3200" b="1" spc="120">
                <a:solidFill>
                  <a:srgbClr val="0B4E7C"/>
                </a:solidFill>
                <a:latin typeface="+mj-lt"/>
              </a:rPr>
              <a:t>Người đọc hiểu rõ mục đích của bạn. </a:t>
            </a:r>
          </a:p>
          <a:p>
            <a:pPr marL="431801" lvl="1" indent="-215900" algn="l">
              <a:lnSpc>
                <a:spcPts val="2700"/>
              </a:lnSpc>
              <a:buFont typeface="Arial"/>
              <a:buChar char="•"/>
            </a:pPr>
            <a:r>
              <a:rPr lang="en-US" sz="3200" b="1" spc="120">
                <a:solidFill>
                  <a:srgbClr val="0B4E7C"/>
                </a:solidFill>
                <a:latin typeface="+mj-lt"/>
              </a:rPr>
              <a:t>Chắc chắn là trình biên dịch sẽ thực hiện đúng theo ý của bạn. </a:t>
            </a:r>
          </a:p>
          <a:p>
            <a:pPr algn="l">
              <a:lnSpc>
                <a:spcPts val="2700"/>
              </a:lnSpc>
            </a:pPr>
            <a:r>
              <a:rPr lang="en-US" sz="3200" b="1" spc="120">
                <a:solidFill>
                  <a:srgbClr val="0B4E7C"/>
                </a:solidFill>
                <a:latin typeface="+mj-lt"/>
              </a:rPr>
              <a:t>Hãy quyết định dùng dấu ngoặc tròn khi bạn đang phân vân là có nên dùng dấu ngoặc tròn hay không. </a:t>
            </a:r>
          </a:p>
          <a:p>
            <a:pPr algn="l">
              <a:lnSpc>
                <a:spcPts val="2700"/>
              </a:lnSpc>
            </a:pPr>
            <a:endParaRPr lang="en-US" sz="3200" b="1" spc="120">
              <a:solidFill>
                <a:srgbClr val="0B4E7C"/>
              </a:solidFill>
              <a:latin typeface="+mj-lt"/>
            </a:endParaRPr>
          </a:p>
          <a:p>
            <a:pPr algn="l">
              <a:lnSpc>
                <a:spcPts val="2700"/>
              </a:lnSpc>
            </a:pPr>
            <a:r>
              <a:rPr lang="en-US" sz="3200" b="1" spc="120">
                <a:solidFill>
                  <a:srgbClr val="0B4E7C"/>
                </a:solidFill>
                <a:latin typeface="+mj-lt"/>
                <a:cs typeface="Canva Sans Bold"/>
              </a:rPr>
              <a:t>Theo tiêu chuẩn Java: dấu “{” phải được đặt cùng dòng với các câu if, for, while,… Nếu bạn nào đã code với C# thì sẽ thấy ngược lại, dấu “{” phải được đặt ở dòng mới. </a:t>
            </a:r>
          </a:p>
          <a:p>
            <a:pPr marL="0" lvl="0" indent="0" algn="l">
              <a:lnSpc>
                <a:spcPts val="2700"/>
              </a:lnSpc>
              <a:spcBef>
                <a:spcPct val="0"/>
              </a:spcBef>
            </a:pPr>
            <a:endParaRPr lang="en-US" sz="32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97E2A946-C2B0-AD1C-C9DC-E866CC2EC571}"/>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3200400" y="2399825"/>
            <a:ext cx="8435223" cy="790575"/>
          </a:xfrm>
          <a:prstGeom prst="rect">
            <a:avLst/>
          </a:prstGeom>
        </p:spPr>
        <p:txBody>
          <a:bodyPr lIns="0" tIns="0" rIns="0" bIns="0" rtlCol="0" anchor="t">
            <a:spAutoFit/>
          </a:bodyPr>
          <a:lstStyle/>
          <a:p>
            <a:pPr marL="0" lvl="0" indent="0" algn="l">
              <a:lnSpc>
                <a:spcPts val="4800"/>
              </a:lnSpc>
            </a:pPr>
            <a:r>
              <a:rPr lang="en-US" sz="5000" spc="-300" dirty="0">
                <a:solidFill>
                  <a:srgbClr val="0B4E7C"/>
                </a:solidFill>
                <a:latin typeface="Rustic Printed"/>
              </a:rPr>
              <a:t>GIT LÀ GÌ?</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6" name="TextBox 6"/>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7" name="TextBox 5">
            <a:extLst>
              <a:ext uri="{FF2B5EF4-FFF2-40B4-BE49-F238E27FC236}">
                <a16:creationId xmlns:a16="http://schemas.microsoft.com/office/drawing/2014/main" id="{6D378080-98E4-BA8A-ECCF-075E2D59815E}"/>
              </a:ext>
            </a:extLst>
          </p:cNvPr>
          <p:cNvSpPr txBox="1"/>
          <p:nvPr/>
        </p:nvSpPr>
        <p:spPr>
          <a:xfrm>
            <a:off x="762000" y="4130935"/>
            <a:ext cx="8763000" cy="5215530"/>
          </a:xfrm>
          <a:prstGeom prst="rect">
            <a:avLst/>
          </a:prstGeom>
        </p:spPr>
        <p:txBody>
          <a:bodyPr wrap="square" lIns="0" tIns="0" rIns="0" bIns="0" rtlCol="0" anchor="t">
            <a:spAutoFit/>
          </a:bodyPr>
          <a:lstStyle/>
          <a:p>
            <a:pPr algn="just">
              <a:lnSpc>
                <a:spcPts val="2700"/>
              </a:lnSpc>
            </a:pPr>
            <a:r>
              <a:rPr lang="en-US" sz="3200" b="1" spc="120">
                <a:solidFill>
                  <a:srgbClr val="0B4E7C"/>
                </a:solidFill>
                <a:latin typeface="+mj-lt"/>
              </a:rPr>
              <a:t>Git là một hệ thống kiểm soát phiên bản được sử dụng để theo dõi các thay đổi trong các tệp máy tính, làm cho nó trở thành một tiện ích được xếp hạng hàng đầu cho các lập trình viên trên toàn thế giới. Git có thể xử lý các dự án ở mọi quy mô. Git được sử dụng để điều phối quy trình làm việc giữa các thành viên trong nhóm dự án và theo dõi tiến độ của họ theo thời gian. Nó cũng mang lại lợi ích cho cả lập trình viên và người dùng không chuyên về kỹ thuật bằng cách theo dõi các tệp dự án của họ. Git cho phép nhiều người dùng làm việc cùng nhau mà không làm gián đoạn công việc của nhau.</a:t>
            </a:r>
          </a:p>
          <a:p>
            <a:pPr marL="0" lvl="0" indent="0" algn="just">
              <a:lnSpc>
                <a:spcPts val="2700"/>
              </a:lnSpc>
              <a:spcBef>
                <a:spcPct val="0"/>
              </a:spcBef>
            </a:pPr>
            <a:endParaRPr lang="en-US" sz="3200" b="1" spc="12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743200" y="2191981"/>
            <a:ext cx="8435223" cy="1272015"/>
          </a:xfrm>
          <a:prstGeom prst="rect">
            <a:avLst/>
          </a:prstGeom>
        </p:spPr>
        <p:txBody>
          <a:bodyPr lIns="0" tIns="0" rIns="0" bIns="0" rtlCol="0" anchor="t">
            <a:spAutoFit/>
          </a:bodyPr>
          <a:lstStyle/>
          <a:p>
            <a:pPr algn="l">
              <a:lnSpc>
                <a:spcPts val="4800"/>
              </a:lnSpc>
            </a:pPr>
            <a:r>
              <a:rPr lang="en-US" sz="6000" spc="-300">
                <a:solidFill>
                  <a:srgbClr val="0B4E7C"/>
                </a:solidFill>
                <a:latin typeface="Rustic Printed"/>
              </a:rPr>
              <a:t>COMMENT</a:t>
            </a:r>
          </a:p>
          <a:p>
            <a:pPr marL="0" lvl="0" indent="0" algn="l">
              <a:lnSpc>
                <a:spcPts val="4800"/>
              </a:lnSpc>
            </a:pPr>
            <a:endParaRPr lang="en-US" sz="6000" spc="-300">
              <a:solidFill>
                <a:srgbClr val="0B4E7C"/>
              </a:solidFill>
              <a:latin typeface="Rustic Printed"/>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607535" y="3924300"/>
            <a:ext cx="10392661" cy="5561779"/>
          </a:xfrm>
          <a:prstGeom prst="rect">
            <a:avLst/>
          </a:prstGeom>
        </p:spPr>
        <p:txBody>
          <a:bodyPr wrap="square" lIns="0" tIns="0" rIns="0" bIns="0" rtlCol="0" anchor="t">
            <a:spAutoFit/>
          </a:bodyPr>
          <a:lstStyle/>
          <a:p>
            <a:pPr algn="l">
              <a:lnSpc>
                <a:spcPts val="2698"/>
              </a:lnSpc>
            </a:pPr>
            <a:r>
              <a:rPr lang="en-US" sz="3200" b="1" spc="119">
                <a:solidFill>
                  <a:srgbClr val="0B4E7C"/>
                </a:solidFill>
                <a:latin typeface="+mj-lt"/>
              </a:rPr>
              <a:t>Không viết các comment chỉ lặp code, comment thừa. Một số vấn đề gặp phải khi comment không tốt: </a:t>
            </a:r>
          </a:p>
          <a:p>
            <a:pPr marL="431526" lvl="1" indent="-215763" algn="l">
              <a:lnSpc>
                <a:spcPts val="2698"/>
              </a:lnSpc>
              <a:buFont typeface="Arial"/>
              <a:buChar char="•"/>
            </a:pPr>
            <a:r>
              <a:rPr lang="en-US" sz="3200" b="1" spc="119">
                <a:solidFill>
                  <a:srgbClr val="0B4E7C"/>
                </a:solidFill>
                <a:latin typeface="+mj-lt"/>
              </a:rPr>
              <a:t>Các comment chỉ mô tả là lặp code, chứ không cung cấp thêm thông tin gì cho người đọc. </a:t>
            </a:r>
          </a:p>
          <a:p>
            <a:pPr marL="431526" lvl="1" indent="-215763" algn="l">
              <a:lnSpc>
                <a:spcPts val="2698"/>
              </a:lnSpc>
              <a:buFont typeface="Arial"/>
              <a:buChar char="•"/>
            </a:pPr>
            <a:r>
              <a:rPr lang="en-US" sz="3200" b="1" spc="119">
                <a:solidFill>
                  <a:srgbClr val="0B4E7C"/>
                </a:solidFill>
                <a:latin typeface="+mj-lt"/>
              </a:rPr>
              <a:t>Làm code dài hơn. </a:t>
            </a:r>
          </a:p>
          <a:p>
            <a:pPr marL="431526" lvl="1" indent="-215763" algn="l">
              <a:lnSpc>
                <a:spcPts val="2698"/>
              </a:lnSpc>
              <a:buFont typeface="Arial"/>
              <a:buChar char="•"/>
            </a:pPr>
            <a:r>
              <a:rPr lang="en-US" sz="3200" b="1" spc="119">
                <a:solidFill>
                  <a:srgbClr val="0B4E7C"/>
                </a:solidFill>
                <a:latin typeface="+mj-lt"/>
              </a:rPr>
              <a:t>Người đọc tốn thời gian đọc nhiều hơn. </a:t>
            </a:r>
          </a:p>
          <a:p>
            <a:pPr algn="l">
              <a:lnSpc>
                <a:spcPts val="2698"/>
              </a:lnSpc>
            </a:pPr>
            <a:r>
              <a:rPr lang="en-US" sz="3200" b="1" spc="119">
                <a:solidFill>
                  <a:srgbClr val="0B4E7C"/>
                </a:solidFill>
                <a:latin typeface="+mj-lt"/>
              </a:rPr>
              <a:t> Viết các comment không cầu kì; càng đơn giản càng tốt. </a:t>
            </a:r>
          </a:p>
          <a:p>
            <a:pPr algn="l">
              <a:lnSpc>
                <a:spcPts val="2698"/>
              </a:lnSpc>
            </a:pPr>
            <a:r>
              <a:rPr lang="en-US" sz="3200" b="1" spc="119">
                <a:solidFill>
                  <a:srgbClr val="0B4E7C"/>
                </a:solidFill>
                <a:latin typeface="+mj-lt"/>
                <a:cs typeface="Canva Sans Bold"/>
              </a:rPr>
              <a:t>  Khi dùng nhiều endline comment trên các dòng code liên tiếp nhau thì các comment này phải được canh lề như nhau. </a:t>
            </a:r>
          </a:p>
          <a:p>
            <a:pPr algn="l">
              <a:lnSpc>
                <a:spcPts val="2698"/>
              </a:lnSpc>
            </a:pPr>
            <a:r>
              <a:rPr lang="en-US" sz="3200" b="1" spc="119">
                <a:solidFill>
                  <a:srgbClr val="0B4E7C"/>
                </a:solidFill>
                <a:latin typeface="+mj-lt"/>
              </a:rPr>
              <a:t> Nên vừa code vừa viết comment. Tránh trường hợp viết code xong rồi mới viết comment. </a:t>
            </a:r>
          </a:p>
          <a:p>
            <a:pPr algn="l">
              <a:lnSpc>
                <a:spcPts val="2698"/>
              </a:lnSpc>
            </a:pPr>
            <a:r>
              <a:rPr lang="en-US" sz="3200" b="1" spc="119">
                <a:solidFill>
                  <a:srgbClr val="0B4E7C"/>
                </a:solidFill>
                <a:latin typeface="+mj-lt"/>
                <a:cs typeface="Canva Sans Bold"/>
              </a:rPr>
              <a:t>Không nên đụng chỗ nào cũng comment, chỉ viết comment khi bạn cảm nhận là đoạn code của mình quá phức tạp. </a:t>
            </a:r>
          </a:p>
          <a:p>
            <a:pPr marL="0" lvl="0" indent="0" algn="l">
              <a:lnSpc>
                <a:spcPts val="2698"/>
              </a:lnSpc>
              <a:spcBef>
                <a:spcPct val="0"/>
              </a:spcBef>
            </a:pPr>
            <a:endParaRPr lang="en-US" sz="3200" b="1" spc="119">
              <a:solidFill>
                <a:srgbClr val="0B4E7C"/>
              </a:solidFill>
              <a:latin typeface="+mj-lt"/>
              <a:cs typeface="Canva Sans Bold"/>
            </a:endParaRPr>
          </a:p>
        </p:txBody>
      </p:sp>
      <p:sp>
        <p:nvSpPr>
          <p:cNvPr id="7" name="TextBox 6">
            <a:extLst>
              <a:ext uri="{FF2B5EF4-FFF2-40B4-BE49-F238E27FC236}">
                <a16:creationId xmlns:a16="http://schemas.microsoft.com/office/drawing/2014/main" id="{FC5297C1-69BA-2215-D915-925D2AD662A3}"/>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057400" y="2212116"/>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QUY ƯỚC  ĐẶT TÊN</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377078" y="5162550"/>
            <a:ext cx="8324850" cy="3816942"/>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 Quy tắc viết hoa: </a:t>
            </a:r>
          </a:p>
          <a:p>
            <a:pPr algn="l">
              <a:lnSpc>
                <a:spcPts val="2700"/>
              </a:lnSpc>
            </a:pPr>
            <a:r>
              <a:rPr lang="en-US" sz="3200" b="1" spc="120">
                <a:solidFill>
                  <a:srgbClr val="0B4E7C"/>
                </a:solidFill>
                <a:latin typeface="+mj-lt"/>
              </a:rPr>
              <a:t>   Pascal case </a:t>
            </a:r>
          </a:p>
          <a:p>
            <a:pPr marL="431801" lvl="1" indent="-215900" algn="l">
              <a:lnSpc>
                <a:spcPts val="2700"/>
              </a:lnSpc>
              <a:buFont typeface="Arial"/>
              <a:buChar char="•"/>
            </a:pPr>
            <a:r>
              <a:rPr lang="en-US" sz="3200" b="1" spc="120">
                <a:solidFill>
                  <a:srgbClr val="0B4E7C"/>
                </a:solidFill>
                <a:latin typeface="+mj-lt"/>
              </a:rPr>
              <a:t>Các chữ cái đầu mỗi từ được viết hoa. </a:t>
            </a:r>
          </a:p>
          <a:p>
            <a:pPr marL="431801" lvl="1" indent="-215900" algn="l">
              <a:lnSpc>
                <a:spcPts val="2700"/>
              </a:lnSpc>
              <a:buFont typeface="Arial"/>
              <a:buChar char="•"/>
            </a:pPr>
            <a:r>
              <a:rPr lang="en-US" sz="3200" b="1" spc="120">
                <a:solidFill>
                  <a:srgbClr val="0B4E7C"/>
                </a:solidFill>
                <a:latin typeface="+mj-lt"/>
              </a:rPr>
              <a:t>Các chữ còn lại được viết thường. </a:t>
            </a:r>
          </a:p>
          <a:p>
            <a:pPr marL="431801" lvl="1" indent="-215900" algn="l">
              <a:lnSpc>
                <a:spcPts val="2700"/>
              </a:lnSpc>
              <a:buFont typeface="Arial"/>
              <a:buChar char="•"/>
            </a:pPr>
            <a:r>
              <a:rPr lang="en-US" sz="3200" b="1" spc="120">
                <a:solidFill>
                  <a:srgbClr val="0B4E7C"/>
                </a:solidFill>
                <a:latin typeface="+mj-lt"/>
                <a:cs typeface="Canva Sans Bold"/>
              </a:rPr>
              <a:t>Ví dụ: MyProvider, StringBuilder </a:t>
            </a:r>
            <a:r>
              <a:rPr lang="en-US" sz="3200" b="1" spc="120">
                <a:solidFill>
                  <a:srgbClr val="0B4E7C"/>
                </a:solidFill>
                <a:latin typeface="+mj-lt"/>
              </a:rPr>
              <a:t>Camel case.</a:t>
            </a:r>
          </a:p>
          <a:p>
            <a:pPr marL="431801" lvl="1" indent="-215900" algn="l">
              <a:lnSpc>
                <a:spcPts val="2700"/>
              </a:lnSpc>
              <a:buFont typeface="Arial"/>
              <a:buChar char="•"/>
            </a:pPr>
            <a:r>
              <a:rPr lang="en-US" sz="3200" b="1" spc="120">
                <a:solidFill>
                  <a:srgbClr val="0B4E7C"/>
                </a:solidFill>
                <a:latin typeface="+mj-lt"/>
              </a:rPr>
              <a:t>Giống với Pascal case nhưng chữ cái đầu của từ đầu tiên viết thường. </a:t>
            </a:r>
          </a:p>
          <a:p>
            <a:pPr marL="431801" lvl="1" indent="-215900" algn="l">
              <a:lnSpc>
                <a:spcPts val="2700"/>
              </a:lnSpc>
              <a:buFont typeface="Arial"/>
              <a:buChar char="•"/>
            </a:pPr>
            <a:r>
              <a:rPr lang="en-US" sz="3200" b="1" spc="120">
                <a:solidFill>
                  <a:srgbClr val="0B4E7C"/>
                </a:solidFill>
                <a:latin typeface="+mj-lt"/>
                <a:cs typeface="Canva Sans Bold"/>
              </a:rPr>
              <a:t>Ví dụ: myProvider, stringBuilder.</a:t>
            </a:r>
          </a:p>
          <a:p>
            <a:pPr algn="l">
              <a:lnSpc>
                <a:spcPts val="2700"/>
              </a:lnSpc>
            </a:pPr>
            <a:endParaRPr lang="en-US" sz="3200" b="1" spc="120">
              <a:solidFill>
                <a:srgbClr val="0B4E7C"/>
              </a:solidFill>
              <a:latin typeface="+mj-lt"/>
              <a:cs typeface="Canva Sans Bold"/>
            </a:endParaRPr>
          </a:p>
          <a:p>
            <a:pPr marL="0" lvl="0" indent="0" algn="l">
              <a:lnSpc>
                <a:spcPts val="2700"/>
              </a:lnSpc>
              <a:spcBef>
                <a:spcPct val="0"/>
              </a:spcBef>
            </a:pPr>
            <a:endParaRPr lang="en-US" sz="32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D7BE7183-FFC2-9536-1860-C74DF033710D}"/>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sz="2000" b="1">
              <a:latin typeface="+mj-lt"/>
            </a:endParaRPr>
          </a:p>
        </p:txBody>
      </p:sp>
      <p:sp>
        <p:nvSpPr>
          <p:cNvPr id="3" name="TextBox 3"/>
          <p:cNvSpPr txBox="1"/>
          <p:nvPr/>
        </p:nvSpPr>
        <p:spPr>
          <a:xfrm>
            <a:off x="1752600" y="2208018"/>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QUY ƯỚC  ĐẶT TÊN</a:t>
            </a:r>
          </a:p>
        </p:txBody>
      </p:sp>
      <p:sp>
        <p:nvSpPr>
          <p:cNvPr id="4" name="Freeform 4"/>
          <p:cNvSpPr/>
          <p:nvPr/>
        </p:nvSpPr>
        <p:spPr>
          <a:xfrm>
            <a:off x="12573000" y="595392"/>
            <a:ext cx="4726414" cy="5136420"/>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988586" y="5166360"/>
            <a:ext cx="12211050" cy="3830536"/>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Đặt tên class, interface, abstract class:</a:t>
            </a:r>
          </a:p>
          <a:p>
            <a:pPr algn="l">
              <a:lnSpc>
                <a:spcPts val="2700"/>
              </a:lnSpc>
            </a:pPr>
            <a:r>
              <a:rPr lang="en-US" sz="3200" b="1" spc="120">
                <a:solidFill>
                  <a:srgbClr val="0B4E7C"/>
                </a:solidFill>
                <a:latin typeface="+mj-lt"/>
              </a:rPr>
              <a:t>    Sử dụng danh từ hay cụm danh từ : SinhVien, FormSinhVien,… </a:t>
            </a:r>
          </a:p>
          <a:p>
            <a:pPr algn="l">
              <a:lnSpc>
                <a:spcPts val="2700"/>
              </a:lnSpc>
            </a:pPr>
            <a:r>
              <a:rPr lang="en-US" sz="3200" b="1" spc="120">
                <a:solidFill>
                  <a:srgbClr val="0B4E7C"/>
                </a:solidFill>
                <a:latin typeface="+mj-lt"/>
              </a:rPr>
              <a:t> Dù</a:t>
            </a:r>
            <a:r>
              <a:rPr lang="en-US" sz="3200" b="1" spc="120">
                <a:solidFill>
                  <a:srgbClr val="0B4E7C"/>
                </a:solidFill>
                <a:latin typeface="+mj-lt"/>
                <a:cs typeface="Canva Sans Bold"/>
              </a:rPr>
              <a:t>ng Pascal case : SinhVien, FormSinhVien,… </a:t>
            </a:r>
          </a:p>
          <a:p>
            <a:pPr algn="l">
              <a:lnSpc>
                <a:spcPts val="2700"/>
              </a:lnSpc>
            </a:pPr>
            <a:r>
              <a:rPr lang="en-US" sz="3200" b="1" spc="120">
                <a:solidFill>
                  <a:srgbClr val="0B4E7C"/>
                </a:solidFill>
                <a:latin typeface="+mj-lt"/>
              </a:rPr>
              <a:t> Hạn chế viết tắt gây khó hiểu : </a:t>
            </a:r>
          </a:p>
          <a:p>
            <a:pPr marL="431801" lvl="1" indent="-215900" algn="l">
              <a:lnSpc>
                <a:spcPts val="2700"/>
              </a:lnSpc>
              <a:buFont typeface="Arial"/>
              <a:buChar char="•"/>
            </a:pPr>
            <a:r>
              <a:rPr lang="en-US" sz="3200" b="1" spc="120">
                <a:solidFill>
                  <a:srgbClr val="0B4E7C"/>
                </a:solidFill>
                <a:latin typeface="+mj-lt"/>
              </a:rPr>
              <a:t>Sai: FormSV </a:t>
            </a:r>
          </a:p>
          <a:p>
            <a:pPr marL="431801" lvl="1" indent="-215900" algn="l">
              <a:lnSpc>
                <a:spcPts val="2700"/>
              </a:lnSpc>
              <a:buFont typeface="Arial"/>
              <a:buChar char="•"/>
            </a:pPr>
            <a:r>
              <a:rPr lang="en-US" sz="3200" b="1" spc="120">
                <a:solidFill>
                  <a:srgbClr val="0B4E7C"/>
                </a:solidFill>
                <a:latin typeface="+mj-lt"/>
              </a:rPr>
              <a:t>Đúng:FormSinhVien </a:t>
            </a:r>
          </a:p>
          <a:p>
            <a:pPr algn="l">
              <a:lnSpc>
                <a:spcPts val="2700"/>
              </a:lnSpc>
            </a:pPr>
            <a:r>
              <a:rPr lang="en-US" sz="3200" b="1" spc="120">
                <a:solidFill>
                  <a:srgbClr val="0B4E7C"/>
                </a:solidFill>
                <a:latin typeface="+mj-lt"/>
              </a:rPr>
              <a:t> Không dùng tiền tố khi đặt tên lớp: </a:t>
            </a:r>
          </a:p>
          <a:p>
            <a:pPr marL="431801" lvl="1" indent="-215900" algn="l">
              <a:lnSpc>
                <a:spcPts val="2700"/>
              </a:lnSpc>
              <a:buFont typeface="Arial"/>
              <a:buChar char="•"/>
            </a:pPr>
            <a:r>
              <a:rPr lang="en-US" sz="3200" b="1" spc="120">
                <a:solidFill>
                  <a:srgbClr val="0B4E7C"/>
                </a:solidFill>
                <a:latin typeface="+mj-lt"/>
              </a:rPr>
              <a:t>Sai</a:t>
            </a:r>
            <a:r>
              <a:rPr lang="en-US" sz="3200" b="1" spc="120">
                <a:solidFill>
                  <a:srgbClr val="0B4E7C"/>
                </a:solidFill>
                <a:latin typeface="+mj-lt"/>
                <a:cs typeface="Canva Sans Bold"/>
              </a:rPr>
              <a:t> : ISinhVien </a:t>
            </a:r>
          </a:p>
          <a:p>
            <a:pPr marL="431801" lvl="1" indent="-215900" algn="l">
              <a:lnSpc>
                <a:spcPts val="2700"/>
              </a:lnSpc>
              <a:buFont typeface="Arial"/>
              <a:buChar char="•"/>
            </a:pPr>
            <a:r>
              <a:rPr lang="en-US" sz="3200" b="1" spc="120">
                <a:solidFill>
                  <a:srgbClr val="0B4E7C"/>
                </a:solidFill>
                <a:latin typeface="+mj-lt"/>
              </a:rPr>
              <a:t>Đúng: SinhVien </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4253137C-1B6F-DDE7-45AF-AA795B07B333}"/>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229691" y="2238498"/>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PHƯƠNG THỨC</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295400" y="4762500"/>
            <a:ext cx="8661809" cy="3138039"/>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cs typeface="Canva Sans Bold"/>
              </a:rPr>
              <a:t> Sử dụng Camel case để đặt tên phương thức. Ví dụ: xepLoai. </a:t>
            </a:r>
          </a:p>
          <a:p>
            <a:pPr algn="l">
              <a:lnSpc>
                <a:spcPts val="2700"/>
              </a:lnSpc>
            </a:pPr>
            <a:r>
              <a:rPr lang="en-US" sz="3200" b="1" spc="120">
                <a:solidFill>
                  <a:srgbClr val="0B4E7C"/>
                </a:solidFill>
                <a:latin typeface="+mj-lt"/>
              </a:rPr>
              <a:t>  Tên phương thức thể hiện được chức năng của phương thức đó. tinhDiemTrungBinh. </a:t>
            </a:r>
          </a:p>
          <a:p>
            <a:pPr algn="l">
              <a:lnSpc>
                <a:spcPts val="2700"/>
              </a:lnSpc>
            </a:pPr>
            <a:r>
              <a:rPr lang="en-US" sz="3200" b="1" spc="120">
                <a:solidFill>
                  <a:srgbClr val="0B4E7C"/>
                </a:solidFill>
                <a:latin typeface="+mj-lt"/>
              </a:rPr>
              <a:t>  Tránh đặt tên gây cảm giác mơ hồ, không rõ nghĩa. Ví dụ: hienThi, tinh. </a:t>
            </a:r>
          </a:p>
          <a:p>
            <a:pPr algn="l">
              <a:lnSpc>
                <a:spcPts val="2700"/>
              </a:lnSpc>
            </a:pPr>
            <a:r>
              <a:rPr lang="en-US" sz="3200" b="1" spc="120">
                <a:solidFill>
                  <a:srgbClr val="0B4E7C"/>
                </a:solidFill>
                <a:latin typeface="+mj-lt"/>
              </a:rPr>
              <a:t> Không phân biệt tên các phương thức bằng số. Ví dụ: tinhDiem1, tinhDiem2.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0BD4611B-4804-FDCF-08D1-63E495EA2448}"/>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3175636" y="2477382"/>
            <a:ext cx="8435223" cy="685124"/>
          </a:xfrm>
          <a:prstGeom prst="rect">
            <a:avLst/>
          </a:prstGeom>
        </p:spPr>
        <p:txBody>
          <a:bodyPr lIns="0" tIns="0" rIns="0" bIns="0" rtlCol="0" anchor="t">
            <a:spAutoFit/>
          </a:bodyPr>
          <a:lstStyle/>
          <a:p>
            <a:pPr marL="0" lvl="0" indent="0" algn="l">
              <a:lnSpc>
                <a:spcPts val="4800"/>
              </a:lnSpc>
            </a:pPr>
            <a:r>
              <a:rPr lang="en-US" sz="6000" b="1" spc="-300">
                <a:solidFill>
                  <a:srgbClr val="0B4E7C"/>
                </a:solidFill>
                <a:latin typeface="+mj-lt"/>
              </a:rPr>
              <a:t>BIẾN </a:t>
            </a:r>
          </a:p>
        </p:txBody>
      </p:sp>
      <p:sp>
        <p:nvSpPr>
          <p:cNvPr id="4" name="Freeform 4"/>
          <p:cNvSpPr/>
          <p:nvPr/>
        </p:nvSpPr>
        <p:spPr>
          <a:xfrm>
            <a:off x="12877800" y="1104900"/>
            <a:ext cx="4648200" cy="4249938"/>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838200" y="5067300"/>
            <a:ext cx="11830050" cy="4523033"/>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cs typeface="Canva Sans Bold"/>
              </a:rPr>
              <a:t> Sử dụng Camel case để đặt tên biến. Ví dụ: int diemTrungBinh, String</a:t>
            </a:r>
            <a:r>
              <a:rPr lang="en-US" sz="3200" b="1" spc="120">
                <a:solidFill>
                  <a:srgbClr val="0B4E7C"/>
                </a:solidFill>
                <a:latin typeface="+mj-lt"/>
              </a:rPr>
              <a:t> hoTen </a:t>
            </a:r>
          </a:p>
          <a:p>
            <a:pPr algn="l">
              <a:lnSpc>
                <a:spcPts val="2700"/>
              </a:lnSpc>
            </a:pPr>
            <a:r>
              <a:rPr lang="en-US" sz="3200" b="1" spc="120">
                <a:solidFill>
                  <a:srgbClr val="0B4E7C"/>
                </a:solidFill>
                <a:latin typeface="+mj-lt"/>
              </a:rPr>
              <a:t> Không dùng tiền tố. Ví dụ: </a:t>
            </a:r>
          </a:p>
          <a:p>
            <a:pPr marL="431801" lvl="1" indent="-215900" algn="l">
              <a:lnSpc>
                <a:spcPts val="2700"/>
              </a:lnSpc>
              <a:buFont typeface="Arial"/>
              <a:buChar char="•"/>
            </a:pPr>
            <a:r>
              <a:rPr lang="en-US" sz="3200" b="1" spc="120">
                <a:solidFill>
                  <a:srgbClr val="0B4E7C"/>
                </a:solidFill>
                <a:latin typeface="+mj-lt"/>
              </a:rPr>
              <a:t>Đúng: String address </a:t>
            </a:r>
          </a:p>
          <a:p>
            <a:pPr marL="431801" lvl="1" indent="-215900" algn="l">
              <a:lnSpc>
                <a:spcPts val="2700"/>
              </a:lnSpc>
              <a:buFont typeface="Arial"/>
              <a:buChar char="•"/>
            </a:pPr>
            <a:r>
              <a:rPr lang="en-US" sz="3200" b="1" spc="120">
                <a:solidFill>
                  <a:srgbClr val="0B4E7C"/>
                </a:solidFill>
                <a:latin typeface="+mj-lt"/>
              </a:rPr>
              <a:t>Sai: String strAddress </a:t>
            </a:r>
          </a:p>
          <a:p>
            <a:pPr algn="l">
              <a:lnSpc>
                <a:spcPts val="2700"/>
              </a:lnSpc>
            </a:pPr>
            <a:r>
              <a:rPr lang="en-US" sz="3200" b="1" spc="120">
                <a:solidFill>
                  <a:srgbClr val="0B4E7C"/>
                </a:solidFill>
                <a:latin typeface="+mj-lt"/>
              </a:rPr>
              <a:t> Tên biến gợi nhớ, tránh viết tắt gây khó hiểu. Ví dụ: </a:t>
            </a:r>
          </a:p>
          <a:p>
            <a:pPr marL="431801" lvl="1" indent="-215900" algn="l">
              <a:lnSpc>
                <a:spcPts val="2700"/>
              </a:lnSpc>
              <a:buFont typeface="Arial"/>
              <a:buChar char="•"/>
            </a:pPr>
            <a:r>
              <a:rPr lang="en-US" sz="3200" b="1" spc="120">
                <a:solidFill>
                  <a:srgbClr val="0B4E7C"/>
                </a:solidFill>
                <a:latin typeface="+mj-lt"/>
              </a:rPr>
              <a:t>Đúng: String address </a:t>
            </a:r>
          </a:p>
          <a:p>
            <a:pPr marL="431801" lvl="1" indent="-215900" algn="l">
              <a:lnSpc>
                <a:spcPts val="2700"/>
              </a:lnSpc>
              <a:buFont typeface="Arial"/>
              <a:buChar char="•"/>
            </a:pPr>
            <a:r>
              <a:rPr lang="en-US" sz="3200" b="1" spc="120">
                <a:solidFill>
                  <a:srgbClr val="0B4E7C"/>
                </a:solidFill>
                <a:latin typeface="+mj-lt"/>
              </a:rPr>
              <a:t>Sai: String addr </a:t>
            </a:r>
          </a:p>
          <a:p>
            <a:pPr algn="l">
              <a:lnSpc>
                <a:spcPts val="2700"/>
              </a:lnSpc>
            </a:pPr>
            <a:r>
              <a:rPr lang="en-US" sz="3200" b="1" spc="120">
                <a:solidFill>
                  <a:srgbClr val="0B4E7C"/>
                </a:solidFill>
                <a:latin typeface="+mj-lt"/>
                <a:cs typeface="Canva Sans Bold"/>
              </a:rPr>
              <a:t> Không đặt tên biến chỉ bằng 1 chữ cái như x, y , z,… trừ trường hợp các biến đếm i, j, k. </a:t>
            </a:r>
          </a:p>
          <a:p>
            <a:pPr algn="l">
              <a:lnSpc>
                <a:spcPts val="2700"/>
              </a:lnSpc>
            </a:pPr>
            <a:r>
              <a:rPr lang="en-US" sz="3200" b="1" spc="120">
                <a:solidFill>
                  <a:srgbClr val="0B4E7C"/>
                </a:solidFill>
                <a:latin typeface="+mj-lt"/>
                <a:cs typeface="Canva Sans Bold"/>
              </a:rPr>
              <a:t>Không nên đặt tên biến quá dài, hay quá ngắn vì có thể làm rối chương trình hoặc cũng dẫn đến ý nghĩa biến mơ hồ(quá ngắn). </a:t>
            </a:r>
          </a:p>
          <a:p>
            <a:pPr marL="0" lvl="0" indent="0" algn="l">
              <a:lnSpc>
                <a:spcPts val="2700"/>
              </a:lnSpc>
              <a:spcBef>
                <a:spcPct val="0"/>
              </a:spcBef>
            </a:pPr>
            <a:endParaRPr lang="en-US" sz="32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AB3721CE-1504-9E82-E70D-B6376288218B}"/>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23936" y="2238498"/>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BIẾN STATIC, ENUM</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4950" y="5677678"/>
            <a:ext cx="7643911" cy="2112822"/>
          </a:xfrm>
          <a:prstGeom prst="rect">
            <a:avLst/>
          </a:prstGeom>
        </p:spPr>
        <p:txBody>
          <a:bodyPr lIns="0" tIns="0" rIns="0" bIns="0" rtlCol="0" anchor="t">
            <a:spAutoFit/>
          </a:bodyPr>
          <a:lstStyle/>
          <a:p>
            <a:pPr algn="l">
              <a:lnSpc>
                <a:spcPts val="2700"/>
              </a:lnSpc>
            </a:pPr>
            <a:r>
              <a:rPr lang="en-US" sz="3200" b="1" spc="120">
                <a:solidFill>
                  <a:srgbClr val="0B4E7C"/>
                </a:solidFill>
                <a:latin typeface="+mj-lt"/>
              </a:rPr>
              <a:t> Tất cả các từ được viết hoa và phân cách bằng dấu gạch dưới (_). </a:t>
            </a:r>
          </a:p>
          <a:p>
            <a:pPr algn="l">
              <a:lnSpc>
                <a:spcPts val="2700"/>
              </a:lnSpc>
            </a:pPr>
            <a:r>
              <a:rPr lang="en-US" sz="3200" b="1" spc="120">
                <a:solidFill>
                  <a:srgbClr val="0B4E7C"/>
                </a:solidFill>
                <a:latin typeface="+mj-lt"/>
              </a:rPr>
              <a:t> Ví dụ: </a:t>
            </a:r>
          </a:p>
          <a:p>
            <a:pPr marL="431801" lvl="1" indent="-215900" algn="l">
              <a:lnSpc>
                <a:spcPts val="2700"/>
              </a:lnSpc>
              <a:buFont typeface="Arial"/>
              <a:buChar char="•"/>
            </a:pPr>
            <a:r>
              <a:rPr lang="en-US" sz="3200" b="1" spc="120">
                <a:solidFill>
                  <a:srgbClr val="0B4E7C"/>
                </a:solidFill>
                <a:latin typeface="+mj-lt"/>
              </a:rPr>
              <a:t>static float PI = 3.14f </a:t>
            </a:r>
          </a:p>
          <a:p>
            <a:pPr marL="431801" lvl="1" indent="-215900" algn="l">
              <a:lnSpc>
                <a:spcPts val="2700"/>
              </a:lnSpc>
              <a:buFont typeface="Arial"/>
              <a:buChar char="•"/>
            </a:pPr>
            <a:r>
              <a:rPr lang="en-US" sz="3200" b="1" spc="120">
                <a:solidFill>
                  <a:srgbClr val="0B4E7C"/>
                </a:solidFill>
                <a:latin typeface="+mj-lt"/>
              </a:rPr>
              <a:t>static int MIN_WIDTH = 4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EA9F0C21-A2CE-4ACA-D304-7072D3D40DBE}"/>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2438400" y="2250216"/>
            <a:ext cx="8435223" cy="1260025"/>
          </a:xfrm>
          <a:prstGeom prst="rect">
            <a:avLst/>
          </a:prstGeom>
        </p:spPr>
        <p:txBody>
          <a:bodyPr lIns="0" tIns="0" rIns="0" bIns="0" rtlCol="0" anchor="t">
            <a:spAutoFit/>
          </a:bodyPr>
          <a:lstStyle/>
          <a:p>
            <a:pPr algn="l">
              <a:lnSpc>
                <a:spcPts val="4800"/>
              </a:lnSpc>
            </a:pPr>
            <a:r>
              <a:rPr lang="en-US" sz="5400" b="1" spc="-300">
                <a:solidFill>
                  <a:srgbClr val="0B4E7C"/>
                </a:solidFill>
                <a:latin typeface="+mj-lt"/>
              </a:rPr>
              <a:t>BIẾN FINAL</a:t>
            </a:r>
          </a:p>
          <a:p>
            <a:pPr marL="0" lvl="0" indent="0" algn="l">
              <a:lnSpc>
                <a:spcPts val="4800"/>
              </a:lnSpc>
            </a:pPr>
            <a:endParaRPr lang="en-US" sz="54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148478" y="5994642"/>
            <a:ext cx="8553450" cy="2445541"/>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Đối với biến final toàn cục: đặt tên biết giống như biến static. Tất cả các từ được viết hoa và phân cách bằng dấu gạch dưới (_). </a:t>
            </a:r>
          </a:p>
          <a:p>
            <a:pPr algn="l">
              <a:lnSpc>
                <a:spcPts val="2700"/>
              </a:lnSpc>
            </a:pPr>
            <a:endParaRPr lang="en-US" sz="3200" b="1" spc="120">
              <a:solidFill>
                <a:srgbClr val="0B4E7C"/>
              </a:solidFill>
              <a:latin typeface="+mj-lt"/>
            </a:endParaRPr>
          </a:p>
          <a:p>
            <a:pPr algn="l">
              <a:lnSpc>
                <a:spcPts val="2700"/>
              </a:lnSpc>
            </a:pPr>
            <a:r>
              <a:rPr lang="en-US" sz="3200" b="1" spc="120">
                <a:solidFill>
                  <a:srgbClr val="0B4E7C"/>
                </a:solidFill>
                <a:latin typeface="+mj-lt"/>
              </a:rPr>
              <a:t> Đối với biến fianl cục bộ: đặt tên biến giống như biến thông thường.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68E7F98C-0D6E-381F-E89E-419139131BA0}"/>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08696" y="2238498"/>
            <a:ext cx="8435223" cy="1260025"/>
          </a:xfrm>
          <a:prstGeom prst="rect">
            <a:avLst/>
          </a:prstGeom>
        </p:spPr>
        <p:txBody>
          <a:bodyPr lIns="0" tIns="0" rIns="0" bIns="0" rtlCol="0" anchor="t">
            <a:spAutoFit/>
          </a:bodyPr>
          <a:lstStyle/>
          <a:p>
            <a:pPr algn="l">
              <a:lnSpc>
                <a:spcPts val="4800"/>
              </a:lnSpc>
            </a:pPr>
            <a:r>
              <a:rPr lang="en-US" sz="5400" b="1" spc="-300">
                <a:solidFill>
                  <a:srgbClr val="0B4E7C"/>
                </a:solidFill>
                <a:latin typeface="+mj-lt"/>
              </a:rPr>
              <a:t>ĐẶT TÊN PACKAGE</a:t>
            </a:r>
          </a:p>
          <a:p>
            <a:pPr marL="0" lvl="0" indent="0" algn="l">
              <a:lnSpc>
                <a:spcPts val="4800"/>
              </a:lnSpc>
            </a:pPr>
            <a:endParaRPr lang="en-US" sz="54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4950" y="5677678"/>
            <a:ext cx="8196978" cy="2099293"/>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 Tên package: tất cả đều là chữ thường. </a:t>
            </a:r>
          </a:p>
          <a:p>
            <a:pPr algn="l">
              <a:lnSpc>
                <a:spcPts val="2700"/>
              </a:lnSpc>
            </a:pPr>
            <a:r>
              <a:rPr lang="en-US" sz="3200" b="1" spc="120">
                <a:solidFill>
                  <a:srgbClr val="0B4E7C"/>
                </a:solidFill>
                <a:latin typeface="+mj-lt"/>
              </a:rPr>
              <a:t> Ví dụ: </a:t>
            </a:r>
          </a:p>
          <a:p>
            <a:pPr marL="431801" lvl="1" indent="-215900" algn="l">
              <a:lnSpc>
                <a:spcPts val="2700"/>
              </a:lnSpc>
              <a:buFont typeface="Arial"/>
              <a:buChar char="•"/>
            </a:pPr>
            <a:r>
              <a:rPr lang="en-US" sz="3200" b="1" spc="120">
                <a:solidFill>
                  <a:srgbClr val="0B4E7C"/>
                </a:solidFill>
                <a:latin typeface="+mj-lt"/>
              </a:rPr>
              <a:t>Đúng: com.example.deepspace </a:t>
            </a:r>
          </a:p>
          <a:p>
            <a:pPr marL="431801" lvl="1" indent="-215900" algn="l">
              <a:lnSpc>
                <a:spcPts val="2700"/>
              </a:lnSpc>
              <a:buFont typeface="Arial"/>
              <a:buChar char="•"/>
            </a:pPr>
            <a:r>
              <a:rPr lang="en-US" sz="3200" b="1" spc="120">
                <a:solidFill>
                  <a:srgbClr val="0B4E7C"/>
                </a:solidFill>
                <a:latin typeface="+mj-lt"/>
              </a:rPr>
              <a:t>Sai: com.example.deepSpace hoặc com.example.deep_space </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CF2BA6B3-C027-14AA-C939-502F3BCB1A56}"/>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290583" y="2165309"/>
            <a:ext cx="8435223" cy="624145"/>
          </a:xfrm>
          <a:prstGeom prst="rect">
            <a:avLst/>
          </a:prstGeom>
        </p:spPr>
        <p:txBody>
          <a:bodyPr lIns="0" tIns="0" rIns="0" bIns="0" rtlCol="0" anchor="t">
            <a:spAutoFit/>
          </a:bodyPr>
          <a:lstStyle/>
          <a:p>
            <a:pPr marL="0" lvl="0" indent="0" algn="l">
              <a:lnSpc>
                <a:spcPts val="4800"/>
              </a:lnSpc>
            </a:pPr>
            <a:r>
              <a:rPr lang="en-US" sz="4800" b="1" spc="-300">
                <a:solidFill>
                  <a:srgbClr val="0B4E7C"/>
                </a:solidFill>
                <a:latin typeface="+mj-lt"/>
              </a:rPr>
              <a:t>VIẾT MỘT PHƯƠNG THỨC HIỆU QUẢ</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457200" y="4457700"/>
            <a:ext cx="10387111" cy="5215530"/>
          </a:xfrm>
          <a:prstGeom prst="rect">
            <a:avLst/>
          </a:prstGeom>
        </p:spPr>
        <p:txBody>
          <a:bodyPr wrap="square" lIns="0" tIns="0" rIns="0" bIns="0" rtlCol="0" anchor="t">
            <a:spAutoFit/>
          </a:bodyPr>
          <a:lstStyle/>
          <a:p>
            <a:pPr algn="l">
              <a:lnSpc>
                <a:spcPts val="2700"/>
              </a:lnSpc>
            </a:pPr>
            <a:endParaRPr sz="2800" b="1">
              <a:latin typeface="+mj-lt"/>
            </a:endParaRPr>
          </a:p>
          <a:p>
            <a:pPr marL="431801" lvl="1" indent="-215900" algn="l">
              <a:lnSpc>
                <a:spcPts val="2700"/>
              </a:lnSpc>
              <a:buFont typeface="Arial"/>
              <a:buChar char="•"/>
            </a:pPr>
            <a:r>
              <a:rPr lang="en-US" sz="3200" b="1" spc="120">
                <a:solidFill>
                  <a:srgbClr val="0B4E7C"/>
                </a:solidFill>
                <a:latin typeface="+mj-lt"/>
                <a:cs typeface="Canva Sans Bold"/>
              </a:rPr>
              <a:t> Khi một đoạn code xuất hiện ở nhiều nơi trong chương trình ta gom các đoạn code đó t hành một phương thức: Tiết kiệm thời gian bảo trì, sửa lỗi. </a:t>
            </a:r>
          </a:p>
          <a:p>
            <a:pPr marL="431801" lvl="1" indent="-215900" algn="l">
              <a:lnSpc>
                <a:spcPts val="2700"/>
              </a:lnSpc>
              <a:buFont typeface="Arial"/>
              <a:buChar char="•"/>
            </a:pPr>
            <a:r>
              <a:rPr lang="en-US" sz="3200" b="1" spc="120">
                <a:solidFill>
                  <a:srgbClr val="0B4E7C"/>
                </a:solidFill>
                <a:latin typeface="+mj-lt"/>
                <a:cs typeface="Canva Sans Bold"/>
              </a:rPr>
              <a:t>Khi trong một phương thức có các đoạn code xử lý phức tạp thì ta nên tách đoạn code phức tạp đó ra thành một phương thức riêng biệt: Dễ dàng theo dõi, debug. </a:t>
            </a:r>
          </a:p>
          <a:p>
            <a:pPr marL="431801" lvl="1" indent="-215900" algn="l">
              <a:lnSpc>
                <a:spcPts val="2700"/>
              </a:lnSpc>
              <a:buFont typeface="Arial"/>
              <a:buChar char="•"/>
            </a:pPr>
            <a:r>
              <a:rPr lang="en-US" sz="3200" b="1" spc="120">
                <a:solidFill>
                  <a:srgbClr val="0B4E7C"/>
                </a:solidFill>
                <a:latin typeface="+mj-lt"/>
                <a:cs typeface="Canva Sans Bold"/>
              </a:rPr>
              <a:t>Khai báo tham số truyền vào vừa đủ, tránh tình trạng khai báo tham số truyền vào nhưng không sử dụng. </a:t>
            </a:r>
          </a:p>
          <a:p>
            <a:pPr marL="431801" lvl="1" indent="-215900" algn="l">
              <a:lnSpc>
                <a:spcPts val="2700"/>
              </a:lnSpc>
              <a:buFont typeface="Arial"/>
              <a:buChar char="•"/>
            </a:pPr>
            <a:r>
              <a:rPr lang="en-US" sz="3200" b="1" spc="120">
                <a:solidFill>
                  <a:srgbClr val="0B4E7C"/>
                </a:solidFill>
                <a:latin typeface="+mj-lt"/>
              </a:rPr>
              <a:t> Mỗi phương thức chỉ thực hiện một chức năng. </a:t>
            </a:r>
          </a:p>
          <a:p>
            <a:pPr marL="431801" lvl="1" indent="-215900" algn="l">
              <a:lnSpc>
                <a:spcPts val="2700"/>
              </a:lnSpc>
              <a:buFont typeface="Arial"/>
              <a:buChar char="•"/>
            </a:pPr>
            <a:r>
              <a:rPr lang="en-US" sz="3200" b="1" spc="120">
                <a:solidFill>
                  <a:srgbClr val="0B4E7C"/>
                </a:solidFill>
                <a:latin typeface="+mj-lt"/>
                <a:cs typeface="Canva Sans Bold"/>
              </a:rPr>
              <a:t>Kích thước của một phương thức: Một phương thức có khoảng từ 50 đến 150 dòng code là hợp lý.  </a:t>
            </a:r>
          </a:p>
          <a:p>
            <a:pPr algn="l">
              <a:lnSpc>
                <a:spcPts val="2700"/>
              </a:lnSpc>
            </a:pPr>
            <a:endParaRPr lang="en-US" sz="3200" b="1" spc="120">
              <a:solidFill>
                <a:srgbClr val="0B4E7C"/>
              </a:solidFill>
              <a:latin typeface="+mj-lt"/>
              <a:cs typeface="Canva Sans Bold"/>
            </a:endParaRPr>
          </a:p>
          <a:p>
            <a:pPr marL="0" lvl="0" indent="0" algn="l">
              <a:lnSpc>
                <a:spcPts val="2700"/>
              </a:lnSpc>
              <a:spcBef>
                <a:spcPct val="0"/>
              </a:spcBef>
            </a:pPr>
            <a:endParaRPr lang="en-US" sz="3200" b="1" spc="120">
              <a:solidFill>
                <a:srgbClr val="0B4E7C"/>
              </a:solidFill>
              <a:latin typeface="+mj-lt"/>
              <a:cs typeface="Canva Sans Bold"/>
            </a:endParaRPr>
          </a:p>
        </p:txBody>
      </p:sp>
      <p:sp>
        <p:nvSpPr>
          <p:cNvPr id="9" name="TextBox 6">
            <a:extLst>
              <a:ext uri="{FF2B5EF4-FFF2-40B4-BE49-F238E27FC236}">
                <a16:creationId xmlns:a16="http://schemas.microsoft.com/office/drawing/2014/main" id="{0DD94F58-758A-0E76-9F92-AFDA76F88BF9}"/>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908696" y="2230878"/>
            <a:ext cx="8435223" cy="664797"/>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SỬ DỤNG BIẾN</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942161" y="5280651"/>
            <a:ext cx="8201839" cy="3497817"/>
          </a:xfrm>
          <a:prstGeom prst="rect">
            <a:avLst/>
          </a:prstGeom>
        </p:spPr>
        <p:txBody>
          <a:bodyPr wrap="square" lIns="0" tIns="0" rIns="0" bIns="0" rtlCol="0" anchor="t">
            <a:spAutoFit/>
          </a:bodyPr>
          <a:lstStyle/>
          <a:p>
            <a:pPr algn="l">
              <a:lnSpc>
                <a:spcPts val="2700"/>
              </a:lnSpc>
            </a:pPr>
            <a:endParaRPr sz="3200" b="1">
              <a:latin typeface="+mj-lt"/>
            </a:endParaRPr>
          </a:p>
          <a:p>
            <a:pPr marL="431801" lvl="1" indent="-215900" algn="l">
              <a:lnSpc>
                <a:spcPts val="2700"/>
              </a:lnSpc>
              <a:buFont typeface="Arial"/>
              <a:buChar char="•"/>
            </a:pPr>
            <a:r>
              <a:rPr lang="en-US" sz="3600" b="1" spc="120">
                <a:solidFill>
                  <a:srgbClr val="0B4E7C"/>
                </a:solidFill>
                <a:latin typeface="+mj-lt"/>
              </a:rPr>
              <a:t>Tránh tình trạng khai báo biến mà không sử dụng: nhiều trình biên dịch warning khi complie (Eclipse IDE). </a:t>
            </a:r>
          </a:p>
          <a:p>
            <a:pPr marL="431801" lvl="1" indent="-215900" algn="l">
              <a:lnSpc>
                <a:spcPts val="2700"/>
              </a:lnSpc>
              <a:buFont typeface="Arial"/>
              <a:buChar char="•"/>
            </a:pPr>
            <a:endParaRPr lang="en-US" sz="3600" b="1" spc="120">
              <a:solidFill>
                <a:srgbClr val="0B4E7C"/>
              </a:solidFill>
              <a:latin typeface="+mj-lt"/>
            </a:endParaRPr>
          </a:p>
          <a:p>
            <a:pPr marL="431801" lvl="1" indent="-215900" algn="l">
              <a:lnSpc>
                <a:spcPts val="2700"/>
              </a:lnSpc>
              <a:buFont typeface="Arial"/>
              <a:buChar char="•"/>
            </a:pPr>
            <a:r>
              <a:rPr lang="en-US" sz="3600" b="1" spc="120">
                <a:solidFill>
                  <a:srgbClr val="0B4E7C"/>
                </a:solidFill>
                <a:latin typeface="+mj-lt"/>
                <a:cs typeface="Canva Sans Bold"/>
              </a:rPr>
              <a:t> Các lệnh if, while, for không nên lồng nhau hơn 3 bậc. </a:t>
            </a:r>
          </a:p>
          <a:p>
            <a:pPr algn="l">
              <a:lnSpc>
                <a:spcPts val="2700"/>
              </a:lnSpc>
            </a:pPr>
            <a:endParaRPr lang="en-US" sz="3600" b="1" spc="120">
              <a:solidFill>
                <a:srgbClr val="0B4E7C"/>
              </a:solidFill>
              <a:latin typeface="+mj-lt"/>
              <a:cs typeface="Canva Sans Bold"/>
            </a:endParaRPr>
          </a:p>
          <a:p>
            <a:pPr algn="l">
              <a:lnSpc>
                <a:spcPts val="2700"/>
              </a:lnSpc>
            </a:pPr>
            <a:endParaRPr lang="en-US" sz="3600" b="1" spc="120">
              <a:solidFill>
                <a:srgbClr val="0B4E7C"/>
              </a:solidFill>
              <a:latin typeface="+mj-lt"/>
              <a:cs typeface="Canva Sans Bold"/>
            </a:endParaRPr>
          </a:p>
          <a:p>
            <a:pPr marL="0" lvl="0" indent="0" algn="l">
              <a:lnSpc>
                <a:spcPts val="2700"/>
              </a:lnSpc>
              <a:spcBef>
                <a:spcPct val="0"/>
              </a:spcBef>
            </a:pPr>
            <a:endParaRPr lang="en-US" sz="36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7534778C-1477-AE08-8C2F-888F7CAFC721}"/>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926670" y="4856554"/>
            <a:ext cx="9163050" cy="2791790"/>
          </a:xfrm>
          <a:prstGeom prst="rect">
            <a:avLst/>
          </a:prstGeom>
        </p:spPr>
        <p:txBody>
          <a:bodyPr wrap="square" lIns="0" tIns="0" rIns="0" bIns="0" rtlCol="0" anchor="t">
            <a:spAutoFit/>
          </a:bodyPr>
          <a:lstStyle/>
          <a:p>
            <a:pPr marL="0" lvl="0" indent="0" algn="just">
              <a:lnSpc>
                <a:spcPts val="2700"/>
              </a:lnSpc>
              <a:spcBef>
                <a:spcPct val="0"/>
              </a:spcBef>
            </a:pPr>
            <a:r>
              <a:rPr lang="en-US" sz="3200" b="1" spc="120">
                <a:solidFill>
                  <a:srgbClr val="0B4E7C"/>
                </a:solidFill>
                <a:latin typeface="+mj-lt"/>
              </a:rPr>
              <a:t>GitHub là một giao diện dựa trên web sử dụng Git, phần mềm kiểm soát phiên bản mã nguồn mở cho phép nhiều người thực hiện các thay đổi riêng biệt cho các trang web cùng một lúc. Nó cho phép cộng tác trong thời gian thực, GitHub khuyến khích các nhóm làm việc cùng nhau để xây dựng và chỉnh sửa nội dung trang web của họ.</a:t>
            </a:r>
          </a:p>
        </p:txBody>
      </p:sp>
      <p:sp>
        <p:nvSpPr>
          <p:cNvPr id="7" name="TextBox 6">
            <a:extLst>
              <a:ext uri="{FF2B5EF4-FFF2-40B4-BE49-F238E27FC236}">
                <a16:creationId xmlns:a16="http://schemas.microsoft.com/office/drawing/2014/main" id="{E5EB4130-F278-B27D-AB1C-946491FF2857}"/>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10" name="TextBox 3">
            <a:extLst>
              <a:ext uri="{FF2B5EF4-FFF2-40B4-BE49-F238E27FC236}">
                <a16:creationId xmlns:a16="http://schemas.microsoft.com/office/drawing/2014/main" id="{518C1C39-F1B0-F953-75B7-10479A82F6D3}"/>
              </a:ext>
            </a:extLst>
          </p:cNvPr>
          <p:cNvSpPr txBox="1"/>
          <p:nvPr/>
        </p:nvSpPr>
        <p:spPr>
          <a:xfrm>
            <a:off x="3200400" y="2399825"/>
            <a:ext cx="8435223" cy="624017"/>
          </a:xfrm>
          <a:prstGeom prst="rect">
            <a:avLst/>
          </a:prstGeom>
        </p:spPr>
        <p:txBody>
          <a:bodyPr lIns="0" tIns="0" rIns="0" bIns="0" rtlCol="0" anchor="t">
            <a:spAutoFit/>
          </a:bodyPr>
          <a:lstStyle/>
          <a:p>
            <a:pPr marL="0" lvl="0" indent="0" algn="l">
              <a:lnSpc>
                <a:spcPts val="4800"/>
              </a:lnSpc>
            </a:pPr>
            <a:r>
              <a:rPr lang="en-US" sz="5000" spc="-300" dirty="0">
                <a:solidFill>
                  <a:srgbClr val="0B4E7C"/>
                </a:solidFill>
                <a:latin typeface="Rustic Printed"/>
              </a:rPr>
              <a:t>GITHUB LÀ GÌ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500088" y="2158064"/>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 IMPORT THƯ VIỆN SỬ DỤNG </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0088" y="5105400"/>
            <a:ext cx="9432000" cy="4682757"/>
          </a:xfrm>
          <a:prstGeom prst="rect">
            <a:avLst/>
          </a:prstGeom>
        </p:spPr>
        <p:txBody>
          <a:bodyPr wrap="square" lIns="0" tIns="0" rIns="0" bIns="0" rtlCol="0" anchor="t">
            <a:spAutoFit/>
          </a:bodyPr>
          <a:lstStyle/>
          <a:p>
            <a:pPr algn="l"/>
            <a:endParaRPr sz="3200" b="1">
              <a:latin typeface="+mj-lt"/>
            </a:endParaRPr>
          </a:p>
          <a:p>
            <a:pPr marL="431801" lvl="1" indent="-215900" algn="l">
              <a:buFont typeface="Arial"/>
              <a:buChar char="•"/>
            </a:pPr>
            <a:r>
              <a:rPr lang="en-US" sz="3600" b="1" spc="120">
                <a:solidFill>
                  <a:srgbClr val="0B4E7C"/>
                </a:solidFill>
                <a:latin typeface="+mj-lt"/>
              </a:rPr>
              <a:t> Chỉ import thư viện sử dụng cần thiết. Không sử dụng import tất cả. </a:t>
            </a:r>
          </a:p>
          <a:p>
            <a:pPr marL="431801" lvl="1" indent="-215900" algn="l">
              <a:buFont typeface="Arial"/>
              <a:buChar char="•"/>
            </a:pPr>
            <a:endParaRPr lang="en-US" sz="3600" b="1" spc="120">
              <a:solidFill>
                <a:srgbClr val="0B4E7C"/>
              </a:solidFill>
              <a:latin typeface="+mj-lt"/>
            </a:endParaRPr>
          </a:p>
          <a:p>
            <a:pPr marL="431801" lvl="1" indent="-215900" algn="l">
              <a:buFont typeface="Arial"/>
              <a:buChar char="•"/>
            </a:pPr>
            <a:r>
              <a:rPr lang="en-US" sz="3600" b="1" spc="120">
                <a:solidFill>
                  <a:srgbClr val="0B4E7C"/>
                </a:solidFill>
                <a:latin typeface="+mj-lt"/>
                <a:cs typeface="Canva Sans Bold"/>
              </a:rPr>
              <a:t> Ví dụ: sử dụng import java.util.List; thay cho import java.util.*; </a:t>
            </a:r>
          </a:p>
          <a:p>
            <a:pPr algn="l">
              <a:lnSpc>
                <a:spcPts val="2700"/>
              </a:lnSpc>
            </a:pPr>
            <a:endParaRPr lang="en-US" sz="3600" b="1" spc="120">
              <a:solidFill>
                <a:srgbClr val="0B4E7C"/>
              </a:solidFill>
              <a:latin typeface="+mj-lt"/>
              <a:cs typeface="Canva Sans Bold"/>
            </a:endParaRPr>
          </a:p>
          <a:p>
            <a:pPr algn="l">
              <a:lnSpc>
                <a:spcPts val="2700"/>
              </a:lnSpc>
            </a:pPr>
            <a:endParaRPr lang="en-US" sz="3600" b="1" spc="120">
              <a:solidFill>
                <a:srgbClr val="0B4E7C"/>
              </a:solidFill>
              <a:latin typeface="+mj-lt"/>
              <a:cs typeface="Canva Sans Bold"/>
            </a:endParaRPr>
          </a:p>
          <a:p>
            <a:pPr algn="l">
              <a:lnSpc>
                <a:spcPts val="2700"/>
              </a:lnSpc>
            </a:pPr>
            <a:endParaRPr lang="en-US" sz="3600" b="1" spc="120">
              <a:solidFill>
                <a:srgbClr val="0B4E7C"/>
              </a:solidFill>
              <a:latin typeface="+mj-lt"/>
              <a:cs typeface="Canva Sans Bold"/>
            </a:endParaRPr>
          </a:p>
          <a:p>
            <a:pPr marL="0" lvl="0" indent="0" algn="l">
              <a:lnSpc>
                <a:spcPts val="2700"/>
              </a:lnSpc>
              <a:spcBef>
                <a:spcPct val="0"/>
              </a:spcBef>
            </a:pPr>
            <a:endParaRPr lang="en-US" sz="3600" b="1" spc="120">
              <a:solidFill>
                <a:srgbClr val="0B4E7C"/>
              </a:solidFill>
              <a:latin typeface="+mj-lt"/>
              <a:cs typeface="Canva Sans Bold"/>
            </a:endParaRPr>
          </a:p>
        </p:txBody>
      </p:sp>
      <p:sp>
        <p:nvSpPr>
          <p:cNvPr id="7" name="TextBox 6">
            <a:extLst>
              <a:ext uri="{FF2B5EF4-FFF2-40B4-BE49-F238E27FC236}">
                <a16:creationId xmlns:a16="http://schemas.microsoft.com/office/drawing/2014/main" id="{DA184E98-7B24-BE75-8FCF-D69D5F6D9FE7}"/>
              </a:ext>
            </a:extLst>
          </p:cNvPr>
          <p:cNvSpPr txBox="1"/>
          <p:nvPr/>
        </p:nvSpPr>
        <p:spPr>
          <a:xfrm>
            <a:off x="641991" y="246504"/>
            <a:ext cx="9701928" cy="1984374"/>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 CODING STANDARDS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742338" y="2126647"/>
            <a:ext cx="8435223" cy="664797"/>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TỔNG QUAN</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028700" y="4803224"/>
            <a:ext cx="9148861" cy="5229060"/>
          </a:xfrm>
          <a:prstGeom prst="rect">
            <a:avLst/>
          </a:prstGeom>
        </p:spPr>
        <p:txBody>
          <a:bodyPr wrap="square" lIns="0" tIns="0" rIns="0" bIns="0" rtlCol="0" anchor="t">
            <a:spAutoFit/>
          </a:bodyPr>
          <a:lstStyle/>
          <a:p>
            <a:pPr algn="l">
              <a:lnSpc>
                <a:spcPts val="2700"/>
              </a:lnSpc>
            </a:pPr>
            <a:endParaRPr sz="2800" b="1">
              <a:latin typeface="+mj-lt"/>
            </a:endParaRPr>
          </a:p>
          <a:p>
            <a:pPr marL="431801" lvl="1" indent="-215900" algn="l">
              <a:lnSpc>
                <a:spcPts val="2700"/>
              </a:lnSpc>
              <a:buFont typeface="Arial"/>
              <a:buChar char="•"/>
            </a:pPr>
            <a:r>
              <a:rPr lang="en-US" sz="3200" b="1" spc="120">
                <a:solidFill>
                  <a:srgbClr val="0B4E7C"/>
                </a:solidFill>
                <a:latin typeface="+mj-lt"/>
              </a:rPr>
              <a:t>Unit Testing là một bước quan trọng trong thiết kế và triển khai phần mềm. </a:t>
            </a:r>
          </a:p>
          <a:p>
            <a:pPr marL="431801" lvl="1" indent="-215900" algn="l">
              <a:lnSpc>
                <a:spcPts val="2700"/>
              </a:lnSpc>
              <a:buFont typeface="Arial"/>
              <a:buChar char="•"/>
            </a:pPr>
            <a:r>
              <a:rPr lang="en-US" sz="3200" b="1" spc="120">
                <a:solidFill>
                  <a:srgbClr val="0B4E7C"/>
                </a:solidFill>
                <a:latin typeface="+mj-lt"/>
              </a:rPr>
              <a:t>Nó không chỉ cải thiện hiệu quả và hiệu quả của mã, mà còn làm cho mã mạnh mẽ hơn và giảm các hồi quy trong phát triển và bảo trì trong tương lai. </a:t>
            </a:r>
          </a:p>
          <a:p>
            <a:pPr marL="431801" lvl="1" indent="-215900" algn="l">
              <a:lnSpc>
                <a:spcPts val="2700"/>
              </a:lnSpc>
              <a:buFont typeface="Arial"/>
              <a:buChar char="•"/>
            </a:pPr>
            <a:r>
              <a:rPr lang="en-US" sz="3200" b="1" spc="120">
                <a:solidFill>
                  <a:srgbClr val="0B4E7C"/>
                </a:solidFill>
                <a:latin typeface="+mj-lt"/>
              </a:rPr>
              <a:t>Trong hướng dẫn này, chúng ta sẽ thảo luận về một vài thực tiễn tốt nhất để kiểm thử đơn vị trong Java. </a:t>
            </a: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6" name="TextBox 6"/>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521986" y="2231166"/>
            <a:ext cx="8435223" cy="1400175"/>
          </a:xfrm>
          <a:prstGeom prst="rect">
            <a:avLst/>
          </a:prstGeom>
        </p:spPr>
        <p:txBody>
          <a:bodyPr lIns="0" tIns="0" rIns="0" bIns="0" rtlCol="0" anchor="t">
            <a:spAutoFit/>
          </a:bodyPr>
          <a:lstStyle/>
          <a:p>
            <a:pPr algn="l">
              <a:lnSpc>
                <a:spcPts val="4800"/>
              </a:lnSpc>
            </a:pPr>
            <a:r>
              <a:rPr lang="en-US" sz="5000" spc="-300">
                <a:solidFill>
                  <a:srgbClr val="0B4E7C"/>
                </a:solidFill>
                <a:latin typeface="Rustic Printed"/>
              </a:rPr>
              <a:t>UNIT TEST LÀ GÌ?</a:t>
            </a:r>
          </a:p>
          <a:p>
            <a:pPr marL="0" lvl="0" indent="0" algn="l">
              <a:lnSpc>
                <a:spcPts val="4800"/>
              </a:lnSpc>
            </a:pPr>
            <a:endParaRPr lang="en-US" sz="5000" spc="-300">
              <a:solidFill>
                <a:srgbClr val="0B4E7C"/>
              </a:solidFill>
              <a:latin typeface="Rustic Printed"/>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808348" y="5143500"/>
            <a:ext cx="9148861" cy="4176784"/>
          </a:xfrm>
          <a:prstGeom prst="rect">
            <a:avLst/>
          </a:prstGeom>
        </p:spPr>
        <p:txBody>
          <a:bodyPr wrap="square" lIns="0" tIns="0" rIns="0" bIns="0" rtlCol="0" anchor="t">
            <a:spAutoFit/>
          </a:bodyPr>
          <a:lstStyle/>
          <a:p>
            <a:pPr algn="l">
              <a:lnSpc>
                <a:spcPts val="2700"/>
              </a:lnSpc>
            </a:pPr>
            <a:endParaRPr sz="2800" b="1">
              <a:latin typeface="+mj-lt"/>
            </a:endParaRPr>
          </a:p>
          <a:p>
            <a:pPr marL="431801" lvl="1" indent="-215900" algn="l">
              <a:lnSpc>
                <a:spcPts val="2700"/>
              </a:lnSpc>
              <a:buFont typeface="Arial"/>
              <a:buChar char="•"/>
            </a:pPr>
            <a:r>
              <a:rPr lang="en-US" sz="3200" b="1" spc="120">
                <a:solidFill>
                  <a:srgbClr val="0B4E7C"/>
                </a:solidFill>
                <a:latin typeface="+mj-lt"/>
              </a:rPr>
              <a:t>Unit test là mức độ kiểm thử nhỏ nhất trong quy trình kiểm thử phần mềm. Unit test kiểm thử các đơn vị nhỏ nhất trong mã nguồn như method, class, module...Do đó Unit test nhằm kiểm tra mã nguồn của các chương trình, các chức năng riêng rẽ hoạt động đúng hay không.</a:t>
            </a: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8" name="TextBox 6">
            <a:extLst>
              <a:ext uri="{FF2B5EF4-FFF2-40B4-BE49-F238E27FC236}">
                <a16:creationId xmlns:a16="http://schemas.microsoft.com/office/drawing/2014/main" id="{11C9F407-EEB1-773D-69A5-C8B842D9C0AC}"/>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104432" y="2268564"/>
            <a:ext cx="8435223" cy="644472"/>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mj-lt"/>
              </a:rPr>
              <a:t>VÒNG ĐỜI CỦA UNIT TEST</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500089" y="5105400"/>
            <a:ext cx="8457120" cy="3484287"/>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mj-lt"/>
              </a:rPr>
              <a:t>Unit Test có 3 trạng thái cơ bản:</a:t>
            </a:r>
          </a:p>
          <a:p>
            <a:pPr marL="431801" lvl="1" indent="-215900" algn="l">
              <a:lnSpc>
                <a:spcPts val="2700"/>
              </a:lnSpc>
              <a:buFont typeface="Arial"/>
              <a:buChar char="•"/>
            </a:pPr>
            <a:r>
              <a:rPr lang="en-US" sz="3200" b="1" spc="120">
                <a:solidFill>
                  <a:srgbClr val="0B4E7C"/>
                </a:solidFill>
                <a:latin typeface="+mj-lt"/>
              </a:rPr>
              <a:t>Fail (trạng thái lỗi)</a:t>
            </a:r>
          </a:p>
          <a:p>
            <a:pPr marL="431801" lvl="1" indent="-215900" algn="l">
              <a:lnSpc>
                <a:spcPts val="2700"/>
              </a:lnSpc>
              <a:buFont typeface="Arial"/>
              <a:buChar char="•"/>
            </a:pPr>
            <a:r>
              <a:rPr lang="en-US" sz="3200" b="1" spc="120">
                <a:solidFill>
                  <a:srgbClr val="0B4E7C"/>
                </a:solidFill>
                <a:latin typeface="+mj-lt"/>
              </a:rPr>
              <a:t>Ignore (tạm ngừng thực hiện)</a:t>
            </a:r>
          </a:p>
          <a:p>
            <a:pPr marL="431801" lvl="1" indent="-215900" algn="l">
              <a:lnSpc>
                <a:spcPts val="2700"/>
              </a:lnSpc>
              <a:buFont typeface="Arial"/>
              <a:buChar char="•"/>
            </a:pPr>
            <a:r>
              <a:rPr lang="en-US" sz="3200" b="1" spc="120">
                <a:solidFill>
                  <a:srgbClr val="0B4E7C"/>
                </a:solidFill>
                <a:latin typeface="+mj-lt"/>
              </a:rPr>
              <a:t>Pass (trạng thái làm việc)</a:t>
            </a:r>
          </a:p>
          <a:p>
            <a:pPr algn="l">
              <a:lnSpc>
                <a:spcPts val="2700"/>
              </a:lnSpc>
            </a:pPr>
            <a:r>
              <a:rPr lang="en-US" sz="3200" b="1" spc="120">
                <a:solidFill>
                  <a:srgbClr val="0B4E7C"/>
                </a:solidFill>
                <a:latin typeface="+mj-lt"/>
              </a:rPr>
              <a:t>Unit Test chỉ thực sự đem lại hiệu quả khi:</a:t>
            </a:r>
          </a:p>
          <a:p>
            <a:pPr marL="431801" lvl="1" indent="-215900" algn="l">
              <a:lnSpc>
                <a:spcPts val="2700"/>
              </a:lnSpc>
              <a:buFont typeface="Arial"/>
              <a:buChar char="•"/>
            </a:pPr>
            <a:r>
              <a:rPr lang="en-US" sz="3200" b="1" spc="120">
                <a:solidFill>
                  <a:srgbClr val="0B4E7C"/>
                </a:solidFill>
                <a:latin typeface="+mj-lt"/>
              </a:rPr>
              <a:t>Được vận hành lặp lại nhiều lần</a:t>
            </a:r>
          </a:p>
          <a:p>
            <a:pPr marL="431801" lvl="1" indent="-215900" algn="l">
              <a:lnSpc>
                <a:spcPts val="2700"/>
              </a:lnSpc>
              <a:buFont typeface="Arial"/>
              <a:buChar char="•"/>
            </a:pPr>
            <a:r>
              <a:rPr lang="en-US" sz="3200" b="1" spc="120">
                <a:solidFill>
                  <a:srgbClr val="0B4E7C"/>
                </a:solidFill>
                <a:latin typeface="+mj-lt"/>
              </a:rPr>
              <a:t>Tự động hoàn toàn</a:t>
            </a:r>
          </a:p>
          <a:p>
            <a:pPr marL="431801" lvl="1" indent="-215900" algn="l">
              <a:lnSpc>
                <a:spcPts val="2700"/>
              </a:lnSpc>
              <a:buFont typeface="Arial"/>
              <a:buChar char="•"/>
            </a:pPr>
            <a:r>
              <a:rPr lang="en-US" sz="3200" b="1" spc="120">
                <a:solidFill>
                  <a:srgbClr val="0B4E7C"/>
                </a:solidFill>
                <a:latin typeface="+mj-lt"/>
              </a:rPr>
              <a:t>Độc lập với các Unit Test khác.</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8" name="TextBox 6">
            <a:extLst>
              <a:ext uri="{FF2B5EF4-FFF2-40B4-BE49-F238E27FC236}">
                <a16:creationId xmlns:a16="http://schemas.microsoft.com/office/drawing/2014/main" id="{A9D32DEB-50C9-3F5B-5075-54B63182AC4B}"/>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sz="2400" b="1">
              <a:latin typeface="Calibri" panose="020F0502020204030204" pitchFamily="34" charset="0"/>
              <a:ea typeface="Calibri" panose="020F0502020204030204" pitchFamily="34" charset="0"/>
              <a:cs typeface="Calibri" panose="020F0502020204030204" pitchFamily="34" charset="0"/>
            </a:endParaRPr>
          </a:p>
        </p:txBody>
      </p:sp>
      <p:sp>
        <p:nvSpPr>
          <p:cNvPr id="3" name="TextBox 3"/>
          <p:cNvSpPr txBox="1"/>
          <p:nvPr/>
        </p:nvSpPr>
        <p:spPr>
          <a:xfrm>
            <a:off x="1265818" y="2295918"/>
            <a:ext cx="8435223" cy="664797"/>
          </a:xfrm>
          <a:prstGeom prst="rect">
            <a:avLst/>
          </a:prstGeom>
        </p:spPr>
        <p:txBody>
          <a:bodyPr lIns="0" tIns="0" rIns="0" bIns="0" rtlCol="0" anchor="t">
            <a:spAutoFit/>
          </a:bodyPr>
          <a:lstStyle/>
          <a:p>
            <a:pPr marL="0" lvl="0" indent="0" algn="l">
              <a:lnSpc>
                <a:spcPts val="4800"/>
              </a:lnSpc>
            </a:pPr>
            <a:r>
              <a:rPr lang="en-US" sz="5400" b="1" spc="-300">
                <a:solidFill>
                  <a:srgbClr val="0B4E7C"/>
                </a:solidFill>
                <a:latin typeface="Calibri" panose="020F0502020204030204" pitchFamily="34" charset="0"/>
                <a:ea typeface="Calibri" panose="020F0502020204030204" pitchFamily="34" charset="0"/>
                <a:cs typeface="Calibri" panose="020F0502020204030204" pitchFamily="34" charset="0"/>
              </a:rPr>
              <a:t>THIẾT KẾ UNIT TEST</a:t>
            </a: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148130" y="5237582"/>
            <a:ext cx="9148861" cy="3830536"/>
          </a:xfrm>
          <a:prstGeom prst="rect">
            <a:avLst/>
          </a:prstGeom>
        </p:spPr>
        <p:txBody>
          <a:bodyPr wrap="square" lIns="0" tIns="0" rIns="0" bIns="0" rtlCol="0" anchor="t">
            <a:spAutoFit/>
          </a:bodyPr>
          <a:lstStyle/>
          <a:p>
            <a:pPr algn="l">
              <a:lnSpc>
                <a:spcPts val="2700"/>
              </a:lnSpc>
            </a:pPr>
            <a:r>
              <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rPr>
              <a:t>Mỗi Unit Test đều được tiết kế theo trình tự sau:</a:t>
            </a:r>
          </a:p>
          <a:p>
            <a:pPr marL="431801" lvl="1" indent="-215900" algn="l">
              <a:lnSpc>
                <a:spcPts val="2700"/>
              </a:lnSpc>
              <a:buFont typeface="Arial"/>
              <a:buChar char="•"/>
            </a:pPr>
            <a:r>
              <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rPr>
              <a:t>Thiết lập các điều kiện cần thiết: khởi tạo các đối tượng, xác định tài nguyên cần thiết, xây dựng các dữ liệu giả…</a:t>
            </a:r>
          </a:p>
          <a:p>
            <a:pPr marL="431801" lvl="1" indent="-215900" algn="l">
              <a:lnSpc>
                <a:spcPts val="2700"/>
              </a:lnSpc>
              <a:buFont typeface="Arial"/>
              <a:buChar char="•"/>
            </a:pPr>
            <a:endPar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endParaRPr>
          </a:p>
          <a:p>
            <a:pPr marL="431801" lvl="1" indent="-215900" algn="l">
              <a:lnSpc>
                <a:spcPts val="2700"/>
              </a:lnSpc>
              <a:buFont typeface="Arial"/>
              <a:buChar char="•"/>
            </a:pPr>
            <a:r>
              <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rPr>
              <a:t>Triệu gọi các phương thức cần kiểm tra.</a:t>
            </a:r>
          </a:p>
          <a:p>
            <a:pPr marL="431801" lvl="1" indent="-215900" algn="l">
              <a:lnSpc>
                <a:spcPts val="2700"/>
              </a:lnSpc>
              <a:buFont typeface="Arial"/>
              <a:buChar char="•"/>
            </a:pPr>
            <a:r>
              <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rPr>
              <a:t>Kiểm tra sự hoạt động đúng đắn của các phương thức.</a:t>
            </a:r>
          </a:p>
          <a:p>
            <a:pPr marL="431801" lvl="1" indent="-215900" algn="l">
              <a:lnSpc>
                <a:spcPts val="2700"/>
              </a:lnSpc>
              <a:buFont typeface="Arial"/>
              <a:buChar char="•"/>
            </a:pPr>
            <a:endPar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endParaRPr>
          </a:p>
          <a:p>
            <a:pPr marL="431801" lvl="1" indent="-215900" algn="l">
              <a:lnSpc>
                <a:spcPts val="2700"/>
              </a:lnSpc>
              <a:buFont typeface="Arial"/>
              <a:buChar char="•"/>
            </a:pPr>
            <a:r>
              <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rPr>
              <a:t>Dọn dẹp tài nguyên sau khi kết thúc kiểm tra.</a:t>
            </a:r>
          </a:p>
          <a:p>
            <a:pPr marL="0" lvl="0" indent="0" algn="l">
              <a:lnSpc>
                <a:spcPts val="2700"/>
              </a:lnSpc>
              <a:spcBef>
                <a:spcPct val="0"/>
              </a:spcBef>
            </a:pPr>
            <a:endParaRPr lang="en-US" sz="3200" b="1" spc="120">
              <a:solidFill>
                <a:srgbClr val="0B4E7C"/>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6">
            <a:extLst>
              <a:ext uri="{FF2B5EF4-FFF2-40B4-BE49-F238E27FC236}">
                <a16:creationId xmlns:a16="http://schemas.microsoft.com/office/drawing/2014/main" id="{31D88F99-AD81-6FA3-541D-7EA69483E788}"/>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066800" y="2126647"/>
            <a:ext cx="8435223" cy="1260025"/>
          </a:xfrm>
          <a:prstGeom prst="rect">
            <a:avLst/>
          </a:prstGeom>
        </p:spPr>
        <p:txBody>
          <a:bodyPr lIns="0" tIns="0" rIns="0" bIns="0" rtlCol="0" anchor="t">
            <a:spAutoFit/>
          </a:bodyPr>
          <a:lstStyle/>
          <a:p>
            <a:pPr algn="l">
              <a:lnSpc>
                <a:spcPts val="4800"/>
              </a:lnSpc>
            </a:pPr>
            <a:r>
              <a:rPr lang="en-US" sz="4800" b="1" spc="-300">
                <a:solidFill>
                  <a:srgbClr val="0B4E7C"/>
                </a:solidFill>
                <a:latin typeface="+mj-lt"/>
              </a:rPr>
              <a:t>ƯU ĐIỂM CỦA UNIT TEST LÀ GÌ?</a:t>
            </a:r>
          </a:p>
          <a:p>
            <a:pPr marL="0" lvl="0" indent="0" algn="l">
              <a:lnSpc>
                <a:spcPts val="4800"/>
              </a:lnSpc>
            </a:pPr>
            <a:endParaRPr lang="en-US" sz="4800" b="1" spc="-300">
              <a:solidFill>
                <a:srgbClr val="0B4E7C"/>
              </a:solidFill>
              <a:latin typeface="+mj-lt"/>
            </a:endParaRPr>
          </a:p>
        </p:txBody>
      </p:sp>
      <p:sp>
        <p:nvSpPr>
          <p:cNvPr id="4" name="Freeform 4"/>
          <p:cNvSpPr/>
          <p:nvPr/>
        </p:nvSpPr>
        <p:spPr>
          <a:xfrm>
            <a:off x="12025898" y="533401"/>
            <a:ext cx="5829893" cy="5448300"/>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685800" y="4758465"/>
            <a:ext cx="11220450" cy="4869282"/>
          </a:xfrm>
          <a:prstGeom prst="rect">
            <a:avLst/>
          </a:prstGeom>
        </p:spPr>
        <p:txBody>
          <a:bodyPr wrap="square" lIns="0" tIns="0" rIns="0" bIns="0" rtlCol="0" anchor="t">
            <a:spAutoFit/>
          </a:bodyPr>
          <a:lstStyle/>
          <a:p>
            <a:pPr algn="l">
              <a:lnSpc>
                <a:spcPts val="2700"/>
              </a:lnSpc>
            </a:pPr>
            <a:endParaRPr sz="2800" b="1">
              <a:latin typeface="+mj-lt"/>
            </a:endParaRPr>
          </a:p>
          <a:p>
            <a:pPr marL="431801" lvl="1" indent="-215900" algn="l">
              <a:lnSpc>
                <a:spcPts val="2700"/>
              </a:lnSpc>
              <a:buFont typeface="Arial"/>
              <a:buChar char="•"/>
            </a:pPr>
            <a:r>
              <a:rPr lang="en-US" sz="3200" b="1" spc="120">
                <a:solidFill>
                  <a:srgbClr val="0B4E7C"/>
                </a:solidFill>
                <a:latin typeface="+mj-lt"/>
              </a:rPr>
              <a:t>Unit Test sẵn sàng tạo ra những môi trường lý tưởng cho các hoạt động kiểm tra. </a:t>
            </a:r>
          </a:p>
          <a:p>
            <a:pPr marL="431801" lvl="1" indent="-215900" algn="l">
              <a:lnSpc>
                <a:spcPts val="2700"/>
              </a:lnSpc>
              <a:buFont typeface="Arial"/>
              <a:buChar char="•"/>
            </a:pPr>
            <a:r>
              <a:rPr lang="en-US" sz="3200" b="1" spc="120">
                <a:solidFill>
                  <a:srgbClr val="0B4E7C"/>
                </a:solidFill>
                <a:latin typeface="+mj-lt"/>
              </a:rPr>
              <a:t>Unit Test còn rất nhạy trong việc cảm ứng những sự thay đổi đột ngột. Khi nhận được tín hiệu không khả quan từ một khu vực, nó sẽ nhanh chóng tạo một lớp bảo vệ cho những khu vực khác.</a:t>
            </a:r>
          </a:p>
          <a:p>
            <a:pPr marL="431801" lvl="1" indent="-215900" algn="l">
              <a:lnSpc>
                <a:spcPts val="2700"/>
              </a:lnSpc>
              <a:buFont typeface="Arial"/>
              <a:buChar char="•"/>
            </a:pPr>
            <a:r>
              <a:rPr lang="en-US" sz="3200" b="1" spc="120">
                <a:solidFill>
                  <a:srgbClr val="0B4E7C"/>
                </a:solidFill>
                <a:latin typeface="+mj-lt"/>
              </a:rPr>
              <a:t>Unit Test có khả năng nhanh chóng tìm ra những lỗi nhỏ nhất trong các môi trường hẹp.</a:t>
            </a:r>
          </a:p>
          <a:p>
            <a:pPr marL="431801" lvl="1" indent="-215900" algn="l">
              <a:lnSpc>
                <a:spcPts val="2700"/>
              </a:lnSpc>
              <a:buFont typeface="Arial"/>
              <a:buChar char="•"/>
            </a:pPr>
            <a:r>
              <a:rPr lang="en-US" sz="3200" b="1" spc="120">
                <a:solidFill>
                  <a:srgbClr val="0B4E7C"/>
                </a:solidFill>
                <a:latin typeface="+mj-lt"/>
              </a:rPr>
              <a:t>Unit Test thậm chí còn cung cấp các đánh giá về những bộ phận đang hoạt động không hiệu quả như dự kiến hoặc các thủ tục chạy quá thời gian cho phép.</a:t>
            </a:r>
          </a:p>
          <a:p>
            <a:pPr marL="431801" lvl="1" indent="-215900" algn="l">
              <a:lnSpc>
                <a:spcPts val="2700"/>
              </a:lnSpc>
              <a:buFont typeface="Arial"/>
              <a:buChar char="•"/>
            </a:pPr>
            <a:r>
              <a:rPr lang="en-US" sz="3200" b="1" spc="120">
                <a:solidFill>
                  <a:srgbClr val="0B4E7C"/>
                </a:solidFill>
                <a:latin typeface="+mj-lt"/>
              </a:rPr>
              <a:t>Unit Test giúp phát hiện ra các lỗi trong cấu trúc thiết kế.</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B777E5A0-D5A8-C8E2-1D32-AC746BC7D433}"/>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16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sz="2400"/>
          </a:p>
        </p:txBody>
      </p:sp>
      <p:sp>
        <p:nvSpPr>
          <p:cNvPr id="3" name="TextBox 3"/>
          <p:cNvSpPr txBox="1"/>
          <p:nvPr/>
        </p:nvSpPr>
        <p:spPr>
          <a:xfrm>
            <a:off x="698909" y="2094308"/>
            <a:ext cx="9258300" cy="1260025"/>
          </a:xfrm>
          <a:prstGeom prst="rect">
            <a:avLst/>
          </a:prstGeom>
        </p:spPr>
        <p:txBody>
          <a:bodyPr wrap="square" lIns="0" tIns="0" rIns="0" bIns="0" rtlCol="0" anchor="t">
            <a:spAutoFit/>
          </a:bodyPr>
          <a:lstStyle/>
          <a:p>
            <a:pPr algn="l">
              <a:lnSpc>
                <a:spcPts val="4800"/>
              </a:lnSpc>
            </a:pPr>
            <a:r>
              <a:rPr lang="en-US" sz="4800" b="1" spc="-300">
                <a:solidFill>
                  <a:srgbClr val="0B4E7C"/>
                </a:solidFill>
                <a:latin typeface="+mj-lt"/>
              </a:rPr>
              <a:t>NHƯỢC ĐIỂM CỦA UNIT TEST LÀ GÌ?</a:t>
            </a:r>
          </a:p>
          <a:p>
            <a:pPr marL="0" lvl="0" indent="0" algn="l">
              <a:lnSpc>
                <a:spcPts val="4800"/>
              </a:lnSpc>
            </a:pPr>
            <a:endParaRPr lang="en-US" sz="48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762000" y="4809763"/>
            <a:ext cx="10001250" cy="4176784"/>
          </a:xfrm>
          <a:prstGeom prst="rect">
            <a:avLst/>
          </a:prstGeom>
        </p:spPr>
        <p:txBody>
          <a:bodyPr wrap="square" lIns="0" tIns="0" rIns="0" bIns="0" rtlCol="0" anchor="t">
            <a:spAutoFit/>
          </a:bodyPr>
          <a:lstStyle/>
          <a:p>
            <a:pPr algn="l">
              <a:lnSpc>
                <a:spcPts val="2700"/>
              </a:lnSpc>
            </a:pPr>
            <a:endParaRPr sz="2800" b="1">
              <a:latin typeface="+mj-lt"/>
            </a:endParaRPr>
          </a:p>
          <a:p>
            <a:pPr marL="431801" lvl="1" indent="-215900" algn="l">
              <a:lnSpc>
                <a:spcPts val="2700"/>
              </a:lnSpc>
              <a:buFont typeface="Arial"/>
              <a:buChar char="•"/>
            </a:pPr>
            <a:r>
              <a:rPr lang="en-US" sz="3200" b="1" spc="120">
                <a:solidFill>
                  <a:srgbClr val="0B4E7C"/>
                </a:solidFill>
                <a:latin typeface="+mj-lt"/>
              </a:rPr>
              <a:t> Unit Test cũng là một chương trình, vì thế nó cần được tạo nên bởi các mã code.</a:t>
            </a:r>
          </a:p>
          <a:p>
            <a:pPr marL="431801" lvl="1" indent="-215900" algn="l">
              <a:lnSpc>
                <a:spcPts val="2700"/>
              </a:lnSpc>
              <a:buFont typeface="Arial"/>
              <a:buChar char="•"/>
            </a:pPr>
            <a:r>
              <a:rPr lang="en-US" sz="3200" b="1" spc="120">
                <a:solidFill>
                  <a:srgbClr val="0B4E7C"/>
                </a:solidFill>
                <a:latin typeface="+mj-lt"/>
              </a:rPr>
              <a:t> Không phải lập trình viên nào cũng xây dựng được hệ thống unit case chuẩn và hiệu quả. </a:t>
            </a:r>
          </a:p>
          <a:p>
            <a:pPr marL="431801" lvl="1" indent="-215900" algn="l">
              <a:lnSpc>
                <a:spcPts val="2700"/>
              </a:lnSpc>
              <a:buFont typeface="Arial"/>
              <a:buChar char="•"/>
            </a:pPr>
            <a:r>
              <a:rPr lang="en-US" sz="3200" b="1" spc="120">
                <a:solidFill>
                  <a:srgbClr val="0B4E7C"/>
                </a:solidFill>
                <a:latin typeface="+mj-lt"/>
              </a:rPr>
              <a:t>Đôi khi việc lập trình Unit Test thậm chí còn khó hơn cả xây dựng phần mềm.</a:t>
            </a:r>
          </a:p>
          <a:p>
            <a:pPr marL="431801" lvl="1" indent="-215900" algn="l">
              <a:lnSpc>
                <a:spcPts val="2700"/>
              </a:lnSpc>
              <a:buFont typeface="Arial"/>
              <a:buChar char="•"/>
            </a:pPr>
            <a:r>
              <a:rPr lang="en-US" sz="3200" b="1" spc="120">
                <a:solidFill>
                  <a:srgbClr val="0B4E7C"/>
                </a:solidFill>
                <a:latin typeface="+mj-lt"/>
              </a:rPr>
              <a:t>Việc tạo ra Unit Test cũng mất khá nhiều thời gian. </a:t>
            </a:r>
          </a:p>
          <a:p>
            <a:pPr marL="431801" lvl="1" indent="-215900" algn="l">
              <a:lnSpc>
                <a:spcPts val="2700"/>
              </a:lnSpc>
              <a:buFont typeface="Arial"/>
              <a:buChar char="•"/>
            </a:pPr>
            <a:r>
              <a:rPr lang="en-US" sz="3200" b="1" spc="120">
                <a:solidFill>
                  <a:srgbClr val="0B4E7C"/>
                </a:solidFill>
                <a:latin typeface="+mj-lt"/>
              </a:rPr>
              <a:t>Nhiệm vụ của Unit Test là phát hiện lỗi nhưng đôi khi chính nó cũng mắc lỗi do người lập trình ra nó phạm sai lầm.</a:t>
            </a:r>
          </a:p>
          <a:p>
            <a:pPr marL="0" lvl="0" indent="0" algn="l">
              <a:lnSpc>
                <a:spcPts val="2700"/>
              </a:lnSpc>
              <a:spcBef>
                <a:spcPct val="0"/>
              </a:spcBef>
            </a:pPr>
            <a:endParaRPr lang="en-US" sz="3200" b="1" spc="120">
              <a:solidFill>
                <a:srgbClr val="0B4E7C"/>
              </a:solidFill>
              <a:latin typeface="+mj-lt"/>
            </a:endParaRPr>
          </a:p>
        </p:txBody>
      </p:sp>
      <p:sp>
        <p:nvSpPr>
          <p:cNvPr id="9" name="TextBox 6">
            <a:extLst>
              <a:ext uri="{FF2B5EF4-FFF2-40B4-BE49-F238E27FC236}">
                <a16:creationId xmlns:a16="http://schemas.microsoft.com/office/drawing/2014/main" id="{6B1254EB-3184-4F23-3A88-EEECDA577036}"/>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3" name="TextBox 3"/>
          <p:cNvSpPr txBox="1"/>
          <p:nvPr/>
        </p:nvSpPr>
        <p:spPr>
          <a:xfrm>
            <a:off x="1219200" y="2124456"/>
            <a:ext cx="8435223" cy="1260025"/>
          </a:xfrm>
          <a:prstGeom prst="rect">
            <a:avLst/>
          </a:prstGeom>
        </p:spPr>
        <p:txBody>
          <a:bodyPr lIns="0" tIns="0" rIns="0" bIns="0" rtlCol="0" anchor="t">
            <a:spAutoFit/>
          </a:bodyPr>
          <a:lstStyle/>
          <a:p>
            <a:pPr algn="l">
              <a:lnSpc>
                <a:spcPts val="4800"/>
              </a:lnSpc>
            </a:pPr>
            <a:r>
              <a:rPr lang="en-US" sz="4800" b="1" spc="-300">
                <a:solidFill>
                  <a:srgbClr val="0B4E7C"/>
                </a:solidFill>
                <a:latin typeface="+mj-lt"/>
              </a:rPr>
              <a:t>ỨNG DỤNG UNIT TEST</a:t>
            </a:r>
          </a:p>
          <a:p>
            <a:pPr marL="0" lvl="0" indent="0" algn="l">
              <a:lnSpc>
                <a:spcPts val="4800"/>
              </a:lnSpc>
            </a:pPr>
            <a:endParaRPr lang="en-US" sz="4800" b="1" spc="-300">
              <a:solidFill>
                <a:srgbClr val="0B4E7C"/>
              </a:solidFill>
              <a:latin typeface="+mj-lt"/>
            </a:endParaRPr>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219200" y="4991100"/>
            <a:ext cx="8172450" cy="4176784"/>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a:solidFill>
                  <a:srgbClr val="0B4E7C"/>
                </a:solidFill>
                <a:latin typeface="+mj-lt"/>
              </a:rPr>
              <a:t>Kiểm tra mọi đơn vị nhỏ nhất là các thuộc tính, sự kiện, thủ tục và hàm.</a:t>
            </a:r>
          </a:p>
          <a:p>
            <a:pPr marL="431801" lvl="1" indent="-215900" algn="l">
              <a:lnSpc>
                <a:spcPts val="2700"/>
              </a:lnSpc>
              <a:buFont typeface="Arial"/>
              <a:buChar char="•"/>
            </a:pPr>
            <a:endParaRPr lang="en-US" sz="3200" b="1" spc="120">
              <a:solidFill>
                <a:srgbClr val="0B4E7C"/>
              </a:solidFill>
              <a:latin typeface="+mj-lt"/>
            </a:endParaRPr>
          </a:p>
          <a:p>
            <a:pPr marL="431801" lvl="1" indent="-215900" algn="l">
              <a:lnSpc>
                <a:spcPts val="2700"/>
              </a:lnSpc>
              <a:buFont typeface="Arial"/>
              <a:buChar char="•"/>
            </a:pPr>
            <a:r>
              <a:rPr lang="en-US" sz="3200" b="1" spc="120">
                <a:solidFill>
                  <a:srgbClr val="0B4E7C"/>
                </a:solidFill>
                <a:latin typeface="+mj-lt"/>
              </a:rPr>
              <a:t>Kiểm tra các trạng thái và ràng buộc của đối tượng ở các mức sâu hơn mà thông thường chúng ta không thể truy cập được.</a:t>
            </a:r>
          </a:p>
          <a:p>
            <a:pPr marL="431801" lvl="1" indent="-215900" algn="l">
              <a:lnSpc>
                <a:spcPts val="2700"/>
              </a:lnSpc>
              <a:buFont typeface="Arial"/>
              <a:buChar char="•"/>
            </a:pPr>
            <a:endParaRPr lang="en-US" sz="3200" b="1" spc="120">
              <a:solidFill>
                <a:srgbClr val="0B4E7C"/>
              </a:solidFill>
              <a:latin typeface="+mj-lt"/>
            </a:endParaRPr>
          </a:p>
          <a:p>
            <a:pPr marL="431801" lvl="1" indent="-215900" algn="l">
              <a:lnSpc>
                <a:spcPts val="2700"/>
              </a:lnSpc>
              <a:buFont typeface="Arial"/>
              <a:buChar char="•"/>
            </a:pPr>
            <a:r>
              <a:rPr lang="en-US" sz="3200" b="1" spc="120">
                <a:solidFill>
                  <a:srgbClr val="0B4E7C"/>
                </a:solidFill>
                <a:latin typeface="+mj-lt"/>
              </a:rPr>
              <a:t>Kiểm tra các quy trình (process) và mở rộng hơn là các khung làm việc(workflow – tập hợp của nhiều quy trình).</a:t>
            </a: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C561C4D0-093F-9AEC-0626-AB3E356F573C}"/>
              </a:ext>
            </a:extLst>
          </p:cNvPr>
          <p:cNvSpPr txBox="1"/>
          <p:nvPr/>
        </p:nvSpPr>
        <p:spPr>
          <a:xfrm>
            <a:off x="-1143000" y="227742"/>
            <a:ext cx="9148861" cy="1671163"/>
          </a:xfrm>
          <a:prstGeom prst="rect">
            <a:avLst/>
          </a:prstGeom>
        </p:spPr>
        <p:txBody>
          <a:bodyPr lIns="0" tIns="0" rIns="0" bIns="0" rtlCol="0" anchor="t">
            <a:spAutoFit/>
          </a:bodyPr>
          <a:lstStyle/>
          <a:p>
            <a:pPr algn="ctr">
              <a:lnSpc>
                <a:spcPts val="14000"/>
              </a:lnSpc>
              <a:spcBef>
                <a:spcPct val="0"/>
              </a:spcBef>
            </a:pPr>
            <a:r>
              <a:rPr lang="en-US" sz="10000" spc="-600">
                <a:solidFill>
                  <a:srgbClr val="0B4E7C"/>
                </a:solidFill>
                <a:latin typeface="Rustic Printed"/>
              </a:rPr>
              <a:t>III. UNIT TEST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366666" y="4914900"/>
            <a:ext cx="8858250" cy="3484287"/>
          </a:xfrm>
          <a:prstGeom prst="rect">
            <a:avLst/>
          </a:prstGeom>
        </p:spPr>
        <p:txBody>
          <a:bodyPr wrap="square" lIns="0" tIns="0" rIns="0" bIns="0" rtlCol="0" anchor="t">
            <a:spAutoFit/>
          </a:bodyPr>
          <a:lstStyle/>
          <a:p>
            <a:pPr marL="0" lvl="0" indent="0" algn="l">
              <a:lnSpc>
                <a:spcPts val="2700"/>
              </a:lnSpc>
              <a:spcBef>
                <a:spcPct val="0"/>
              </a:spcBef>
            </a:pPr>
            <a:r>
              <a:rPr lang="en-US" sz="3200" b="1" spc="120" dirty="0">
                <a:solidFill>
                  <a:srgbClr val="0B4E7C"/>
                </a:solidFill>
                <a:latin typeface="+mj-lt"/>
              </a:rPr>
              <a:t>GitHub </a:t>
            </a:r>
            <a:r>
              <a:rPr lang="en-US" sz="3200" b="1" spc="120" dirty="0" err="1">
                <a:solidFill>
                  <a:srgbClr val="0B4E7C"/>
                </a:solidFill>
                <a:latin typeface="+mj-lt"/>
              </a:rPr>
              <a:t>cho</a:t>
            </a:r>
            <a:r>
              <a:rPr lang="en-US" sz="3200" b="1" spc="120" dirty="0">
                <a:solidFill>
                  <a:srgbClr val="0B4E7C"/>
                </a:solidFill>
                <a:latin typeface="+mj-lt"/>
              </a:rPr>
              <a:t> </a:t>
            </a:r>
            <a:r>
              <a:rPr lang="en-US" sz="3200" b="1" spc="120" dirty="0" err="1">
                <a:solidFill>
                  <a:srgbClr val="0B4E7C"/>
                </a:solidFill>
                <a:latin typeface="+mj-lt"/>
              </a:rPr>
              <a:t>phép</a:t>
            </a:r>
            <a:r>
              <a:rPr lang="en-US" sz="3200" b="1" spc="120" dirty="0">
                <a:solidFill>
                  <a:srgbClr val="0B4E7C"/>
                </a:solidFill>
                <a:latin typeface="+mj-lt"/>
              </a:rPr>
              <a:t> </a:t>
            </a:r>
            <a:r>
              <a:rPr lang="en-US" sz="3200" b="1" spc="120" dirty="0" err="1">
                <a:solidFill>
                  <a:srgbClr val="0B4E7C"/>
                </a:solidFill>
                <a:latin typeface="+mj-lt"/>
              </a:rPr>
              <a:t>nhiều</a:t>
            </a:r>
            <a:r>
              <a:rPr lang="en-US" sz="3200" b="1" spc="120" dirty="0">
                <a:solidFill>
                  <a:srgbClr val="0B4E7C"/>
                </a:solidFill>
                <a:latin typeface="+mj-lt"/>
              </a:rPr>
              <a:t> </a:t>
            </a:r>
            <a:r>
              <a:rPr lang="en-US" sz="3200" b="1" spc="120" dirty="0" err="1">
                <a:solidFill>
                  <a:srgbClr val="0B4E7C"/>
                </a:solidFill>
                <a:latin typeface="+mj-lt"/>
              </a:rPr>
              <a:t>nhà</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triển</a:t>
            </a:r>
            <a:r>
              <a:rPr lang="en-US" sz="3200" b="1" spc="120" dirty="0">
                <a:solidFill>
                  <a:srgbClr val="0B4E7C"/>
                </a:solidFill>
                <a:latin typeface="+mj-lt"/>
              </a:rPr>
              <a:t> </a:t>
            </a:r>
            <a:r>
              <a:rPr lang="en-US" sz="3200" b="1" spc="120" dirty="0" err="1">
                <a:solidFill>
                  <a:srgbClr val="0B4E7C"/>
                </a:solidFill>
                <a:latin typeface="+mj-lt"/>
              </a:rPr>
              <a:t>làm</a:t>
            </a:r>
            <a:r>
              <a:rPr lang="en-US" sz="3200" b="1" spc="120" dirty="0">
                <a:solidFill>
                  <a:srgbClr val="0B4E7C"/>
                </a:solidFill>
                <a:latin typeface="+mj-lt"/>
              </a:rPr>
              <a:t> </a:t>
            </a:r>
            <a:r>
              <a:rPr lang="en-US" sz="3200" b="1" spc="120" dirty="0" err="1">
                <a:solidFill>
                  <a:srgbClr val="0B4E7C"/>
                </a:solidFill>
                <a:latin typeface="+mj-lt"/>
              </a:rPr>
              <a:t>việc</a:t>
            </a:r>
            <a:r>
              <a:rPr lang="en-US" sz="3200" b="1" spc="120" dirty="0">
                <a:solidFill>
                  <a:srgbClr val="0B4E7C"/>
                </a:solidFill>
                <a:latin typeface="+mj-lt"/>
              </a:rPr>
              <a:t> </a:t>
            </a:r>
            <a:r>
              <a:rPr lang="en-US" sz="3200" b="1" spc="120" dirty="0" err="1">
                <a:solidFill>
                  <a:srgbClr val="0B4E7C"/>
                </a:solidFill>
                <a:latin typeface="+mj-lt"/>
              </a:rPr>
              <a:t>trên</a:t>
            </a:r>
            <a:r>
              <a:rPr lang="en-US" sz="3200" b="1" spc="120" dirty="0">
                <a:solidFill>
                  <a:srgbClr val="0B4E7C"/>
                </a:solidFill>
                <a:latin typeface="+mj-lt"/>
              </a:rPr>
              <a:t> </a:t>
            </a:r>
            <a:r>
              <a:rPr lang="en-US" sz="3200" b="1" spc="120" dirty="0" err="1">
                <a:solidFill>
                  <a:srgbClr val="0B4E7C"/>
                </a:solidFill>
                <a:latin typeface="+mj-lt"/>
              </a:rPr>
              <a:t>một</a:t>
            </a:r>
            <a:r>
              <a:rPr lang="en-US" sz="3200" b="1" spc="120" dirty="0">
                <a:solidFill>
                  <a:srgbClr val="0B4E7C"/>
                </a:solidFill>
                <a:latin typeface="+mj-lt"/>
              </a:rPr>
              <a:t> </a:t>
            </a:r>
            <a:r>
              <a:rPr lang="en-US" sz="3200" b="1" spc="120" dirty="0" err="1">
                <a:solidFill>
                  <a:srgbClr val="0B4E7C"/>
                </a:solidFill>
                <a:latin typeface="+mj-lt"/>
              </a:rPr>
              <a:t>dự</a:t>
            </a:r>
            <a:r>
              <a:rPr lang="en-US" sz="3200" b="1" spc="120" dirty="0">
                <a:solidFill>
                  <a:srgbClr val="0B4E7C"/>
                </a:solidFill>
                <a:latin typeface="+mj-lt"/>
              </a:rPr>
              <a:t> </a:t>
            </a:r>
            <a:r>
              <a:rPr lang="en-US" sz="3200" b="1" spc="120" dirty="0" err="1">
                <a:solidFill>
                  <a:srgbClr val="0B4E7C"/>
                </a:solidFill>
                <a:latin typeface="+mj-lt"/>
              </a:rPr>
              <a:t>án</a:t>
            </a:r>
            <a:r>
              <a:rPr lang="en-US" sz="3200" b="1" spc="120" dirty="0">
                <a:solidFill>
                  <a:srgbClr val="0B4E7C"/>
                </a:solidFill>
                <a:latin typeface="+mj-lt"/>
              </a:rPr>
              <a:t> </a:t>
            </a:r>
            <a:r>
              <a:rPr lang="en-US" sz="3200" b="1" spc="120" dirty="0" err="1">
                <a:solidFill>
                  <a:srgbClr val="0B4E7C"/>
                </a:solidFill>
                <a:latin typeface="+mj-lt"/>
              </a:rPr>
              <a:t>cùng</a:t>
            </a:r>
            <a:r>
              <a:rPr lang="en-US" sz="3200" b="1" spc="120" dirty="0">
                <a:solidFill>
                  <a:srgbClr val="0B4E7C"/>
                </a:solidFill>
                <a:latin typeface="+mj-lt"/>
              </a:rPr>
              <a:t> </a:t>
            </a:r>
            <a:r>
              <a:rPr lang="en-US" sz="3200" b="1" spc="120" dirty="0" err="1">
                <a:solidFill>
                  <a:srgbClr val="0B4E7C"/>
                </a:solidFill>
                <a:latin typeface="+mj-lt"/>
              </a:rPr>
              <a:t>một</a:t>
            </a:r>
            <a:r>
              <a:rPr lang="en-US" sz="3200" b="1" spc="120" dirty="0">
                <a:solidFill>
                  <a:srgbClr val="0B4E7C"/>
                </a:solidFill>
                <a:latin typeface="+mj-lt"/>
              </a:rPr>
              <a:t> </a:t>
            </a:r>
            <a:r>
              <a:rPr lang="en-US" sz="3200" b="1" spc="120" dirty="0" err="1">
                <a:solidFill>
                  <a:srgbClr val="0B4E7C"/>
                </a:solidFill>
                <a:latin typeface="+mj-lt"/>
              </a:rPr>
              <a:t>lúc</a:t>
            </a:r>
            <a:r>
              <a:rPr lang="en-US" sz="3200" b="1" spc="120" dirty="0">
                <a:solidFill>
                  <a:srgbClr val="0B4E7C"/>
                </a:solidFill>
                <a:latin typeface="+mj-lt"/>
              </a:rPr>
              <a:t>, </a:t>
            </a:r>
            <a:r>
              <a:rPr lang="en-US" sz="3200" b="1" spc="120" dirty="0" err="1">
                <a:solidFill>
                  <a:srgbClr val="0B4E7C"/>
                </a:solidFill>
                <a:latin typeface="+mj-lt"/>
              </a:rPr>
              <a:t>giảm</a:t>
            </a:r>
            <a:r>
              <a:rPr lang="en-US" sz="3200" b="1" spc="120" dirty="0">
                <a:solidFill>
                  <a:srgbClr val="0B4E7C"/>
                </a:solidFill>
                <a:latin typeface="+mj-lt"/>
              </a:rPr>
              <a:t> </a:t>
            </a:r>
            <a:r>
              <a:rPr lang="en-US" sz="3200" b="1" spc="120" dirty="0" err="1">
                <a:solidFill>
                  <a:srgbClr val="0B4E7C"/>
                </a:solidFill>
                <a:latin typeface="+mj-lt"/>
              </a:rPr>
              <a:t>nguy</a:t>
            </a:r>
            <a:r>
              <a:rPr lang="en-US" sz="3200" b="1" spc="120" dirty="0">
                <a:solidFill>
                  <a:srgbClr val="0B4E7C"/>
                </a:solidFill>
                <a:latin typeface="+mj-lt"/>
              </a:rPr>
              <a:t> </a:t>
            </a:r>
            <a:r>
              <a:rPr lang="en-US" sz="3200" b="1" spc="120" dirty="0" err="1">
                <a:solidFill>
                  <a:srgbClr val="0B4E7C"/>
                </a:solidFill>
                <a:latin typeface="+mj-lt"/>
              </a:rPr>
              <a:t>cơ</a:t>
            </a:r>
            <a:r>
              <a:rPr lang="en-US" sz="3200" b="1" spc="120" dirty="0">
                <a:solidFill>
                  <a:srgbClr val="0B4E7C"/>
                </a:solidFill>
                <a:latin typeface="+mj-lt"/>
              </a:rPr>
              <a:t> </a:t>
            </a:r>
            <a:r>
              <a:rPr lang="en-US" sz="3200" b="1" spc="120" dirty="0" err="1">
                <a:solidFill>
                  <a:srgbClr val="0B4E7C"/>
                </a:solidFill>
                <a:latin typeface="+mj-lt"/>
              </a:rPr>
              <a:t>công</a:t>
            </a:r>
            <a:r>
              <a:rPr lang="en-US" sz="3200" b="1" spc="120" dirty="0">
                <a:solidFill>
                  <a:srgbClr val="0B4E7C"/>
                </a:solidFill>
                <a:latin typeface="+mj-lt"/>
              </a:rPr>
              <a:t> </a:t>
            </a:r>
            <a:r>
              <a:rPr lang="en-US" sz="3200" b="1" spc="120" dirty="0" err="1">
                <a:solidFill>
                  <a:srgbClr val="0B4E7C"/>
                </a:solidFill>
                <a:latin typeface="+mj-lt"/>
              </a:rPr>
              <a:t>việc</a:t>
            </a:r>
            <a:r>
              <a:rPr lang="en-US" sz="3200" b="1" spc="120" dirty="0">
                <a:solidFill>
                  <a:srgbClr val="0B4E7C"/>
                </a:solidFill>
                <a:latin typeface="+mj-lt"/>
              </a:rPr>
              <a:t> </a:t>
            </a:r>
            <a:r>
              <a:rPr lang="en-US" sz="3200" b="1" spc="120" dirty="0" err="1">
                <a:solidFill>
                  <a:srgbClr val="0B4E7C"/>
                </a:solidFill>
                <a:latin typeface="+mj-lt"/>
              </a:rPr>
              <a:t>trùng</a:t>
            </a:r>
            <a:r>
              <a:rPr lang="en-US" sz="3200" b="1" spc="120" dirty="0">
                <a:solidFill>
                  <a:srgbClr val="0B4E7C"/>
                </a:solidFill>
                <a:latin typeface="+mj-lt"/>
              </a:rPr>
              <a:t> </a:t>
            </a:r>
            <a:r>
              <a:rPr lang="en-US" sz="3200" b="1" spc="120" dirty="0" err="1">
                <a:solidFill>
                  <a:srgbClr val="0B4E7C"/>
                </a:solidFill>
                <a:latin typeface="+mj-lt"/>
              </a:rPr>
              <a:t>lặp</a:t>
            </a:r>
            <a:r>
              <a:rPr lang="en-US" sz="3200" b="1" spc="120" dirty="0">
                <a:solidFill>
                  <a:srgbClr val="0B4E7C"/>
                </a:solidFill>
                <a:latin typeface="+mj-lt"/>
              </a:rPr>
              <a:t> </a:t>
            </a:r>
            <a:r>
              <a:rPr lang="en-US" sz="3200" b="1" spc="120" dirty="0" err="1">
                <a:solidFill>
                  <a:srgbClr val="0B4E7C"/>
                </a:solidFill>
                <a:latin typeface="+mj-lt"/>
              </a:rPr>
              <a:t>hoặc</a:t>
            </a:r>
            <a:r>
              <a:rPr lang="en-US" sz="3200" b="1" spc="120" dirty="0">
                <a:solidFill>
                  <a:srgbClr val="0B4E7C"/>
                </a:solidFill>
                <a:latin typeface="+mj-lt"/>
              </a:rPr>
              <a:t> </a:t>
            </a:r>
            <a:r>
              <a:rPr lang="en-US" sz="3200" b="1" spc="120" dirty="0" err="1">
                <a:solidFill>
                  <a:srgbClr val="0B4E7C"/>
                </a:solidFill>
                <a:latin typeface="+mj-lt"/>
              </a:rPr>
              <a:t>xung</a:t>
            </a:r>
            <a:r>
              <a:rPr lang="en-US" sz="3200" b="1" spc="120" dirty="0">
                <a:solidFill>
                  <a:srgbClr val="0B4E7C"/>
                </a:solidFill>
                <a:latin typeface="+mj-lt"/>
              </a:rPr>
              <a:t> </a:t>
            </a:r>
            <a:r>
              <a:rPr lang="en-US" sz="3200" b="1" spc="120" dirty="0" err="1">
                <a:solidFill>
                  <a:srgbClr val="0B4E7C"/>
                </a:solidFill>
                <a:latin typeface="+mj-lt"/>
              </a:rPr>
              <a:t>đột</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giúp</a:t>
            </a:r>
            <a:r>
              <a:rPr lang="en-US" sz="3200" b="1" spc="120" dirty="0">
                <a:solidFill>
                  <a:srgbClr val="0B4E7C"/>
                </a:solidFill>
                <a:latin typeface="+mj-lt"/>
              </a:rPr>
              <a:t> </a:t>
            </a:r>
            <a:r>
              <a:rPr lang="en-US" sz="3200" b="1" spc="120" dirty="0" err="1">
                <a:solidFill>
                  <a:srgbClr val="0B4E7C"/>
                </a:solidFill>
                <a:latin typeface="+mj-lt"/>
              </a:rPr>
              <a:t>giảm</a:t>
            </a:r>
            <a:r>
              <a:rPr lang="en-US" sz="3200" b="1" spc="120" dirty="0">
                <a:solidFill>
                  <a:srgbClr val="0B4E7C"/>
                </a:solidFill>
                <a:latin typeface="+mj-lt"/>
              </a:rPr>
              <a:t> </a:t>
            </a:r>
            <a:r>
              <a:rPr lang="en-US" sz="3200" b="1" spc="120" dirty="0" err="1">
                <a:solidFill>
                  <a:srgbClr val="0B4E7C"/>
                </a:solidFill>
                <a:latin typeface="+mj-lt"/>
              </a:rPr>
              <a:t>thời</a:t>
            </a:r>
            <a:r>
              <a:rPr lang="en-US" sz="3200" b="1" spc="120" dirty="0">
                <a:solidFill>
                  <a:srgbClr val="0B4E7C"/>
                </a:solidFill>
                <a:latin typeface="+mj-lt"/>
              </a:rPr>
              <a:t> </a:t>
            </a:r>
            <a:r>
              <a:rPr lang="en-US" sz="3200" b="1" spc="120" dirty="0" err="1">
                <a:solidFill>
                  <a:srgbClr val="0B4E7C"/>
                </a:solidFill>
                <a:latin typeface="+mj-lt"/>
              </a:rPr>
              <a:t>gian</a:t>
            </a:r>
            <a:r>
              <a:rPr lang="en-US" sz="3200" b="1" spc="120" dirty="0">
                <a:solidFill>
                  <a:srgbClr val="0B4E7C"/>
                </a:solidFill>
                <a:latin typeface="+mj-lt"/>
              </a:rPr>
              <a:t> </a:t>
            </a:r>
            <a:r>
              <a:rPr lang="en-US" sz="3200" b="1" spc="120" dirty="0" err="1">
                <a:solidFill>
                  <a:srgbClr val="0B4E7C"/>
                </a:solidFill>
                <a:latin typeface="+mj-lt"/>
              </a:rPr>
              <a:t>sản</a:t>
            </a:r>
            <a:r>
              <a:rPr lang="en-US" sz="3200" b="1" spc="120" dirty="0">
                <a:solidFill>
                  <a:srgbClr val="0B4E7C"/>
                </a:solidFill>
                <a:latin typeface="+mj-lt"/>
              </a:rPr>
              <a:t> </a:t>
            </a:r>
            <a:r>
              <a:rPr lang="en-US" sz="3200" b="1" spc="120" dirty="0" err="1">
                <a:solidFill>
                  <a:srgbClr val="0B4E7C"/>
                </a:solidFill>
                <a:latin typeface="+mj-lt"/>
              </a:rPr>
              <a:t>xuất</a:t>
            </a:r>
            <a:r>
              <a:rPr lang="en-US" sz="3200" b="1" spc="120" dirty="0">
                <a:solidFill>
                  <a:srgbClr val="0B4E7C"/>
                </a:solidFill>
                <a:latin typeface="+mj-lt"/>
              </a:rPr>
              <a:t>. </a:t>
            </a:r>
            <a:r>
              <a:rPr lang="en-US" sz="3200" b="1" spc="120" dirty="0" err="1">
                <a:solidFill>
                  <a:srgbClr val="0B4E7C"/>
                </a:solidFill>
                <a:latin typeface="+mj-lt"/>
              </a:rPr>
              <a:t>Với</a:t>
            </a:r>
            <a:r>
              <a:rPr lang="en-US" sz="3200" b="1" spc="120" dirty="0">
                <a:solidFill>
                  <a:srgbClr val="0B4E7C"/>
                </a:solidFill>
                <a:latin typeface="+mj-lt"/>
              </a:rPr>
              <a:t> GitHub,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nhà</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triển</a:t>
            </a:r>
            <a:r>
              <a:rPr lang="en-US" sz="3200" b="1" spc="120" dirty="0">
                <a:solidFill>
                  <a:srgbClr val="0B4E7C"/>
                </a:solidFill>
                <a:latin typeface="+mj-lt"/>
              </a:rPr>
              <a:t> </a:t>
            </a: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xây</a:t>
            </a:r>
            <a:r>
              <a:rPr lang="en-US" sz="3200" b="1" spc="120" dirty="0">
                <a:solidFill>
                  <a:srgbClr val="0B4E7C"/>
                </a:solidFill>
                <a:latin typeface="+mj-lt"/>
              </a:rPr>
              <a:t> </a:t>
            </a:r>
            <a:r>
              <a:rPr lang="en-US" sz="3200" b="1" spc="120" dirty="0" err="1">
                <a:solidFill>
                  <a:srgbClr val="0B4E7C"/>
                </a:solidFill>
                <a:latin typeface="+mj-lt"/>
              </a:rPr>
              <a:t>dựng</a:t>
            </a:r>
            <a:r>
              <a:rPr lang="en-US" sz="3200" b="1" spc="120" dirty="0">
                <a:solidFill>
                  <a:srgbClr val="0B4E7C"/>
                </a:solidFill>
                <a:latin typeface="+mj-lt"/>
              </a:rPr>
              <a:t> </a:t>
            </a:r>
            <a:r>
              <a:rPr lang="en-US" sz="3200" b="1" spc="120" dirty="0" err="1">
                <a:solidFill>
                  <a:srgbClr val="0B4E7C"/>
                </a:solidFill>
                <a:latin typeface="+mj-lt"/>
              </a:rPr>
              <a:t>mã</a:t>
            </a:r>
            <a:r>
              <a:rPr lang="en-US" sz="3200" b="1" spc="120" dirty="0">
                <a:solidFill>
                  <a:srgbClr val="0B4E7C"/>
                </a:solidFill>
                <a:latin typeface="+mj-lt"/>
              </a:rPr>
              <a:t>, </a:t>
            </a:r>
            <a:r>
              <a:rPr lang="en-US" sz="3200" b="1" spc="120" dirty="0" err="1">
                <a:solidFill>
                  <a:srgbClr val="0B4E7C"/>
                </a:solidFill>
                <a:latin typeface="+mj-lt"/>
              </a:rPr>
              <a:t>theo</a:t>
            </a:r>
            <a:r>
              <a:rPr lang="en-US" sz="3200" b="1" spc="120" dirty="0">
                <a:solidFill>
                  <a:srgbClr val="0B4E7C"/>
                </a:solidFill>
                <a:latin typeface="+mj-lt"/>
              </a:rPr>
              <a:t> </a:t>
            </a:r>
            <a:r>
              <a:rPr lang="en-US" sz="3200" b="1" spc="120" dirty="0" err="1">
                <a:solidFill>
                  <a:srgbClr val="0B4E7C"/>
                </a:solidFill>
                <a:latin typeface="+mj-lt"/>
              </a:rPr>
              <a:t>dõi</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thay</a:t>
            </a:r>
            <a:r>
              <a:rPr lang="en-US" sz="3200" b="1" spc="120" dirty="0">
                <a:solidFill>
                  <a:srgbClr val="0B4E7C"/>
                </a:solidFill>
                <a:latin typeface="+mj-lt"/>
              </a:rPr>
              <a:t> </a:t>
            </a:r>
            <a:r>
              <a:rPr lang="en-US" sz="3200" b="1" spc="120" dirty="0" err="1">
                <a:solidFill>
                  <a:srgbClr val="0B4E7C"/>
                </a:solidFill>
                <a:latin typeface="+mj-lt"/>
              </a:rPr>
              <a:t>đổi</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đổi</a:t>
            </a:r>
            <a:r>
              <a:rPr lang="en-US" sz="3200" b="1" spc="120" dirty="0">
                <a:solidFill>
                  <a:srgbClr val="0B4E7C"/>
                </a:solidFill>
                <a:latin typeface="+mj-lt"/>
              </a:rPr>
              <a:t> </a:t>
            </a:r>
            <a:r>
              <a:rPr lang="en-US" sz="3200" b="1" spc="120" dirty="0" err="1">
                <a:solidFill>
                  <a:srgbClr val="0B4E7C"/>
                </a:solidFill>
                <a:latin typeface="+mj-lt"/>
              </a:rPr>
              <a:t>mới</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giải</a:t>
            </a:r>
            <a:r>
              <a:rPr lang="en-US" sz="3200" b="1" spc="120" dirty="0">
                <a:solidFill>
                  <a:srgbClr val="0B4E7C"/>
                </a:solidFill>
                <a:latin typeface="+mj-lt"/>
              </a:rPr>
              <a:t> </a:t>
            </a:r>
            <a:r>
              <a:rPr lang="en-US" sz="3200" b="1" spc="120" dirty="0" err="1">
                <a:solidFill>
                  <a:srgbClr val="0B4E7C"/>
                </a:solidFill>
                <a:latin typeface="+mj-lt"/>
              </a:rPr>
              <a:t>pháp</a:t>
            </a:r>
            <a:r>
              <a:rPr lang="en-US" sz="3200" b="1" spc="120" dirty="0">
                <a:solidFill>
                  <a:srgbClr val="0B4E7C"/>
                </a:solidFill>
                <a:latin typeface="+mj-lt"/>
              </a:rPr>
              <a:t> </a:t>
            </a:r>
            <a:r>
              <a:rPr lang="en-US" sz="3200" b="1" spc="120" dirty="0" err="1">
                <a:solidFill>
                  <a:srgbClr val="0B4E7C"/>
                </a:solidFill>
                <a:latin typeface="+mj-lt"/>
              </a:rPr>
              <a:t>cho</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vấn</a:t>
            </a:r>
            <a:r>
              <a:rPr lang="en-US" sz="3200" b="1" spc="120" dirty="0">
                <a:solidFill>
                  <a:srgbClr val="0B4E7C"/>
                </a:solidFill>
                <a:latin typeface="+mj-lt"/>
              </a:rPr>
              <a:t> </a:t>
            </a:r>
            <a:r>
              <a:rPr lang="en-US" sz="3200" b="1" spc="120" dirty="0" err="1">
                <a:solidFill>
                  <a:srgbClr val="0B4E7C"/>
                </a:solidFill>
                <a:latin typeface="+mj-lt"/>
              </a:rPr>
              <a:t>đề</a:t>
            </a:r>
            <a:r>
              <a:rPr lang="en-US" sz="3200" b="1" spc="120" dirty="0">
                <a:solidFill>
                  <a:srgbClr val="0B4E7C"/>
                </a:solidFill>
                <a:latin typeface="+mj-lt"/>
              </a:rPr>
              <a:t> </a:t>
            </a: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sinh</a:t>
            </a:r>
            <a:r>
              <a:rPr lang="en-US" sz="3200" b="1" spc="120" dirty="0">
                <a:solidFill>
                  <a:srgbClr val="0B4E7C"/>
                </a:solidFill>
                <a:latin typeface="+mj-lt"/>
              </a:rPr>
              <a:t> </a:t>
            </a:r>
            <a:r>
              <a:rPr lang="en-US" sz="3200" b="1" spc="120" dirty="0" err="1">
                <a:solidFill>
                  <a:srgbClr val="0B4E7C"/>
                </a:solidFill>
                <a:latin typeface="+mj-lt"/>
              </a:rPr>
              <a:t>trong</a:t>
            </a:r>
            <a:r>
              <a:rPr lang="en-US" sz="3200" b="1" spc="120" dirty="0">
                <a:solidFill>
                  <a:srgbClr val="0B4E7C"/>
                </a:solidFill>
                <a:latin typeface="+mj-lt"/>
              </a:rPr>
              <a:t> </a:t>
            </a:r>
            <a:r>
              <a:rPr lang="en-US" sz="3200" b="1" spc="120" dirty="0" err="1">
                <a:solidFill>
                  <a:srgbClr val="0B4E7C"/>
                </a:solidFill>
                <a:latin typeface="+mj-lt"/>
              </a:rPr>
              <a:t>quá</a:t>
            </a:r>
            <a:r>
              <a:rPr lang="en-US" sz="3200" b="1" spc="120" dirty="0">
                <a:solidFill>
                  <a:srgbClr val="0B4E7C"/>
                </a:solidFill>
                <a:latin typeface="+mj-lt"/>
              </a:rPr>
              <a:t> </a:t>
            </a:r>
            <a:r>
              <a:rPr lang="en-US" sz="3200" b="1" spc="120" dirty="0" err="1">
                <a:solidFill>
                  <a:srgbClr val="0B4E7C"/>
                </a:solidFill>
                <a:latin typeface="+mj-lt"/>
              </a:rPr>
              <a:t>trình</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triển</a:t>
            </a:r>
            <a:r>
              <a:rPr lang="en-US" sz="3200" b="1" spc="120" dirty="0">
                <a:solidFill>
                  <a:srgbClr val="0B4E7C"/>
                </a:solidFill>
                <a:latin typeface="+mj-lt"/>
              </a:rPr>
              <a:t> </a:t>
            </a:r>
            <a:r>
              <a:rPr lang="en-US" sz="3200" b="1" spc="120" dirty="0" err="1">
                <a:solidFill>
                  <a:srgbClr val="0B4E7C"/>
                </a:solidFill>
                <a:latin typeface="+mj-lt"/>
              </a:rPr>
              <a:t>trang</a:t>
            </a:r>
            <a:r>
              <a:rPr lang="en-US" sz="3200" b="1" spc="120" dirty="0">
                <a:solidFill>
                  <a:srgbClr val="0B4E7C"/>
                </a:solidFill>
                <a:latin typeface="+mj-lt"/>
              </a:rPr>
              <a:t> web </a:t>
            </a:r>
            <a:r>
              <a:rPr lang="en-US" sz="3200" b="1" spc="120" dirty="0" err="1">
                <a:solidFill>
                  <a:srgbClr val="0B4E7C"/>
                </a:solidFill>
                <a:latin typeface="+mj-lt"/>
              </a:rPr>
              <a:t>đồng</a:t>
            </a:r>
            <a:r>
              <a:rPr lang="en-US" sz="3200" b="1" spc="120" dirty="0">
                <a:solidFill>
                  <a:srgbClr val="0B4E7C"/>
                </a:solidFill>
                <a:latin typeface="+mj-lt"/>
              </a:rPr>
              <a:t> </a:t>
            </a:r>
            <a:r>
              <a:rPr lang="en-US" sz="3200" b="1" spc="120" dirty="0" err="1">
                <a:solidFill>
                  <a:srgbClr val="0B4E7C"/>
                </a:solidFill>
                <a:latin typeface="+mj-lt"/>
              </a:rPr>
              <a:t>thời</a:t>
            </a:r>
            <a:r>
              <a:rPr lang="en-US" sz="3200" b="1" spc="120" dirty="0">
                <a:solidFill>
                  <a:srgbClr val="0B4E7C"/>
                </a:solidFill>
                <a:latin typeface="+mj-lt"/>
              </a:rPr>
              <a:t>. </a:t>
            </a:r>
            <a:r>
              <a:rPr lang="en-US" sz="3200" b="1" spc="120" dirty="0" err="1">
                <a:solidFill>
                  <a:srgbClr val="0B4E7C"/>
                </a:solidFill>
                <a:latin typeface="+mj-lt"/>
              </a:rPr>
              <a:t>Những</a:t>
            </a:r>
            <a:r>
              <a:rPr lang="en-US" sz="3200" b="1" spc="120" dirty="0">
                <a:solidFill>
                  <a:srgbClr val="0B4E7C"/>
                </a:solidFill>
                <a:latin typeface="+mj-lt"/>
              </a:rPr>
              <a:t> </a:t>
            </a:r>
            <a:r>
              <a:rPr lang="en-US" sz="3200" b="1" spc="120" dirty="0" err="1">
                <a:solidFill>
                  <a:srgbClr val="0B4E7C"/>
                </a:solidFill>
                <a:latin typeface="+mj-lt"/>
              </a:rPr>
              <a:t>người</a:t>
            </a:r>
            <a:r>
              <a:rPr lang="en-US" sz="3200" b="1" spc="120" dirty="0">
                <a:solidFill>
                  <a:srgbClr val="0B4E7C"/>
                </a:solidFill>
                <a:latin typeface="+mj-lt"/>
              </a:rPr>
              <a:t> </a:t>
            </a:r>
            <a:r>
              <a:rPr lang="en-US" sz="3200" b="1" spc="120" dirty="0" err="1">
                <a:solidFill>
                  <a:srgbClr val="0B4E7C"/>
                </a:solidFill>
                <a:latin typeface="+mj-lt"/>
              </a:rPr>
              <a:t>không</a:t>
            </a:r>
            <a:r>
              <a:rPr lang="en-US" sz="3200" b="1" spc="120" dirty="0">
                <a:solidFill>
                  <a:srgbClr val="0B4E7C"/>
                </a:solidFill>
                <a:latin typeface="+mj-lt"/>
              </a:rPr>
              <a:t> </a:t>
            </a:r>
            <a:r>
              <a:rPr lang="en-US" sz="3200" b="1" spc="120" dirty="0" err="1">
                <a:solidFill>
                  <a:srgbClr val="0B4E7C"/>
                </a:solidFill>
                <a:latin typeface="+mj-lt"/>
              </a:rPr>
              <a:t>phải</a:t>
            </a:r>
            <a:r>
              <a:rPr lang="en-US" sz="3200" b="1" spc="120" dirty="0">
                <a:solidFill>
                  <a:srgbClr val="0B4E7C"/>
                </a:solidFill>
                <a:latin typeface="+mj-lt"/>
              </a:rPr>
              <a:t> </a:t>
            </a:r>
            <a:r>
              <a:rPr lang="en-US" sz="3200" b="1" spc="120" dirty="0" err="1">
                <a:solidFill>
                  <a:srgbClr val="0B4E7C"/>
                </a:solidFill>
                <a:latin typeface="+mj-lt"/>
              </a:rPr>
              <a:t>là</a:t>
            </a:r>
            <a:r>
              <a:rPr lang="en-US" sz="3200" b="1" spc="120" dirty="0">
                <a:solidFill>
                  <a:srgbClr val="0B4E7C"/>
                </a:solidFill>
                <a:latin typeface="+mj-lt"/>
              </a:rPr>
              <a:t> </a:t>
            </a:r>
            <a:r>
              <a:rPr lang="en-US" sz="3200" b="1" spc="120" dirty="0" err="1">
                <a:solidFill>
                  <a:srgbClr val="0B4E7C"/>
                </a:solidFill>
                <a:latin typeface="+mj-lt"/>
              </a:rPr>
              <a:t>nhà</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triển</a:t>
            </a:r>
            <a:r>
              <a:rPr lang="en-US" sz="3200" b="1" spc="120" dirty="0">
                <a:solidFill>
                  <a:srgbClr val="0B4E7C"/>
                </a:solidFill>
                <a:latin typeface="+mj-lt"/>
              </a:rPr>
              <a:t> </a:t>
            </a:r>
            <a:r>
              <a:rPr lang="en-US" sz="3200" b="1" spc="120" dirty="0" err="1">
                <a:solidFill>
                  <a:srgbClr val="0B4E7C"/>
                </a:solidFill>
                <a:latin typeface="+mj-lt"/>
              </a:rPr>
              <a:t>cũng</a:t>
            </a:r>
            <a:r>
              <a:rPr lang="en-US" sz="3200" b="1" spc="120" dirty="0">
                <a:solidFill>
                  <a:srgbClr val="0B4E7C"/>
                </a:solidFill>
                <a:latin typeface="+mj-lt"/>
              </a:rPr>
              <a:t> </a:t>
            </a: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sử</a:t>
            </a:r>
            <a:r>
              <a:rPr lang="en-US" sz="3200" b="1" spc="120" dirty="0">
                <a:solidFill>
                  <a:srgbClr val="0B4E7C"/>
                </a:solidFill>
                <a:latin typeface="+mj-lt"/>
              </a:rPr>
              <a:t> </a:t>
            </a:r>
            <a:r>
              <a:rPr lang="en-US" sz="3200" b="1" spc="120" dirty="0" err="1">
                <a:solidFill>
                  <a:srgbClr val="0B4E7C"/>
                </a:solidFill>
                <a:latin typeface="+mj-lt"/>
              </a:rPr>
              <a:t>dụng</a:t>
            </a:r>
            <a:r>
              <a:rPr lang="en-US" sz="3200" b="1" spc="120" dirty="0">
                <a:solidFill>
                  <a:srgbClr val="0B4E7C"/>
                </a:solidFill>
                <a:latin typeface="+mj-lt"/>
              </a:rPr>
              <a:t> </a:t>
            </a:r>
            <a:r>
              <a:rPr lang="en-US" sz="3200" b="1" spc="120" dirty="0" err="1">
                <a:solidFill>
                  <a:srgbClr val="0B4E7C"/>
                </a:solidFill>
                <a:latin typeface="+mj-lt"/>
              </a:rPr>
              <a:t>nó</a:t>
            </a:r>
            <a:r>
              <a:rPr lang="en-US" sz="3200" b="1" spc="120" dirty="0">
                <a:solidFill>
                  <a:srgbClr val="0B4E7C"/>
                </a:solidFill>
                <a:latin typeface="+mj-lt"/>
              </a:rPr>
              <a:t> </a:t>
            </a:r>
            <a:r>
              <a:rPr lang="en-US" sz="3200" b="1" spc="120" dirty="0" err="1">
                <a:solidFill>
                  <a:srgbClr val="0B4E7C"/>
                </a:solidFill>
                <a:latin typeface="+mj-lt"/>
              </a:rPr>
              <a:t>để</a:t>
            </a:r>
            <a:r>
              <a:rPr lang="en-US" sz="3200" b="1" spc="120" dirty="0">
                <a:solidFill>
                  <a:srgbClr val="0B4E7C"/>
                </a:solidFill>
                <a:latin typeface="+mj-lt"/>
              </a:rPr>
              <a:t> </a:t>
            </a:r>
            <a:r>
              <a:rPr lang="en-US" sz="3200" b="1" spc="120" dirty="0" err="1">
                <a:solidFill>
                  <a:srgbClr val="0B4E7C"/>
                </a:solidFill>
                <a:latin typeface="+mj-lt"/>
              </a:rPr>
              <a:t>tạo</a:t>
            </a:r>
            <a:r>
              <a:rPr lang="en-US" sz="3200" b="1" spc="120" dirty="0">
                <a:solidFill>
                  <a:srgbClr val="0B4E7C"/>
                </a:solidFill>
                <a:latin typeface="+mj-lt"/>
              </a:rPr>
              <a:t>, </a:t>
            </a:r>
            <a:r>
              <a:rPr lang="en-US" sz="3200" b="1" spc="120" dirty="0" err="1">
                <a:solidFill>
                  <a:srgbClr val="0B4E7C"/>
                </a:solidFill>
                <a:latin typeface="+mj-lt"/>
              </a:rPr>
              <a:t>chỉnh</a:t>
            </a:r>
            <a:r>
              <a:rPr lang="en-US" sz="3200" b="1" spc="120" dirty="0">
                <a:solidFill>
                  <a:srgbClr val="0B4E7C"/>
                </a:solidFill>
                <a:latin typeface="+mj-lt"/>
              </a:rPr>
              <a:t> </a:t>
            </a:r>
            <a:r>
              <a:rPr lang="en-US" sz="3200" b="1" spc="120" dirty="0" err="1">
                <a:solidFill>
                  <a:srgbClr val="0B4E7C"/>
                </a:solidFill>
                <a:latin typeface="+mj-lt"/>
              </a:rPr>
              <a:t>sửa</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cập</a:t>
            </a:r>
            <a:r>
              <a:rPr lang="en-US" sz="3200" b="1" spc="120" dirty="0">
                <a:solidFill>
                  <a:srgbClr val="0B4E7C"/>
                </a:solidFill>
                <a:latin typeface="+mj-lt"/>
              </a:rPr>
              <a:t> </a:t>
            </a:r>
            <a:r>
              <a:rPr lang="en-US" sz="3200" b="1" spc="120" dirty="0" err="1">
                <a:solidFill>
                  <a:srgbClr val="0B4E7C"/>
                </a:solidFill>
                <a:latin typeface="+mj-lt"/>
              </a:rPr>
              <a:t>nhật</a:t>
            </a:r>
            <a:r>
              <a:rPr lang="en-US" sz="3200" b="1" spc="120" dirty="0">
                <a:solidFill>
                  <a:srgbClr val="0B4E7C"/>
                </a:solidFill>
                <a:latin typeface="+mj-lt"/>
              </a:rPr>
              <a:t> </a:t>
            </a:r>
            <a:r>
              <a:rPr lang="en-US" sz="3200" b="1" spc="120" dirty="0" err="1">
                <a:solidFill>
                  <a:srgbClr val="0B4E7C"/>
                </a:solidFill>
                <a:latin typeface="+mj-lt"/>
              </a:rPr>
              <a:t>nội</a:t>
            </a:r>
            <a:r>
              <a:rPr lang="en-US" sz="3200" b="1" spc="120" dirty="0">
                <a:solidFill>
                  <a:srgbClr val="0B4E7C"/>
                </a:solidFill>
                <a:latin typeface="+mj-lt"/>
              </a:rPr>
              <a:t> dung </a:t>
            </a:r>
            <a:r>
              <a:rPr lang="en-US" sz="3200" b="1" spc="120" dirty="0" err="1">
                <a:solidFill>
                  <a:srgbClr val="0B4E7C"/>
                </a:solidFill>
                <a:latin typeface="+mj-lt"/>
              </a:rPr>
              <a:t>trang</a:t>
            </a:r>
            <a:r>
              <a:rPr lang="en-US" sz="3200" b="1" spc="120" dirty="0">
                <a:solidFill>
                  <a:srgbClr val="0B4E7C"/>
                </a:solidFill>
                <a:latin typeface="+mj-lt"/>
              </a:rPr>
              <a:t> web</a:t>
            </a:r>
            <a:endParaRPr lang="en-US" sz="3200" b="1" spc="120" dirty="0">
              <a:solidFill>
                <a:srgbClr val="0B4E7C"/>
              </a:solidFill>
              <a:latin typeface="+mj-lt"/>
              <a:hlinkClick r:id="rId5" tooltip="https://github.com/"/>
            </a:endParaRPr>
          </a:p>
        </p:txBody>
      </p:sp>
      <p:sp>
        <p:nvSpPr>
          <p:cNvPr id="7" name="TextBox 6">
            <a:extLst>
              <a:ext uri="{FF2B5EF4-FFF2-40B4-BE49-F238E27FC236}">
                <a16:creationId xmlns:a16="http://schemas.microsoft.com/office/drawing/2014/main" id="{30CF81BE-F2F5-F7CC-BBB4-20D61DD90B9E}"/>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6" name="TextBox 3">
            <a:extLst>
              <a:ext uri="{FF2B5EF4-FFF2-40B4-BE49-F238E27FC236}">
                <a16:creationId xmlns:a16="http://schemas.microsoft.com/office/drawing/2014/main" id="{923169C2-0AF4-8492-4EC8-CBCA64B4EE64}"/>
              </a:ext>
            </a:extLst>
          </p:cNvPr>
          <p:cNvSpPr txBox="1"/>
          <p:nvPr/>
        </p:nvSpPr>
        <p:spPr>
          <a:xfrm>
            <a:off x="3200400" y="2399825"/>
            <a:ext cx="8435223" cy="624017"/>
          </a:xfrm>
          <a:prstGeom prst="rect">
            <a:avLst/>
          </a:prstGeom>
        </p:spPr>
        <p:txBody>
          <a:bodyPr lIns="0" tIns="0" rIns="0" bIns="0" rtlCol="0" anchor="t">
            <a:spAutoFit/>
          </a:bodyPr>
          <a:lstStyle/>
          <a:p>
            <a:pPr marL="0" lvl="0" indent="0" algn="l">
              <a:lnSpc>
                <a:spcPts val="4800"/>
              </a:lnSpc>
            </a:pPr>
            <a:r>
              <a:rPr lang="en-US" sz="5000" spc="-300" dirty="0">
                <a:solidFill>
                  <a:srgbClr val="0B4E7C"/>
                </a:solidFill>
                <a:latin typeface="Rustic Printed"/>
              </a:rPr>
              <a:t>GITHUB LÀ GÌ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762000" y="4481516"/>
            <a:ext cx="9960179" cy="4523033"/>
          </a:xfrm>
          <a:prstGeom prst="rect">
            <a:avLst/>
          </a:prstGeom>
        </p:spPr>
        <p:txBody>
          <a:bodyPr wrap="square" lIns="0" tIns="0" rIns="0" bIns="0" rtlCol="0" anchor="t">
            <a:spAutoFit/>
          </a:bodyPr>
          <a:lstStyle/>
          <a:p>
            <a:pPr marL="457200" indent="-457200" algn="just">
              <a:lnSpc>
                <a:spcPts val="2700"/>
              </a:lnSpc>
              <a:buFont typeface="Arial" panose="020B0604020202020204" pitchFamily="34" charset="0"/>
              <a:buChar char="•"/>
            </a:pP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Cá</a:t>
            </a:r>
            <a:r>
              <a:rPr lang="en-US" sz="3200" b="1" spc="120" dirty="0">
                <a:solidFill>
                  <a:srgbClr val="0B4E7C"/>
                </a:solidFill>
                <a:latin typeface="+mj-lt"/>
              </a:rPr>
              <a:t> </a:t>
            </a:r>
            <a:r>
              <a:rPr lang="en-US" sz="3200" b="1" spc="120" dirty="0" err="1">
                <a:solidFill>
                  <a:srgbClr val="0B4E7C"/>
                </a:solidFill>
                <a:latin typeface="+mj-lt"/>
              </a:rPr>
              <a:t>nhân</a:t>
            </a:r>
            <a:r>
              <a:rPr lang="en-US" sz="3200" b="1" spc="120" dirty="0">
                <a:solidFill>
                  <a:srgbClr val="0B4E7C"/>
                </a:solidFill>
                <a:latin typeface="+mj-lt"/>
              </a:rPr>
              <a:t> (Individual Account): </a:t>
            </a:r>
            <a:r>
              <a:rPr lang="en-US" sz="3200" b="1" spc="120" dirty="0" err="1">
                <a:solidFill>
                  <a:srgbClr val="0B4E7C"/>
                </a:solidFill>
                <a:latin typeface="+mj-lt"/>
              </a:rPr>
              <a:t>Đây</a:t>
            </a:r>
            <a:r>
              <a:rPr lang="en-US" sz="3200" b="1" spc="120" dirty="0">
                <a:solidFill>
                  <a:srgbClr val="0B4E7C"/>
                </a:solidFill>
                <a:latin typeface="+mj-lt"/>
              </a:rPr>
              <a:t> </a:t>
            </a:r>
            <a:r>
              <a:rPr lang="en-US" sz="3200" b="1" spc="120" dirty="0" err="1">
                <a:solidFill>
                  <a:srgbClr val="0B4E7C"/>
                </a:solidFill>
                <a:latin typeface="+mj-lt"/>
              </a:rPr>
              <a:t>là</a:t>
            </a:r>
            <a:r>
              <a:rPr lang="en-US" sz="3200" b="1" spc="120" dirty="0">
                <a:solidFill>
                  <a:srgbClr val="0B4E7C"/>
                </a:solidFill>
                <a:latin typeface="+mj-lt"/>
              </a:rPr>
              <a:t> </a:t>
            </a:r>
            <a:r>
              <a:rPr lang="en-US" sz="3200" b="1" spc="120" dirty="0" err="1">
                <a:solidFill>
                  <a:srgbClr val="0B4E7C"/>
                </a:solidFill>
                <a:latin typeface="+mj-lt"/>
              </a:rPr>
              <a:t>loại</a:t>
            </a:r>
            <a:r>
              <a:rPr lang="en-US" sz="3200" b="1" spc="120" dirty="0">
                <a:solidFill>
                  <a:srgbClr val="0B4E7C"/>
                </a:solidFill>
                <a:latin typeface="+mj-lt"/>
              </a:rPr>
              <a:t> </a:t>
            </a: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miễn</a:t>
            </a:r>
            <a:r>
              <a:rPr lang="en-US" sz="3200" b="1" spc="120" dirty="0">
                <a:solidFill>
                  <a:srgbClr val="0B4E7C"/>
                </a:solidFill>
                <a:latin typeface="+mj-lt"/>
              </a:rPr>
              <a:t> </a:t>
            </a:r>
            <a:r>
              <a:rPr lang="en-US" sz="3200" b="1" spc="120" dirty="0" err="1">
                <a:solidFill>
                  <a:srgbClr val="0B4E7C"/>
                </a:solidFill>
                <a:latin typeface="+mj-lt"/>
              </a:rPr>
              <a:t>phí</a:t>
            </a:r>
            <a:r>
              <a:rPr lang="en-US" sz="3200" b="1" spc="120" dirty="0">
                <a:solidFill>
                  <a:srgbClr val="0B4E7C"/>
                </a:solidFill>
                <a:latin typeface="+mj-lt"/>
              </a:rPr>
              <a:t> </a:t>
            </a:r>
            <a:r>
              <a:rPr lang="en-US" sz="3200" b="1" spc="120" dirty="0" err="1">
                <a:solidFill>
                  <a:srgbClr val="0B4E7C"/>
                </a:solidFill>
                <a:latin typeface="+mj-lt"/>
              </a:rPr>
              <a:t>cho</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cá</a:t>
            </a:r>
            <a:r>
              <a:rPr lang="en-US" sz="3200" b="1" spc="120" dirty="0">
                <a:solidFill>
                  <a:srgbClr val="0B4E7C"/>
                </a:solidFill>
                <a:latin typeface="+mj-lt"/>
              </a:rPr>
              <a:t> </a:t>
            </a:r>
            <a:r>
              <a:rPr lang="en-US" sz="3200" b="1" spc="120" dirty="0" err="1">
                <a:solidFill>
                  <a:srgbClr val="0B4E7C"/>
                </a:solidFill>
                <a:latin typeface="+mj-lt"/>
              </a:rPr>
              <a:t>nhân</a:t>
            </a:r>
            <a:r>
              <a:rPr lang="en-US" sz="3200" b="1" spc="120" dirty="0">
                <a:solidFill>
                  <a:srgbClr val="0B4E7C"/>
                </a:solidFill>
                <a:latin typeface="+mj-lt"/>
              </a:rPr>
              <a:t>. </a:t>
            </a:r>
            <a:r>
              <a:rPr lang="en-US" sz="3200" b="1" spc="120" dirty="0" err="1">
                <a:solidFill>
                  <a:srgbClr val="0B4E7C"/>
                </a:solidFill>
                <a:latin typeface="+mj-lt"/>
              </a:rPr>
              <a:t>Bạn</a:t>
            </a:r>
            <a:r>
              <a:rPr lang="en-US" sz="3200" b="1" spc="120" dirty="0">
                <a:solidFill>
                  <a:srgbClr val="0B4E7C"/>
                </a:solidFill>
                <a:latin typeface="+mj-lt"/>
              </a:rPr>
              <a:t> </a:t>
            </a: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tạo</a:t>
            </a:r>
            <a:r>
              <a:rPr lang="en-US" sz="3200" b="1" spc="120" dirty="0">
                <a:solidFill>
                  <a:srgbClr val="0B4E7C"/>
                </a:solidFill>
                <a:latin typeface="+mj-lt"/>
              </a:rPr>
              <a:t> </a:t>
            </a:r>
            <a:r>
              <a:rPr lang="en-US" sz="3200" b="1" spc="120" dirty="0" err="1">
                <a:solidFill>
                  <a:srgbClr val="0B4E7C"/>
                </a:solidFill>
                <a:latin typeface="+mj-lt"/>
              </a:rPr>
              <a:t>kho</a:t>
            </a:r>
            <a:r>
              <a:rPr lang="en-US" sz="3200" b="1" spc="120" dirty="0">
                <a:solidFill>
                  <a:srgbClr val="0B4E7C"/>
                </a:solidFill>
                <a:latin typeface="+mj-lt"/>
              </a:rPr>
              <a:t> </a:t>
            </a:r>
            <a:r>
              <a:rPr lang="en-US" sz="3200" b="1" spc="120" dirty="0" err="1">
                <a:solidFill>
                  <a:srgbClr val="0B4E7C"/>
                </a:solidFill>
                <a:latin typeface="+mj-lt"/>
              </a:rPr>
              <a:t>lưu</a:t>
            </a:r>
            <a:r>
              <a:rPr lang="en-US" sz="3200" b="1" spc="120" dirty="0">
                <a:solidFill>
                  <a:srgbClr val="0B4E7C"/>
                </a:solidFill>
                <a:latin typeface="+mj-lt"/>
              </a:rPr>
              <a:t> </a:t>
            </a:r>
            <a:r>
              <a:rPr lang="en-US" sz="3200" b="1" spc="120" dirty="0" err="1">
                <a:solidFill>
                  <a:srgbClr val="0B4E7C"/>
                </a:solidFill>
                <a:latin typeface="+mj-lt"/>
              </a:rPr>
              <a:t>trữ</a:t>
            </a:r>
            <a:r>
              <a:rPr lang="en-US" sz="3200" b="1" spc="120" dirty="0">
                <a:solidFill>
                  <a:srgbClr val="0B4E7C"/>
                </a:solidFill>
                <a:latin typeface="+mj-lt"/>
              </a:rPr>
              <a:t> </a:t>
            </a:r>
            <a:r>
              <a:rPr lang="en-US" sz="3200" b="1" spc="120" dirty="0" err="1">
                <a:solidFill>
                  <a:srgbClr val="0B4E7C"/>
                </a:solidFill>
                <a:latin typeface="+mj-lt"/>
              </a:rPr>
              <a:t>công</a:t>
            </a:r>
            <a:r>
              <a:rPr lang="en-US" sz="3200" b="1" spc="120" dirty="0">
                <a:solidFill>
                  <a:srgbClr val="0B4E7C"/>
                </a:solidFill>
                <a:latin typeface="+mj-lt"/>
              </a:rPr>
              <a:t> </a:t>
            </a:r>
            <a:r>
              <a:rPr lang="en-US" sz="3200" b="1" spc="120" dirty="0" err="1">
                <a:solidFill>
                  <a:srgbClr val="0B4E7C"/>
                </a:solidFill>
                <a:latin typeface="+mj-lt"/>
              </a:rPr>
              <a:t>khai</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tham</a:t>
            </a:r>
            <a:r>
              <a:rPr lang="en-US" sz="3200" b="1" spc="120" dirty="0">
                <a:solidFill>
                  <a:srgbClr val="0B4E7C"/>
                </a:solidFill>
                <a:latin typeface="+mj-lt"/>
              </a:rPr>
              <a:t> </a:t>
            </a:r>
            <a:r>
              <a:rPr lang="en-US" sz="3200" b="1" spc="120" dirty="0" err="1">
                <a:solidFill>
                  <a:srgbClr val="0B4E7C"/>
                </a:solidFill>
                <a:latin typeface="+mj-lt"/>
              </a:rPr>
              <a:t>gia</a:t>
            </a:r>
            <a:r>
              <a:rPr lang="en-US" sz="3200" b="1" spc="120" dirty="0">
                <a:solidFill>
                  <a:srgbClr val="0B4E7C"/>
                </a:solidFill>
                <a:latin typeface="+mj-lt"/>
              </a:rPr>
              <a:t> </a:t>
            </a:r>
            <a:r>
              <a:rPr lang="en-US" sz="3200" b="1" spc="120" dirty="0" err="1">
                <a:solidFill>
                  <a:srgbClr val="0B4E7C"/>
                </a:solidFill>
                <a:latin typeface="+mj-lt"/>
              </a:rPr>
              <a:t>vào</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dự</a:t>
            </a:r>
            <a:r>
              <a:rPr lang="en-US" sz="3200" b="1" spc="120" dirty="0">
                <a:solidFill>
                  <a:srgbClr val="0B4E7C"/>
                </a:solidFill>
                <a:latin typeface="+mj-lt"/>
              </a:rPr>
              <a:t> </a:t>
            </a:r>
            <a:r>
              <a:rPr lang="en-US" sz="3200" b="1" spc="120" dirty="0" err="1">
                <a:solidFill>
                  <a:srgbClr val="0B4E7C"/>
                </a:solidFill>
                <a:latin typeface="+mj-lt"/>
              </a:rPr>
              <a:t>án</a:t>
            </a:r>
            <a:r>
              <a:rPr lang="en-US" sz="3200" b="1" spc="120" dirty="0">
                <a:solidFill>
                  <a:srgbClr val="0B4E7C"/>
                </a:solidFill>
                <a:latin typeface="+mj-lt"/>
              </a:rPr>
              <a:t> </a:t>
            </a:r>
            <a:r>
              <a:rPr lang="en-US" sz="3200" b="1" spc="120" dirty="0" err="1">
                <a:solidFill>
                  <a:srgbClr val="0B4E7C"/>
                </a:solidFill>
                <a:latin typeface="+mj-lt"/>
              </a:rPr>
              <a:t>mã</a:t>
            </a:r>
            <a:r>
              <a:rPr lang="en-US" sz="3200" b="1" spc="120" dirty="0">
                <a:solidFill>
                  <a:srgbClr val="0B4E7C"/>
                </a:solidFill>
                <a:latin typeface="+mj-lt"/>
              </a:rPr>
              <a:t> </a:t>
            </a:r>
            <a:r>
              <a:rPr lang="en-US" sz="3200" b="1" spc="120" dirty="0" err="1">
                <a:solidFill>
                  <a:srgbClr val="0B4E7C"/>
                </a:solidFill>
                <a:latin typeface="+mj-lt"/>
              </a:rPr>
              <a:t>nguồn</a:t>
            </a:r>
            <a:r>
              <a:rPr lang="en-US" sz="3200" b="1" spc="120" dirty="0">
                <a:solidFill>
                  <a:srgbClr val="0B4E7C"/>
                </a:solidFill>
                <a:latin typeface="+mj-lt"/>
              </a:rPr>
              <a:t> </a:t>
            </a:r>
            <a:r>
              <a:rPr lang="en-US" sz="3200" b="1" spc="120" dirty="0" err="1">
                <a:solidFill>
                  <a:srgbClr val="0B4E7C"/>
                </a:solidFill>
                <a:latin typeface="+mj-lt"/>
              </a:rPr>
              <a:t>mở</a:t>
            </a:r>
            <a:r>
              <a:rPr lang="en-US" sz="3200" b="1" spc="120" dirty="0">
                <a:solidFill>
                  <a:srgbClr val="0B4E7C"/>
                </a:solidFill>
                <a:latin typeface="+mj-lt"/>
              </a:rPr>
              <a:t>. </a:t>
            </a: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cá</a:t>
            </a:r>
            <a:r>
              <a:rPr lang="en-US" sz="3200" b="1" spc="120" dirty="0">
                <a:solidFill>
                  <a:srgbClr val="0B4E7C"/>
                </a:solidFill>
                <a:latin typeface="+mj-lt"/>
              </a:rPr>
              <a:t> </a:t>
            </a:r>
            <a:r>
              <a:rPr lang="en-US" sz="3200" b="1" spc="120" dirty="0" err="1">
                <a:solidFill>
                  <a:srgbClr val="0B4E7C"/>
                </a:solidFill>
                <a:latin typeface="+mj-lt"/>
              </a:rPr>
              <a:t>nhân</a:t>
            </a:r>
            <a:r>
              <a:rPr lang="en-US" sz="3200" b="1" spc="120" dirty="0">
                <a:solidFill>
                  <a:srgbClr val="0B4E7C"/>
                </a:solidFill>
                <a:latin typeface="+mj-lt"/>
              </a:rPr>
              <a:t> </a:t>
            </a:r>
            <a:r>
              <a:rPr lang="en-US" sz="3200" b="1" spc="120" dirty="0" err="1">
                <a:solidFill>
                  <a:srgbClr val="0B4E7C"/>
                </a:solidFill>
                <a:latin typeface="+mj-lt"/>
              </a:rPr>
              <a:t>không</a:t>
            </a:r>
            <a:r>
              <a:rPr lang="en-US" sz="3200" b="1" spc="120" dirty="0">
                <a:solidFill>
                  <a:srgbClr val="0B4E7C"/>
                </a:solidFill>
                <a:latin typeface="+mj-lt"/>
              </a:rPr>
              <a:t> </a:t>
            </a:r>
            <a:r>
              <a:rPr lang="en-US" sz="3200" b="1" spc="120" dirty="0" err="1">
                <a:solidFill>
                  <a:srgbClr val="0B4E7C"/>
                </a:solidFill>
                <a:latin typeface="+mj-lt"/>
              </a:rPr>
              <a:t>mất</a:t>
            </a:r>
            <a:r>
              <a:rPr lang="en-US" sz="3200" b="1" spc="120" dirty="0">
                <a:solidFill>
                  <a:srgbClr val="0B4E7C"/>
                </a:solidFill>
                <a:latin typeface="+mj-lt"/>
              </a:rPr>
              <a:t> </a:t>
            </a:r>
            <a:r>
              <a:rPr lang="en-US" sz="3200" b="1" spc="120" dirty="0" err="1">
                <a:solidFill>
                  <a:srgbClr val="0B4E7C"/>
                </a:solidFill>
                <a:latin typeface="+mj-lt"/>
              </a:rPr>
              <a:t>phí</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được</a:t>
            </a:r>
            <a:r>
              <a:rPr lang="en-US" sz="3200" b="1" spc="120" dirty="0">
                <a:solidFill>
                  <a:srgbClr val="0B4E7C"/>
                </a:solidFill>
                <a:latin typeface="+mj-lt"/>
              </a:rPr>
              <a:t> </a:t>
            </a:r>
            <a:r>
              <a:rPr lang="en-US" sz="3200" b="1" spc="120" dirty="0" err="1">
                <a:solidFill>
                  <a:srgbClr val="0B4E7C"/>
                </a:solidFill>
                <a:latin typeface="+mj-lt"/>
              </a:rPr>
              <a:t>sử</a:t>
            </a:r>
            <a:r>
              <a:rPr lang="en-US" sz="3200" b="1" spc="120" dirty="0">
                <a:solidFill>
                  <a:srgbClr val="0B4E7C"/>
                </a:solidFill>
                <a:latin typeface="+mj-lt"/>
              </a:rPr>
              <a:t> </a:t>
            </a:r>
            <a:r>
              <a:rPr lang="en-US" sz="3200" b="1" spc="120" dirty="0" err="1">
                <a:solidFill>
                  <a:srgbClr val="0B4E7C"/>
                </a:solidFill>
                <a:latin typeface="+mj-lt"/>
              </a:rPr>
              <a:t>dụng</a:t>
            </a:r>
            <a:r>
              <a:rPr lang="en-US" sz="3200" b="1" spc="120" dirty="0">
                <a:solidFill>
                  <a:srgbClr val="0B4E7C"/>
                </a:solidFill>
                <a:latin typeface="+mj-lt"/>
              </a:rPr>
              <a:t> </a:t>
            </a:r>
            <a:r>
              <a:rPr lang="en-US" sz="3200" b="1" spc="120" dirty="0" err="1">
                <a:solidFill>
                  <a:srgbClr val="0B4E7C"/>
                </a:solidFill>
                <a:latin typeface="+mj-lt"/>
              </a:rPr>
              <a:t>rộng</a:t>
            </a:r>
            <a:r>
              <a:rPr lang="en-US" sz="3200" b="1" spc="120" dirty="0">
                <a:solidFill>
                  <a:srgbClr val="0B4E7C"/>
                </a:solidFill>
                <a:latin typeface="+mj-lt"/>
              </a:rPr>
              <a:t> </a:t>
            </a:r>
            <a:r>
              <a:rPr lang="en-US" sz="3200" b="1" spc="120" dirty="0" err="1">
                <a:solidFill>
                  <a:srgbClr val="0B4E7C"/>
                </a:solidFill>
                <a:latin typeface="+mj-lt"/>
              </a:rPr>
              <a:t>rãi</a:t>
            </a:r>
            <a:r>
              <a:rPr lang="en-US" sz="3200" b="1" spc="120" dirty="0">
                <a:solidFill>
                  <a:srgbClr val="0B4E7C"/>
                </a:solidFill>
                <a:latin typeface="+mj-lt"/>
              </a:rPr>
              <a:t> </a:t>
            </a:r>
            <a:r>
              <a:rPr lang="en-US" sz="3200" b="1" spc="120" dirty="0" err="1">
                <a:solidFill>
                  <a:srgbClr val="0B4E7C"/>
                </a:solidFill>
                <a:latin typeface="+mj-lt"/>
              </a:rPr>
              <a:t>bởi</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nhà</a:t>
            </a:r>
            <a:r>
              <a:rPr lang="en-US" sz="3200" b="1" spc="120" dirty="0">
                <a:solidFill>
                  <a:srgbClr val="0B4E7C"/>
                </a:solidFill>
                <a:latin typeface="+mj-lt"/>
              </a:rPr>
              <a:t> </a:t>
            </a:r>
            <a:r>
              <a:rPr lang="en-US" sz="3200" b="1" spc="120" dirty="0" err="1">
                <a:solidFill>
                  <a:srgbClr val="0B4E7C"/>
                </a:solidFill>
                <a:latin typeface="+mj-lt"/>
              </a:rPr>
              <a:t>phát</a:t>
            </a:r>
            <a:r>
              <a:rPr lang="en-US" sz="3200" b="1" spc="120" dirty="0">
                <a:solidFill>
                  <a:srgbClr val="0B4E7C"/>
                </a:solidFill>
                <a:latin typeface="+mj-lt"/>
              </a:rPr>
              <a:t> </a:t>
            </a:r>
            <a:r>
              <a:rPr lang="en-US" sz="3200" b="1" spc="120" dirty="0" err="1">
                <a:solidFill>
                  <a:srgbClr val="0B4E7C"/>
                </a:solidFill>
                <a:latin typeface="+mj-lt"/>
              </a:rPr>
              <a:t>triển</a:t>
            </a:r>
            <a:r>
              <a:rPr lang="en-US" sz="3200" b="1" spc="120" dirty="0">
                <a:solidFill>
                  <a:srgbClr val="0B4E7C"/>
                </a:solidFill>
                <a:latin typeface="+mj-lt"/>
              </a:rPr>
              <a:t>.</a:t>
            </a:r>
            <a:endParaRPr lang="en-US" sz="3200" b="1" spc="120" dirty="0">
              <a:solidFill>
                <a:srgbClr val="0B4E7C"/>
              </a:solidFill>
              <a:latin typeface="+mj-lt"/>
              <a:hlinkClick r:id="rId5" tooltip="https://github.com/"/>
            </a:endParaRPr>
          </a:p>
          <a:p>
            <a:pPr marL="457200" indent="-457200" algn="just">
              <a:lnSpc>
                <a:spcPts val="2700"/>
              </a:lnSpc>
              <a:buFont typeface="Arial" panose="020B0604020202020204" pitchFamily="34" charset="0"/>
              <a:buChar char="•"/>
            </a:pP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Tổ</a:t>
            </a:r>
            <a:r>
              <a:rPr lang="en-US" sz="3200" b="1" spc="120" dirty="0">
                <a:solidFill>
                  <a:srgbClr val="0B4E7C"/>
                </a:solidFill>
                <a:latin typeface="+mj-lt"/>
              </a:rPr>
              <a:t> </a:t>
            </a:r>
            <a:r>
              <a:rPr lang="en-US" sz="3200" b="1" spc="120" dirty="0" err="1">
                <a:solidFill>
                  <a:srgbClr val="0B4E7C"/>
                </a:solidFill>
                <a:latin typeface="+mj-lt"/>
              </a:rPr>
              <a:t>chức</a:t>
            </a:r>
            <a:r>
              <a:rPr lang="en-US" sz="3200" b="1" spc="120" dirty="0">
                <a:solidFill>
                  <a:srgbClr val="0B4E7C"/>
                </a:solidFill>
                <a:latin typeface="+mj-lt"/>
              </a:rPr>
              <a:t> (Organization Account): </a:t>
            </a:r>
            <a:r>
              <a:rPr lang="en-US" sz="3200" b="1" spc="120" dirty="0" err="1">
                <a:solidFill>
                  <a:srgbClr val="0B4E7C"/>
                </a:solidFill>
                <a:latin typeface="+mj-lt"/>
              </a:rPr>
              <a:t>Đây</a:t>
            </a:r>
            <a:r>
              <a:rPr lang="en-US" sz="3200" b="1" spc="120" dirty="0">
                <a:solidFill>
                  <a:srgbClr val="0B4E7C"/>
                </a:solidFill>
                <a:latin typeface="+mj-lt"/>
              </a:rPr>
              <a:t> </a:t>
            </a:r>
            <a:r>
              <a:rPr lang="en-US" sz="3200" b="1" spc="120" dirty="0" err="1">
                <a:solidFill>
                  <a:srgbClr val="0B4E7C"/>
                </a:solidFill>
                <a:latin typeface="+mj-lt"/>
              </a:rPr>
              <a:t>là</a:t>
            </a:r>
            <a:r>
              <a:rPr lang="en-US" sz="3200" b="1" spc="120" dirty="0">
                <a:solidFill>
                  <a:srgbClr val="0B4E7C"/>
                </a:solidFill>
                <a:latin typeface="+mj-lt"/>
              </a:rPr>
              <a:t> </a:t>
            </a:r>
            <a:r>
              <a:rPr lang="en-US" sz="3200" b="1" spc="120" dirty="0" err="1">
                <a:solidFill>
                  <a:srgbClr val="0B4E7C"/>
                </a:solidFill>
                <a:latin typeface="+mj-lt"/>
              </a:rPr>
              <a:t>loại</a:t>
            </a:r>
            <a:r>
              <a:rPr lang="en-US" sz="3200" b="1" spc="120" dirty="0">
                <a:solidFill>
                  <a:srgbClr val="0B4E7C"/>
                </a:solidFill>
                <a:latin typeface="+mj-lt"/>
              </a:rPr>
              <a:t> </a:t>
            </a: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dành</a:t>
            </a:r>
            <a:r>
              <a:rPr lang="en-US" sz="3200" b="1" spc="120" dirty="0">
                <a:solidFill>
                  <a:srgbClr val="0B4E7C"/>
                </a:solidFill>
                <a:latin typeface="+mj-lt"/>
              </a:rPr>
              <a:t> </a:t>
            </a:r>
            <a:r>
              <a:rPr lang="en-US" sz="3200" b="1" spc="120" dirty="0" err="1">
                <a:solidFill>
                  <a:srgbClr val="0B4E7C"/>
                </a:solidFill>
                <a:latin typeface="+mj-lt"/>
              </a:rPr>
              <a:t>cho</a:t>
            </a:r>
            <a:r>
              <a:rPr lang="en-US" sz="3200" b="1" spc="120" dirty="0">
                <a:solidFill>
                  <a:srgbClr val="0B4E7C"/>
                </a:solidFill>
                <a:latin typeface="+mj-lt"/>
              </a:rPr>
              <a:t> </a:t>
            </a:r>
            <a:r>
              <a:rPr lang="en-US" sz="3200" b="1" spc="120" dirty="0" err="1">
                <a:solidFill>
                  <a:srgbClr val="0B4E7C"/>
                </a:solidFill>
                <a:latin typeface="+mj-lt"/>
              </a:rPr>
              <a:t>tổ</a:t>
            </a:r>
            <a:r>
              <a:rPr lang="en-US" sz="3200" b="1" spc="120" dirty="0">
                <a:solidFill>
                  <a:srgbClr val="0B4E7C"/>
                </a:solidFill>
                <a:latin typeface="+mj-lt"/>
              </a:rPr>
              <a:t> </a:t>
            </a:r>
            <a:r>
              <a:rPr lang="en-US" sz="3200" b="1" spc="120" dirty="0" err="1">
                <a:solidFill>
                  <a:srgbClr val="0B4E7C"/>
                </a:solidFill>
                <a:latin typeface="+mj-lt"/>
              </a:rPr>
              <a:t>chức</a:t>
            </a:r>
            <a:r>
              <a:rPr lang="en-US" sz="3200" b="1" spc="120" dirty="0">
                <a:solidFill>
                  <a:srgbClr val="0B4E7C"/>
                </a:solidFill>
                <a:latin typeface="+mj-lt"/>
              </a:rPr>
              <a:t>, </a:t>
            </a:r>
            <a:r>
              <a:rPr lang="en-US" sz="3200" b="1" spc="120" dirty="0" err="1">
                <a:solidFill>
                  <a:srgbClr val="0B4E7C"/>
                </a:solidFill>
                <a:latin typeface="+mj-lt"/>
              </a:rPr>
              <a:t>doanh</a:t>
            </a:r>
            <a:r>
              <a:rPr lang="en-US" sz="3200" b="1" spc="120" dirty="0">
                <a:solidFill>
                  <a:srgbClr val="0B4E7C"/>
                </a:solidFill>
                <a:latin typeface="+mj-lt"/>
              </a:rPr>
              <a:t> </a:t>
            </a:r>
            <a:r>
              <a:rPr lang="en-US" sz="3200" b="1" spc="120" dirty="0" err="1">
                <a:solidFill>
                  <a:srgbClr val="0B4E7C"/>
                </a:solidFill>
                <a:latin typeface="+mj-lt"/>
              </a:rPr>
              <a:t>nghiệp</a:t>
            </a:r>
            <a:r>
              <a:rPr lang="en-US" sz="3200" b="1" spc="120" dirty="0">
                <a:solidFill>
                  <a:srgbClr val="0B4E7C"/>
                </a:solidFill>
                <a:latin typeface="+mj-lt"/>
              </a:rPr>
              <a:t> </a:t>
            </a:r>
            <a:r>
              <a:rPr lang="en-US" sz="3200" b="1" spc="120" dirty="0" err="1">
                <a:solidFill>
                  <a:srgbClr val="0B4E7C"/>
                </a:solidFill>
                <a:latin typeface="+mj-lt"/>
              </a:rPr>
              <a:t>hoặc</a:t>
            </a:r>
            <a:r>
              <a:rPr lang="en-US" sz="3200" b="1" spc="120" dirty="0">
                <a:solidFill>
                  <a:srgbClr val="0B4E7C"/>
                </a:solidFill>
                <a:latin typeface="+mj-lt"/>
              </a:rPr>
              <a:t> </a:t>
            </a:r>
            <a:r>
              <a:rPr lang="en-US" sz="3200" b="1" spc="120" dirty="0" err="1">
                <a:solidFill>
                  <a:srgbClr val="0B4E7C"/>
                </a:solidFill>
                <a:latin typeface="+mj-lt"/>
              </a:rPr>
              <a:t>dự</a:t>
            </a:r>
            <a:r>
              <a:rPr lang="en-US" sz="3200" b="1" spc="120" dirty="0">
                <a:solidFill>
                  <a:srgbClr val="0B4E7C"/>
                </a:solidFill>
                <a:latin typeface="+mj-lt"/>
              </a:rPr>
              <a:t> </a:t>
            </a:r>
            <a:r>
              <a:rPr lang="en-US" sz="3200" b="1" spc="120" dirty="0" err="1">
                <a:solidFill>
                  <a:srgbClr val="0B4E7C"/>
                </a:solidFill>
                <a:latin typeface="+mj-lt"/>
              </a:rPr>
              <a:t>án</a:t>
            </a:r>
            <a:r>
              <a:rPr lang="en-US" sz="3200" b="1" spc="120" dirty="0">
                <a:solidFill>
                  <a:srgbClr val="0B4E7C"/>
                </a:solidFill>
                <a:latin typeface="+mj-lt"/>
              </a:rPr>
              <a:t> </a:t>
            </a:r>
            <a:r>
              <a:rPr lang="en-US" sz="3200" b="1" spc="120" dirty="0" err="1">
                <a:solidFill>
                  <a:srgbClr val="0B4E7C"/>
                </a:solidFill>
                <a:latin typeface="+mj-lt"/>
              </a:rPr>
              <a:t>lớn</a:t>
            </a:r>
            <a:r>
              <a:rPr lang="en-US" sz="3200" b="1" spc="120" dirty="0">
                <a:solidFill>
                  <a:srgbClr val="0B4E7C"/>
                </a:solidFill>
                <a:latin typeface="+mj-lt"/>
              </a:rPr>
              <a:t>. </a:t>
            </a: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khoản</a:t>
            </a:r>
            <a:r>
              <a:rPr lang="en-US" sz="3200" b="1" spc="120" dirty="0">
                <a:solidFill>
                  <a:srgbClr val="0B4E7C"/>
                </a:solidFill>
                <a:latin typeface="+mj-lt"/>
              </a:rPr>
              <a:t> </a:t>
            </a:r>
            <a:r>
              <a:rPr lang="en-US" sz="3200" b="1" spc="120" dirty="0" err="1">
                <a:solidFill>
                  <a:srgbClr val="0B4E7C"/>
                </a:solidFill>
                <a:latin typeface="+mj-lt"/>
              </a:rPr>
              <a:t>tổ</a:t>
            </a:r>
            <a:r>
              <a:rPr lang="en-US" sz="3200" b="1" spc="120" dirty="0">
                <a:solidFill>
                  <a:srgbClr val="0B4E7C"/>
                </a:solidFill>
                <a:latin typeface="+mj-lt"/>
              </a:rPr>
              <a:t> </a:t>
            </a:r>
            <a:r>
              <a:rPr lang="en-US" sz="3200" b="1" spc="120" dirty="0" err="1">
                <a:solidFill>
                  <a:srgbClr val="0B4E7C"/>
                </a:solidFill>
                <a:latin typeface="+mj-lt"/>
              </a:rPr>
              <a:t>chức</a:t>
            </a:r>
            <a:r>
              <a:rPr lang="en-US" sz="3200" b="1" spc="120" dirty="0">
                <a:solidFill>
                  <a:srgbClr val="0B4E7C"/>
                </a:solidFill>
                <a:latin typeface="+mj-lt"/>
              </a:rPr>
              <a:t> </a:t>
            </a:r>
            <a:r>
              <a:rPr lang="en-US" sz="3200" b="1" spc="120" dirty="0" err="1">
                <a:solidFill>
                  <a:srgbClr val="0B4E7C"/>
                </a:solidFill>
                <a:latin typeface="+mj-lt"/>
              </a:rPr>
              <a:t>cho</a:t>
            </a:r>
            <a:r>
              <a:rPr lang="en-US" sz="3200" b="1" spc="120" dirty="0">
                <a:solidFill>
                  <a:srgbClr val="0B4E7C"/>
                </a:solidFill>
                <a:latin typeface="+mj-lt"/>
              </a:rPr>
              <a:t> </a:t>
            </a:r>
            <a:r>
              <a:rPr lang="en-US" sz="3200" b="1" spc="120" dirty="0" err="1">
                <a:solidFill>
                  <a:srgbClr val="0B4E7C"/>
                </a:solidFill>
                <a:latin typeface="+mj-lt"/>
              </a:rPr>
              <a:t>phép</a:t>
            </a:r>
            <a:r>
              <a:rPr lang="en-US" sz="3200" b="1" spc="120" dirty="0">
                <a:solidFill>
                  <a:srgbClr val="0B4E7C"/>
                </a:solidFill>
                <a:latin typeface="+mj-lt"/>
              </a:rPr>
              <a:t> </a:t>
            </a:r>
            <a:r>
              <a:rPr lang="en-US" sz="3200" b="1" spc="120" dirty="0" err="1">
                <a:solidFill>
                  <a:srgbClr val="0B4E7C"/>
                </a:solidFill>
                <a:latin typeface="+mj-lt"/>
              </a:rPr>
              <a:t>bạn</a:t>
            </a:r>
            <a:r>
              <a:rPr lang="en-US" sz="3200" b="1" spc="120" dirty="0">
                <a:solidFill>
                  <a:srgbClr val="0B4E7C"/>
                </a:solidFill>
                <a:latin typeface="+mj-lt"/>
              </a:rPr>
              <a:t> </a:t>
            </a:r>
            <a:r>
              <a:rPr lang="en-US" sz="3200" b="1" spc="120" dirty="0" err="1">
                <a:solidFill>
                  <a:srgbClr val="0B4E7C"/>
                </a:solidFill>
                <a:latin typeface="+mj-lt"/>
              </a:rPr>
              <a:t>quản</a:t>
            </a:r>
            <a:r>
              <a:rPr lang="en-US" sz="3200" b="1" spc="120" dirty="0">
                <a:solidFill>
                  <a:srgbClr val="0B4E7C"/>
                </a:solidFill>
                <a:latin typeface="+mj-lt"/>
              </a:rPr>
              <a:t> </a:t>
            </a:r>
            <a:r>
              <a:rPr lang="en-US" sz="3200" b="1" spc="120" dirty="0" err="1">
                <a:solidFill>
                  <a:srgbClr val="0B4E7C"/>
                </a:solidFill>
                <a:latin typeface="+mj-lt"/>
              </a:rPr>
              <a:t>lý</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dự</a:t>
            </a:r>
            <a:r>
              <a:rPr lang="en-US" sz="3200" b="1" spc="120" dirty="0">
                <a:solidFill>
                  <a:srgbClr val="0B4E7C"/>
                </a:solidFill>
                <a:latin typeface="+mj-lt"/>
              </a:rPr>
              <a:t> </a:t>
            </a:r>
            <a:r>
              <a:rPr lang="en-US" sz="3200" b="1" spc="120" dirty="0" err="1">
                <a:solidFill>
                  <a:srgbClr val="0B4E7C"/>
                </a:solidFill>
                <a:latin typeface="+mj-lt"/>
              </a:rPr>
              <a:t>án</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thành</a:t>
            </a:r>
            <a:r>
              <a:rPr lang="en-US" sz="3200" b="1" spc="120" dirty="0">
                <a:solidFill>
                  <a:srgbClr val="0B4E7C"/>
                </a:solidFill>
                <a:latin typeface="+mj-lt"/>
              </a:rPr>
              <a:t> </a:t>
            </a:r>
            <a:r>
              <a:rPr lang="en-US" sz="3200" b="1" spc="120" dirty="0" err="1">
                <a:solidFill>
                  <a:srgbClr val="0B4E7C"/>
                </a:solidFill>
                <a:latin typeface="+mj-lt"/>
              </a:rPr>
              <a:t>viên</a:t>
            </a:r>
            <a:r>
              <a:rPr lang="en-US" sz="3200" b="1" spc="120" dirty="0">
                <a:solidFill>
                  <a:srgbClr val="0B4E7C"/>
                </a:solidFill>
                <a:latin typeface="+mj-lt"/>
              </a:rPr>
              <a:t> </a:t>
            </a:r>
            <a:r>
              <a:rPr lang="en-US" sz="3200" b="1" spc="120" dirty="0" err="1">
                <a:solidFill>
                  <a:srgbClr val="0B4E7C"/>
                </a:solidFill>
                <a:latin typeface="+mj-lt"/>
              </a:rPr>
              <a:t>trong</a:t>
            </a:r>
            <a:r>
              <a:rPr lang="en-US" sz="3200" b="1" spc="120" dirty="0">
                <a:solidFill>
                  <a:srgbClr val="0B4E7C"/>
                </a:solidFill>
                <a:latin typeface="+mj-lt"/>
              </a:rPr>
              <a:t> </a:t>
            </a:r>
            <a:r>
              <a:rPr lang="en-US" sz="3200" b="1" spc="120" dirty="0" err="1">
                <a:solidFill>
                  <a:srgbClr val="0B4E7C"/>
                </a:solidFill>
                <a:latin typeface="+mj-lt"/>
              </a:rPr>
              <a:t>một</a:t>
            </a:r>
            <a:r>
              <a:rPr lang="en-US" sz="3200" b="1" spc="120" dirty="0">
                <a:solidFill>
                  <a:srgbClr val="0B4E7C"/>
                </a:solidFill>
                <a:latin typeface="+mj-lt"/>
              </a:rPr>
              <a:t> </a:t>
            </a:r>
            <a:r>
              <a:rPr lang="en-US" sz="3200" b="1" spc="120" dirty="0" err="1">
                <a:solidFill>
                  <a:srgbClr val="0B4E7C"/>
                </a:solidFill>
                <a:latin typeface="+mj-lt"/>
              </a:rPr>
              <a:t>không</a:t>
            </a:r>
            <a:r>
              <a:rPr lang="en-US" sz="3200" b="1" spc="120" dirty="0">
                <a:solidFill>
                  <a:srgbClr val="0B4E7C"/>
                </a:solidFill>
                <a:latin typeface="+mj-lt"/>
              </a:rPr>
              <a:t> </a:t>
            </a:r>
            <a:r>
              <a:rPr lang="en-US" sz="3200" b="1" spc="120" dirty="0" err="1">
                <a:solidFill>
                  <a:srgbClr val="0B4E7C"/>
                </a:solidFill>
                <a:latin typeface="+mj-lt"/>
              </a:rPr>
              <a:t>gian</a:t>
            </a:r>
            <a:r>
              <a:rPr lang="en-US" sz="3200" b="1" spc="120" dirty="0">
                <a:solidFill>
                  <a:srgbClr val="0B4E7C"/>
                </a:solidFill>
                <a:latin typeface="+mj-lt"/>
              </a:rPr>
              <a:t> </a:t>
            </a:r>
            <a:r>
              <a:rPr lang="en-US" sz="3200" b="1" spc="120" dirty="0" err="1">
                <a:solidFill>
                  <a:srgbClr val="0B4E7C"/>
                </a:solidFill>
                <a:latin typeface="+mj-lt"/>
              </a:rPr>
              <a:t>tổ</a:t>
            </a:r>
            <a:r>
              <a:rPr lang="en-US" sz="3200" b="1" spc="120" dirty="0">
                <a:solidFill>
                  <a:srgbClr val="0B4E7C"/>
                </a:solidFill>
                <a:latin typeface="+mj-lt"/>
              </a:rPr>
              <a:t> </a:t>
            </a:r>
            <a:r>
              <a:rPr lang="en-US" sz="3200" b="1" spc="120" dirty="0" err="1">
                <a:solidFill>
                  <a:srgbClr val="0B4E7C"/>
                </a:solidFill>
                <a:latin typeface="+mj-lt"/>
              </a:rPr>
              <a:t>chức</a:t>
            </a:r>
            <a:r>
              <a:rPr lang="en-US" sz="3200" b="1" spc="120" dirty="0">
                <a:solidFill>
                  <a:srgbClr val="0B4E7C"/>
                </a:solidFill>
                <a:latin typeface="+mj-lt"/>
              </a:rPr>
              <a:t> </a:t>
            </a:r>
            <a:r>
              <a:rPr lang="en-US" sz="3200" b="1" spc="120" dirty="0" err="1">
                <a:solidFill>
                  <a:srgbClr val="0B4E7C"/>
                </a:solidFill>
                <a:latin typeface="+mj-lt"/>
              </a:rPr>
              <a:t>chung</a:t>
            </a:r>
            <a:r>
              <a:rPr lang="en-US" sz="3200" b="1" spc="120" dirty="0">
                <a:solidFill>
                  <a:srgbClr val="0B4E7C"/>
                </a:solidFill>
                <a:latin typeface="+mj-lt"/>
              </a:rPr>
              <a:t>. Git-Hub </a:t>
            </a:r>
            <a:r>
              <a:rPr lang="en-US" sz="3200" b="1" spc="120" dirty="0" err="1">
                <a:solidFill>
                  <a:srgbClr val="0B4E7C"/>
                </a:solidFill>
                <a:latin typeface="+mj-lt"/>
              </a:rPr>
              <a:t>cung</a:t>
            </a:r>
            <a:r>
              <a:rPr lang="en-US" sz="3200" b="1" spc="120" dirty="0">
                <a:solidFill>
                  <a:srgbClr val="0B4E7C"/>
                </a:solidFill>
                <a:latin typeface="+mj-lt"/>
              </a:rPr>
              <a:t> </a:t>
            </a:r>
            <a:r>
              <a:rPr lang="en-US" sz="3200" b="1" spc="120" dirty="0" err="1">
                <a:solidFill>
                  <a:srgbClr val="0B4E7C"/>
                </a:solidFill>
                <a:latin typeface="+mj-lt"/>
              </a:rPr>
              <a:t>cấp</a:t>
            </a:r>
            <a:r>
              <a:rPr lang="en-US" sz="3200" b="1" spc="120" dirty="0">
                <a:solidFill>
                  <a:srgbClr val="0B4E7C"/>
                </a:solidFill>
                <a:latin typeface="+mj-lt"/>
              </a:rPr>
              <a:t> </a:t>
            </a:r>
            <a:r>
              <a:rPr lang="en-US" sz="3200" b="1" spc="120" dirty="0" err="1">
                <a:solidFill>
                  <a:srgbClr val="0B4E7C"/>
                </a:solidFill>
                <a:latin typeface="+mj-lt"/>
              </a:rPr>
              <a:t>cả</a:t>
            </a:r>
            <a:r>
              <a:rPr lang="en-US" sz="3200" b="1" spc="120" dirty="0">
                <a:solidFill>
                  <a:srgbClr val="0B4E7C"/>
                </a:solidFill>
                <a:latin typeface="+mj-lt"/>
              </a:rPr>
              <a:t> </a:t>
            </a:r>
            <a:r>
              <a:rPr lang="en-US" sz="3200" b="1" spc="120" dirty="0" err="1">
                <a:solidFill>
                  <a:srgbClr val="0B4E7C"/>
                </a:solidFill>
                <a:latin typeface="+mj-lt"/>
              </a:rPr>
              <a:t>phiên</a:t>
            </a:r>
            <a:r>
              <a:rPr lang="en-US" sz="3200" b="1" spc="120" dirty="0">
                <a:solidFill>
                  <a:srgbClr val="0B4E7C"/>
                </a:solidFill>
                <a:latin typeface="+mj-lt"/>
              </a:rPr>
              <a:t> </a:t>
            </a:r>
            <a:r>
              <a:rPr lang="en-US" sz="3200" b="1" spc="120" dirty="0" err="1">
                <a:solidFill>
                  <a:srgbClr val="0B4E7C"/>
                </a:solidFill>
                <a:latin typeface="+mj-lt"/>
              </a:rPr>
              <a:t>bản</a:t>
            </a:r>
            <a:r>
              <a:rPr lang="en-US" sz="3200" b="1" spc="120" dirty="0">
                <a:solidFill>
                  <a:srgbClr val="0B4E7C"/>
                </a:solidFill>
                <a:latin typeface="+mj-lt"/>
              </a:rPr>
              <a:t> </a:t>
            </a:r>
            <a:r>
              <a:rPr lang="en-US" sz="3200" b="1" spc="120" dirty="0" err="1">
                <a:solidFill>
                  <a:srgbClr val="0B4E7C"/>
                </a:solidFill>
                <a:latin typeface="+mj-lt"/>
              </a:rPr>
              <a:t>miễn</a:t>
            </a:r>
            <a:r>
              <a:rPr lang="en-US" sz="3200" b="1" spc="120" dirty="0">
                <a:solidFill>
                  <a:srgbClr val="0B4E7C"/>
                </a:solidFill>
                <a:latin typeface="+mj-lt"/>
              </a:rPr>
              <a:t> </a:t>
            </a:r>
            <a:r>
              <a:rPr lang="en-US" sz="3200" b="1" spc="120" dirty="0" err="1">
                <a:solidFill>
                  <a:srgbClr val="0B4E7C"/>
                </a:solidFill>
                <a:latin typeface="+mj-lt"/>
              </a:rPr>
              <a:t>phí</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phiên</a:t>
            </a:r>
            <a:r>
              <a:rPr lang="en-US" sz="3200" b="1" spc="120" dirty="0">
                <a:solidFill>
                  <a:srgbClr val="0B4E7C"/>
                </a:solidFill>
                <a:latin typeface="+mj-lt"/>
              </a:rPr>
              <a:t> </a:t>
            </a:r>
            <a:r>
              <a:rPr lang="en-US" sz="3200" b="1" spc="120" dirty="0" err="1">
                <a:solidFill>
                  <a:srgbClr val="0B4E7C"/>
                </a:solidFill>
                <a:latin typeface="+mj-lt"/>
              </a:rPr>
              <a:t>bản</a:t>
            </a:r>
            <a:r>
              <a:rPr lang="en-US" sz="3200" b="1" spc="120" dirty="0">
                <a:solidFill>
                  <a:srgbClr val="0B4E7C"/>
                </a:solidFill>
                <a:latin typeface="+mj-lt"/>
              </a:rPr>
              <a:t> </a:t>
            </a:r>
            <a:r>
              <a:rPr lang="en-US" sz="3200" b="1" spc="120" dirty="0" err="1">
                <a:solidFill>
                  <a:srgbClr val="0B4E7C"/>
                </a:solidFill>
                <a:latin typeface="+mj-lt"/>
              </a:rPr>
              <a:t>trả</a:t>
            </a:r>
            <a:r>
              <a:rPr lang="en-US" sz="3200" b="1" spc="120" dirty="0">
                <a:solidFill>
                  <a:srgbClr val="0B4E7C"/>
                </a:solidFill>
                <a:latin typeface="+mj-lt"/>
              </a:rPr>
              <a:t> </a:t>
            </a:r>
            <a:r>
              <a:rPr lang="en-US" sz="3200" b="1" spc="120" dirty="0" err="1">
                <a:solidFill>
                  <a:srgbClr val="0B4E7C"/>
                </a:solidFill>
                <a:latin typeface="+mj-lt"/>
              </a:rPr>
              <a:t>phí</a:t>
            </a:r>
            <a:r>
              <a:rPr lang="en-US" sz="3200" b="1" spc="120" dirty="0">
                <a:solidFill>
                  <a:srgbClr val="0B4E7C"/>
                </a:solidFill>
                <a:latin typeface="+mj-lt"/>
              </a:rPr>
              <a:t> </a:t>
            </a:r>
            <a:r>
              <a:rPr lang="en-US" sz="3200" b="1" spc="120" dirty="0" err="1">
                <a:solidFill>
                  <a:srgbClr val="0B4E7C"/>
                </a:solidFill>
                <a:latin typeface="+mj-lt"/>
              </a:rPr>
              <a:t>với</a:t>
            </a:r>
            <a:r>
              <a:rPr lang="en-US" sz="3200" b="1" spc="120" dirty="0">
                <a:solidFill>
                  <a:srgbClr val="0B4E7C"/>
                </a:solidFill>
                <a:latin typeface="+mj-lt"/>
              </a:rPr>
              <a:t> </a:t>
            </a:r>
            <a:r>
              <a:rPr lang="en-US" sz="3200" b="1" spc="120" dirty="0" err="1">
                <a:solidFill>
                  <a:srgbClr val="0B4E7C"/>
                </a:solidFill>
                <a:latin typeface="+mj-lt"/>
              </a:rPr>
              <a:t>nhiều</a:t>
            </a:r>
            <a:r>
              <a:rPr lang="en-US" sz="3200" b="1" spc="120" dirty="0">
                <a:solidFill>
                  <a:srgbClr val="0B4E7C"/>
                </a:solidFill>
                <a:latin typeface="+mj-lt"/>
              </a:rPr>
              <a:t> </a:t>
            </a:r>
            <a:r>
              <a:rPr lang="en-US" sz="3200" b="1" spc="120" dirty="0" err="1">
                <a:solidFill>
                  <a:srgbClr val="0B4E7C"/>
                </a:solidFill>
                <a:latin typeface="+mj-lt"/>
              </a:rPr>
              <a:t>tính</a:t>
            </a:r>
            <a:r>
              <a:rPr lang="en-US" sz="3200" b="1" spc="120" dirty="0">
                <a:solidFill>
                  <a:srgbClr val="0B4E7C"/>
                </a:solidFill>
                <a:latin typeface="+mj-lt"/>
              </a:rPr>
              <a:t> </a:t>
            </a:r>
            <a:r>
              <a:rPr lang="en-US" sz="3200" b="1" spc="120" dirty="0" err="1">
                <a:solidFill>
                  <a:srgbClr val="0B4E7C"/>
                </a:solidFill>
                <a:latin typeface="+mj-lt"/>
              </a:rPr>
              <a:t>năng</a:t>
            </a:r>
            <a:r>
              <a:rPr lang="en-US" sz="3200" b="1" spc="120" dirty="0">
                <a:solidFill>
                  <a:srgbClr val="0B4E7C"/>
                </a:solidFill>
                <a:latin typeface="+mj-lt"/>
              </a:rPr>
              <a:t> </a:t>
            </a:r>
            <a:r>
              <a:rPr lang="en-US" sz="3200" b="1" spc="120" dirty="0" err="1">
                <a:solidFill>
                  <a:srgbClr val="0B4E7C"/>
                </a:solidFill>
                <a:latin typeface="+mj-lt"/>
              </a:rPr>
              <a:t>mở</a:t>
            </a:r>
            <a:r>
              <a:rPr lang="en-US" sz="3200" b="1" spc="120" dirty="0">
                <a:solidFill>
                  <a:srgbClr val="0B4E7C"/>
                </a:solidFill>
                <a:latin typeface="+mj-lt"/>
              </a:rPr>
              <a:t> </a:t>
            </a:r>
            <a:r>
              <a:rPr lang="en-US" sz="3200" b="1" spc="120" dirty="0" err="1">
                <a:solidFill>
                  <a:srgbClr val="0B4E7C"/>
                </a:solidFill>
                <a:latin typeface="+mj-lt"/>
              </a:rPr>
              <a:t>rộng</a:t>
            </a:r>
            <a:r>
              <a:rPr lang="en-US" sz="3200" b="1" spc="120" dirty="0">
                <a:solidFill>
                  <a:srgbClr val="0B4E7C"/>
                </a:solidFill>
                <a:latin typeface="+mj-lt"/>
              </a:rPr>
              <a:t>.</a:t>
            </a:r>
          </a:p>
          <a:p>
            <a:pPr marL="457200" lvl="0" indent="-457200" algn="just">
              <a:lnSpc>
                <a:spcPts val="2700"/>
              </a:lnSpc>
              <a:spcBef>
                <a:spcPct val="0"/>
              </a:spcBef>
              <a:buFont typeface="Arial" panose="020B0604020202020204" pitchFamily="34" charset="0"/>
              <a:buChar char="•"/>
            </a:pPr>
            <a:endParaRPr lang="en-US" sz="3200" b="1" spc="120" dirty="0">
              <a:solidFill>
                <a:srgbClr val="0B4E7C"/>
              </a:solidFill>
              <a:latin typeface="+mj-lt"/>
              <a:hlinkClick r:id="rId5" tooltip="https://github.com/"/>
            </a:endParaRPr>
          </a:p>
        </p:txBody>
      </p:sp>
      <p:sp>
        <p:nvSpPr>
          <p:cNvPr id="7" name="TextBox 6">
            <a:extLst>
              <a:ext uri="{FF2B5EF4-FFF2-40B4-BE49-F238E27FC236}">
                <a16:creationId xmlns:a16="http://schemas.microsoft.com/office/drawing/2014/main" id="{C37EE0F4-B72E-1189-B9BB-D3A8533007B2}"/>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9" name="TextBox 3">
            <a:extLst>
              <a:ext uri="{FF2B5EF4-FFF2-40B4-BE49-F238E27FC236}">
                <a16:creationId xmlns:a16="http://schemas.microsoft.com/office/drawing/2014/main" id="{2F9576D3-992D-A5D4-FC46-2232DCBA71D1}"/>
              </a:ext>
            </a:extLst>
          </p:cNvPr>
          <p:cNvSpPr txBox="1"/>
          <p:nvPr/>
        </p:nvSpPr>
        <p:spPr>
          <a:xfrm>
            <a:off x="3200400" y="2399825"/>
            <a:ext cx="8435223" cy="630942"/>
          </a:xfrm>
          <a:prstGeom prst="rect">
            <a:avLst/>
          </a:prstGeom>
        </p:spPr>
        <p:txBody>
          <a:bodyPr lIns="0" tIns="0" rIns="0" bIns="0" rtlCol="0" anchor="t">
            <a:spAutoFit/>
          </a:bodyPr>
          <a:lstStyle/>
          <a:p>
            <a:pPr marL="0" lvl="0" indent="0" algn="l">
              <a:lnSpc>
                <a:spcPts val="4800"/>
              </a:lnSpc>
            </a:pPr>
            <a:r>
              <a:rPr lang="en-US" sz="5000" b="1" spc="-300" dirty="0">
                <a:solidFill>
                  <a:srgbClr val="0B4E7C"/>
                </a:solidFill>
                <a:latin typeface="+mj-lt"/>
              </a:rPr>
              <a:t>CÁC LOẠI TÀI KHOẢN CỦA GITHUB</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1762598" y="2210278"/>
            <a:ext cx="5664341" cy="5293584"/>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640080" y="4799033"/>
            <a:ext cx="10995660" cy="3830536"/>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a:solidFill>
                  <a:srgbClr val="0B4E7C"/>
                </a:solidFill>
                <a:latin typeface="+mj-lt"/>
              </a:rPr>
              <a:t>Git - một công cụ cho phép các nhà phát triển và những người khác sử dụng kiểm soát phiên bản.</a:t>
            </a:r>
          </a:p>
          <a:p>
            <a:pPr marL="431801" lvl="1" indent="-215900" algn="l">
              <a:lnSpc>
                <a:spcPts val="2700"/>
              </a:lnSpc>
              <a:buFont typeface="Arial"/>
              <a:buChar char="•"/>
            </a:pPr>
            <a:r>
              <a:rPr lang="en-US" sz="3200" b="1" spc="120">
                <a:solidFill>
                  <a:srgbClr val="0B4E7C"/>
                </a:solidFill>
                <a:latin typeface="+mj-lt"/>
              </a:rPr>
              <a:t>GitHub — một trong nhiều giao diện web để sử dụng Git.</a:t>
            </a:r>
          </a:p>
          <a:p>
            <a:pPr marL="431801" lvl="1" indent="-215900" algn="l">
              <a:lnSpc>
                <a:spcPts val="2700"/>
              </a:lnSpc>
              <a:buFont typeface="Arial"/>
              <a:buChar char="•"/>
            </a:pPr>
            <a:r>
              <a:rPr lang="en-US" sz="3200" b="1" spc="120">
                <a:solidFill>
                  <a:srgbClr val="0B4E7C"/>
                </a:solidFill>
                <a:latin typeface="+mj-lt"/>
              </a:rPr>
              <a:t>Organization (org) — một cơ chế nhóm cho phép các nhóm cộng tác trên nhiều dự án cùng một lúc.</a:t>
            </a:r>
          </a:p>
          <a:p>
            <a:pPr marL="431801" lvl="1" indent="-215900" algn="l">
              <a:lnSpc>
                <a:spcPts val="2700"/>
              </a:lnSpc>
              <a:buFont typeface="Arial"/>
              <a:buChar char="•"/>
            </a:pPr>
            <a:r>
              <a:rPr lang="en-US" sz="3200" b="1" spc="120">
                <a:solidFill>
                  <a:srgbClr val="0B4E7C"/>
                </a:solidFill>
                <a:latin typeface="+mj-lt"/>
              </a:rPr>
              <a:t>Repository (repo) — một thư mục trong đó tất cả các tệp và lịch sử phiên bản của chúng được lưu trữ.</a:t>
            </a:r>
          </a:p>
          <a:p>
            <a:pPr marL="431801" lvl="1" indent="-215900" algn="l">
              <a:lnSpc>
                <a:spcPts val="2700"/>
              </a:lnSpc>
              <a:buFont typeface="Arial"/>
              <a:buChar char="•"/>
            </a:pPr>
            <a:r>
              <a:rPr lang="en-US" sz="3200" b="1" spc="120">
                <a:solidFill>
                  <a:srgbClr val="0B4E7C"/>
                </a:solidFill>
                <a:latin typeface="+mj-lt"/>
              </a:rPr>
              <a:t>Commit Changes — một bản ghi đã lưu của một thay đổi được thực hiện đối với một tệp trong repo.</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8E6F49B5-5B56-C52C-5338-5D2DBE8EF552}"/>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13" name="TextBox 3">
            <a:extLst>
              <a:ext uri="{FF2B5EF4-FFF2-40B4-BE49-F238E27FC236}">
                <a16:creationId xmlns:a16="http://schemas.microsoft.com/office/drawing/2014/main" id="{1A1F994A-5086-801C-E4F6-B1E6D5D76CC9}"/>
              </a:ext>
            </a:extLst>
          </p:cNvPr>
          <p:cNvSpPr txBox="1"/>
          <p:nvPr/>
        </p:nvSpPr>
        <p:spPr>
          <a:xfrm>
            <a:off x="3200400" y="2399825"/>
            <a:ext cx="8839200" cy="1246495"/>
          </a:xfrm>
          <a:prstGeom prst="rect">
            <a:avLst/>
          </a:prstGeom>
        </p:spPr>
        <p:txBody>
          <a:bodyPr wrap="square" lIns="0" tIns="0" rIns="0" bIns="0" rtlCol="0" anchor="t">
            <a:spAutoFit/>
          </a:bodyPr>
          <a:lstStyle/>
          <a:p>
            <a:pPr algn="l">
              <a:lnSpc>
                <a:spcPts val="4800"/>
              </a:lnSpc>
            </a:pPr>
            <a:r>
              <a:rPr lang="en-US" sz="5000" b="1" spc="-300" dirty="0">
                <a:solidFill>
                  <a:srgbClr val="0B4E7C"/>
                </a:solidFill>
                <a:latin typeface="+mj-lt"/>
              </a:rPr>
              <a:t>CÁC TÍNH NĂNG NỔI BẬT CỦA GITHUB</a:t>
            </a:r>
          </a:p>
          <a:p>
            <a:pPr marL="0" lvl="0" indent="0" algn="l">
              <a:lnSpc>
                <a:spcPts val="4800"/>
              </a:lnSpc>
            </a:pPr>
            <a:endParaRPr lang="en-US" sz="5000" b="1" spc="-300" dirty="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337"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1513422" y="2212117"/>
            <a:ext cx="5745878" cy="5369784"/>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685800" y="4914900"/>
            <a:ext cx="10175670" cy="4176784"/>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a:solidFill>
                  <a:srgbClr val="0B4E7C"/>
                </a:solidFill>
                <a:latin typeface="+mj-lt"/>
              </a:rPr>
              <a:t>Branch - một phiên bản của repo cho phép làm việc mà không ảnh hưởng đến các nhánh khác. Repos có thể có nhiều nhánh cho các thay đổi có thể khác nhau đang được thử nghiệm hoặc xem xét, cùng với một nhánh mặc định đóng vai trò là nguồn sự thật.</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Pull Request (PR) — một yêu cầu thay đổi được thực hiện đối với một chi nhánh được kéo vào một chi nhánh khác. Cho phép nhiều người dùng xem, thảo luận và xem xét công việc đang được đề xuất.</a:t>
            </a:r>
          </a:p>
          <a:p>
            <a:pPr algn="l">
              <a:lnSpc>
                <a:spcPts val="2700"/>
              </a:lnSpc>
            </a:pPr>
            <a:endParaRPr lang="en-US" sz="3200" b="1" spc="120">
              <a:solidFill>
                <a:srgbClr val="0B4E7C"/>
              </a:solidFill>
              <a:latin typeface="+mj-lt"/>
            </a:endParaRP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hlinkClick r:id="rId5" tooltip="https://github.com/"/>
            </a:endParaRPr>
          </a:p>
        </p:txBody>
      </p:sp>
      <p:sp>
        <p:nvSpPr>
          <p:cNvPr id="7" name="TextBox 6">
            <a:extLst>
              <a:ext uri="{FF2B5EF4-FFF2-40B4-BE49-F238E27FC236}">
                <a16:creationId xmlns:a16="http://schemas.microsoft.com/office/drawing/2014/main" id="{054C7894-27C5-BA26-B942-9E66827086D9}"/>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9" name="TextBox 3">
            <a:extLst>
              <a:ext uri="{FF2B5EF4-FFF2-40B4-BE49-F238E27FC236}">
                <a16:creationId xmlns:a16="http://schemas.microsoft.com/office/drawing/2014/main" id="{9C439C1D-E280-E881-490C-4F9783A29449}"/>
              </a:ext>
            </a:extLst>
          </p:cNvPr>
          <p:cNvSpPr txBox="1"/>
          <p:nvPr/>
        </p:nvSpPr>
        <p:spPr>
          <a:xfrm>
            <a:off x="3200400" y="2399825"/>
            <a:ext cx="8839200" cy="1246495"/>
          </a:xfrm>
          <a:prstGeom prst="rect">
            <a:avLst/>
          </a:prstGeom>
        </p:spPr>
        <p:txBody>
          <a:bodyPr wrap="square" lIns="0" tIns="0" rIns="0" bIns="0" rtlCol="0" anchor="t">
            <a:spAutoFit/>
          </a:bodyPr>
          <a:lstStyle/>
          <a:p>
            <a:pPr algn="l">
              <a:lnSpc>
                <a:spcPts val="4800"/>
              </a:lnSpc>
            </a:pPr>
            <a:r>
              <a:rPr lang="en-US" sz="5000" b="1" spc="-300" dirty="0">
                <a:solidFill>
                  <a:srgbClr val="0B4E7C"/>
                </a:solidFill>
                <a:latin typeface="+mj-lt"/>
              </a:rPr>
              <a:t>CÁC TÍNH NĂNG NỔI BẬT CỦA GITHUB</a:t>
            </a:r>
          </a:p>
          <a:p>
            <a:pPr marL="0" lvl="0" indent="0" algn="l">
              <a:lnSpc>
                <a:spcPts val="4800"/>
              </a:lnSpc>
            </a:pPr>
            <a:endParaRPr lang="en-US" sz="5000" b="1" spc="-300" dirty="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2002644" y="2212117"/>
            <a:ext cx="5256656" cy="4912584"/>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516196" y="4656298"/>
            <a:ext cx="11325284" cy="4523033"/>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a:solidFill>
                  <a:srgbClr val="0B4E7C"/>
                </a:solidFill>
                <a:latin typeface="+mj-lt"/>
              </a:rPr>
              <a:t>Merge — sau khi yêu cầu kéo được chấp thuận, cam kết sẽ được kéo vào (hoặc hợp nhất) từ nhánh này sang nhánh khác và sau đó, được triển khai trên trang web trực tiếp.</a:t>
            </a:r>
          </a:p>
          <a:p>
            <a:pPr marL="431801" lvl="1" indent="-215900" algn="l">
              <a:lnSpc>
                <a:spcPts val="2700"/>
              </a:lnSpc>
              <a:buFont typeface="Arial"/>
              <a:buChar char="•"/>
            </a:pPr>
            <a:r>
              <a:rPr lang="en-US" sz="3200" b="1" spc="120">
                <a:solidFill>
                  <a:srgbClr val="0B4E7C"/>
                </a:solidFill>
                <a:latin typeface="+mj-lt"/>
              </a:rPr>
              <a:t>Issues  - cho phép người dùng báo cáo sự cố hoặc lỗi và theo dõi tiến trình chỉ định bản sửa lỗi cho các vấn đề.</a:t>
            </a:r>
            <a:endParaRPr lang="en-US" sz="3200" b="1" spc="120">
              <a:solidFill>
                <a:srgbClr val="0B4E7C"/>
              </a:solidFill>
              <a:latin typeface="+mj-lt"/>
              <a:hlinkClick r:id="rId5" tooltip="https://github.com/"/>
            </a:endParaRPr>
          </a:p>
          <a:p>
            <a:pPr marL="431801" lvl="1" indent="-215900" algn="l">
              <a:lnSpc>
                <a:spcPts val="2700"/>
              </a:lnSpc>
              <a:buFont typeface="Arial"/>
              <a:buChar char="•"/>
            </a:pPr>
            <a:r>
              <a:rPr lang="en-US" sz="3200" b="1" spc="120">
                <a:solidFill>
                  <a:srgbClr val="0B4E7C"/>
                </a:solidFill>
                <a:latin typeface="+mj-lt"/>
              </a:rPr>
              <a:t>Projects - cho phép bạn sử dụng GitHub để quản lý dự án và theo dõi một loạt các vấn đề, cho một repo cụ thể hoặc toàn bộ tổ chức.</a:t>
            </a:r>
          </a:p>
          <a:p>
            <a:pPr marL="431801" lvl="1" indent="-215900" algn="l">
              <a:lnSpc>
                <a:spcPts val="2700"/>
              </a:lnSpc>
              <a:buFont typeface="Arial"/>
              <a:buChar char="•"/>
            </a:pPr>
            <a:r>
              <a:rPr lang="en-US" sz="3200" b="1" spc="120">
                <a:solidFill>
                  <a:srgbClr val="0B4E7C"/>
                </a:solidFill>
                <a:latin typeface="+mj-lt"/>
              </a:rPr>
              <a:t>Wiki - một phần của repo được tạo để lưu trữ tài liệu. Thay vào đó, tài liệu có thể nằm trong các tệp README của repo.</a:t>
            </a:r>
          </a:p>
          <a:p>
            <a:pPr algn="l">
              <a:lnSpc>
                <a:spcPts val="2700"/>
              </a:lnSpc>
            </a:pPr>
            <a:endParaRPr lang="en-US" sz="3200" b="1" spc="120">
              <a:solidFill>
                <a:srgbClr val="0B4E7C"/>
              </a:solidFill>
              <a:latin typeface="+mj-lt"/>
            </a:endParaRPr>
          </a:p>
          <a:p>
            <a:pPr marL="0" lvl="0" indent="0" algn="l">
              <a:lnSpc>
                <a:spcPts val="2700"/>
              </a:lnSpc>
              <a:spcBef>
                <a:spcPct val="0"/>
              </a:spcBef>
            </a:pPr>
            <a:endParaRPr lang="en-US" sz="3200" b="1" spc="120">
              <a:solidFill>
                <a:srgbClr val="0B4E7C"/>
              </a:solidFill>
              <a:latin typeface="+mj-lt"/>
            </a:endParaRPr>
          </a:p>
        </p:txBody>
      </p:sp>
      <p:sp>
        <p:nvSpPr>
          <p:cNvPr id="7" name="TextBox 6">
            <a:extLst>
              <a:ext uri="{FF2B5EF4-FFF2-40B4-BE49-F238E27FC236}">
                <a16:creationId xmlns:a16="http://schemas.microsoft.com/office/drawing/2014/main" id="{F7862E26-75FD-0F78-A3B6-D4B2D6F8A84D}"/>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6" name="TextBox 3">
            <a:extLst>
              <a:ext uri="{FF2B5EF4-FFF2-40B4-BE49-F238E27FC236}">
                <a16:creationId xmlns:a16="http://schemas.microsoft.com/office/drawing/2014/main" id="{23A79EBC-F07B-8AFC-32CB-39280517F37E}"/>
              </a:ext>
            </a:extLst>
          </p:cNvPr>
          <p:cNvSpPr txBox="1"/>
          <p:nvPr/>
        </p:nvSpPr>
        <p:spPr>
          <a:xfrm>
            <a:off x="3200400" y="2399825"/>
            <a:ext cx="8839200" cy="1246495"/>
          </a:xfrm>
          <a:prstGeom prst="rect">
            <a:avLst/>
          </a:prstGeom>
        </p:spPr>
        <p:txBody>
          <a:bodyPr wrap="square" lIns="0" tIns="0" rIns="0" bIns="0" rtlCol="0" anchor="t">
            <a:spAutoFit/>
          </a:bodyPr>
          <a:lstStyle/>
          <a:p>
            <a:pPr algn="l">
              <a:lnSpc>
                <a:spcPts val="4800"/>
              </a:lnSpc>
            </a:pPr>
            <a:r>
              <a:rPr lang="en-US" sz="5000" b="1" spc="-300" dirty="0">
                <a:solidFill>
                  <a:srgbClr val="0B4E7C"/>
                </a:solidFill>
                <a:latin typeface="+mj-lt"/>
              </a:rPr>
              <a:t>CÁC TÍNH NĂNG NỔI BẬT CỦA GITHUB</a:t>
            </a:r>
          </a:p>
          <a:p>
            <a:pPr marL="0" lvl="0" indent="0" algn="l">
              <a:lnSpc>
                <a:spcPts val="4800"/>
              </a:lnSpc>
            </a:pPr>
            <a:endParaRPr lang="en-US" sz="5000" b="1" spc="-300" dirty="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vi-VN"/>
          </a:p>
        </p:txBody>
      </p:sp>
      <p:sp>
        <p:nvSpPr>
          <p:cNvPr id="4" name="Freeform 4"/>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371600" y="5313676"/>
            <a:ext cx="8435223" cy="2791790"/>
          </a:xfrm>
          <a:prstGeom prst="rect">
            <a:avLst/>
          </a:prstGeom>
        </p:spPr>
        <p:txBody>
          <a:bodyPr wrap="square" lIns="0" tIns="0" rIns="0" bIns="0" rtlCol="0" anchor="t">
            <a:spAutoFit/>
          </a:bodyPr>
          <a:lstStyle/>
          <a:p>
            <a:pPr marL="431801" lvl="1" indent="-215900" algn="l">
              <a:lnSpc>
                <a:spcPts val="2700"/>
              </a:lnSpc>
              <a:buFont typeface="Arial"/>
              <a:buChar char="•"/>
            </a:pPr>
            <a:r>
              <a:rPr lang="en-US" sz="3200" b="1" spc="120" dirty="0" err="1">
                <a:solidFill>
                  <a:srgbClr val="0B4E7C"/>
                </a:solidFill>
                <a:latin typeface="+mj-lt"/>
              </a:rPr>
              <a:t>Quản</a:t>
            </a:r>
            <a:r>
              <a:rPr lang="en-US" sz="3200" b="1" spc="120" dirty="0">
                <a:solidFill>
                  <a:srgbClr val="0B4E7C"/>
                </a:solidFill>
                <a:latin typeface="+mj-lt"/>
              </a:rPr>
              <a:t> </a:t>
            </a:r>
            <a:r>
              <a:rPr lang="en-US" sz="3200" b="1" spc="120" dirty="0" err="1">
                <a:solidFill>
                  <a:srgbClr val="0B4E7C"/>
                </a:solidFill>
                <a:latin typeface="+mj-lt"/>
              </a:rPr>
              <a:t>lý</a:t>
            </a:r>
            <a:r>
              <a:rPr lang="en-US" sz="3200" b="1" spc="120" dirty="0">
                <a:solidFill>
                  <a:srgbClr val="0B4E7C"/>
                </a:solidFill>
                <a:latin typeface="+mj-lt"/>
              </a:rPr>
              <a:t> Source Code </a:t>
            </a:r>
            <a:r>
              <a:rPr lang="en-US" sz="3200" b="1" spc="120" dirty="0" err="1">
                <a:solidFill>
                  <a:srgbClr val="0B4E7C"/>
                </a:solidFill>
                <a:latin typeface="+mj-lt"/>
              </a:rPr>
              <a:t>dễ</a:t>
            </a:r>
            <a:r>
              <a:rPr lang="en-US" sz="3200" b="1" spc="120" dirty="0">
                <a:solidFill>
                  <a:srgbClr val="0B4E7C"/>
                </a:solidFill>
                <a:latin typeface="+mj-lt"/>
              </a:rPr>
              <a:t> </a:t>
            </a:r>
            <a:r>
              <a:rPr lang="en-US" sz="3200" b="1" spc="120" dirty="0" err="1">
                <a:solidFill>
                  <a:srgbClr val="0B4E7C"/>
                </a:solidFill>
                <a:latin typeface="+mj-lt"/>
              </a:rPr>
              <a:t>dàng</a:t>
            </a:r>
            <a:r>
              <a:rPr lang="en-US" sz="3200" b="1" spc="120" dirty="0">
                <a:solidFill>
                  <a:srgbClr val="0B4E7C"/>
                </a:solidFill>
                <a:latin typeface="+mj-lt"/>
              </a:rPr>
              <a:t>.</a:t>
            </a:r>
          </a:p>
          <a:p>
            <a:pPr marL="431801" lvl="1" indent="-215900" algn="l">
              <a:lnSpc>
                <a:spcPts val="2700"/>
              </a:lnSpc>
              <a:buFont typeface="Arial"/>
              <a:buChar char="•"/>
            </a:pPr>
            <a:r>
              <a:rPr lang="en-US" sz="3200" b="1" spc="120" dirty="0">
                <a:solidFill>
                  <a:srgbClr val="0B4E7C"/>
                </a:solidFill>
                <a:latin typeface="+mj-lt"/>
              </a:rPr>
              <a:t>Theo </a:t>
            </a:r>
            <a:r>
              <a:rPr lang="en-US" sz="3200" b="1" spc="120" dirty="0" err="1">
                <a:solidFill>
                  <a:srgbClr val="0B4E7C"/>
                </a:solidFill>
                <a:latin typeface="+mj-lt"/>
              </a:rPr>
              <a:t>dõi</a:t>
            </a:r>
            <a:r>
              <a:rPr lang="en-US" sz="3200" b="1" spc="120" dirty="0">
                <a:solidFill>
                  <a:srgbClr val="0B4E7C"/>
                </a:solidFill>
                <a:latin typeface="+mj-lt"/>
              </a:rPr>
              <a:t> </a:t>
            </a:r>
            <a:r>
              <a:rPr lang="en-US" sz="3200" b="1" spc="120" dirty="0" err="1">
                <a:solidFill>
                  <a:srgbClr val="0B4E7C"/>
                </a:solidFill>
                <a:latin typeface="+mj-lt"/>
              </a:rPr>
              <a:t>các</a:t>
            </a:r>
            <a:r>
              <a:rPr lang="en-US" sz="3200" b="1" spc="120" dirty="0">
                <a:solidFill>
                  <a:srgbClr val="0B4E7C"/>
                </a:solidFill>
                <a:latin typeface="+mj-lt"/>
              </a:rPr>
              <a:t> </a:t>
            </a:r>
            <a:r>
              <a:rPr lang="en-US" sz="3200" b="1" spc="120" dirty="0" err="1">
                <a:solidFill>
                  <a:srgbClr val="0B4E7C"/>
                </a:solidFill>
                <a:latin typeface="+mj-lt"/>
              </a:rPr>
              <a:t>thay</a:t>
            </a:r>
            <a:r>
              <a:rPr lang="en-US" sz="3200" b="1" spc="120" dirty="0">
                <a:solidFill>
                  <a:srgbClr val="0B4E7C"/>
                </a:solidFill>
                <a:latin typeface="+mj-lt"/>
              </a:rPr>
              <a:t> </a:t>
            </a:r>
            <a:r>
              <a:rPr lang="en-US" sz="3200" b="1" spc="120" dirty="0" err="1">
                <a:solidFill>
                  <a:srgbClr val="0B4E7C"/>
                </a:solidFill>
                <a:latin typeface="+mj-lt"/>
              </a:rPr>
              <a:t>đổi</a:t>
            </a:r>
            <a:r>
              <a:rPr lang="en-US" sz="3200" b="1" spc="120" dirty="0">
                <a:solidFill>
                  <a:srgbClr val="0B4E7C"/>
                </a:solidFill>
                <a:latin typeface="+mj-lt"/>
              </a:rPr>
              <a:t> </a:t>
            </a:r>
            <a:r>
              <a:rPr lang="en-US" sz="3200" b="1" spc="120" dirty="0" err="1">
                <a:solidFill>
                  <a:srgbClr val="0B4E7C"/>
                </a:solidFill>
                <a:latin typeface="+mj-lt"/>
              </a:rPr>
              <a:t>thông</a:t>
            </a:r>
            <a:r>
              <a:rPr lang="en-US" sz="3200" b="1" spc="120" dirty="0">
                <a:solidFill>
                  <a:srgbClr val="0B4E7C"/>
                </a:solidFill>
                <a:latin typeface="+mj-lt"/>
              </a:rPr>
              <a:t> qua Version.</a:t>
            </a:r>
          </a:p>
          <a:p>
            <a:pPr marL="431801" lvl="1" indent="-215900" algn="l">
              <a:lnSpc>
                <a:spcPts val="2700"/>
              </a:lnSpc>
              <a:buFont typeface="Arial"/>
              <a:buChar char="•"/>
            </a:pPr>
            <a:r>
              <a:rPr lang="en-US" sz="3200" b="1" spc="120" dirty="0" err="1">
                <a:solidFill>
                  <a:srgbClr val="0B4E7C"/>
                </a:solidFill>
                <a:latin typeface="+mj-lt"/>
              </a:rPr>
              <a:t>Giúp</a:t>
            </a:r>
            <a:r>
              <a:rPr lang="en-US" sz="3200" b="1" spc="120" dirty="0">
                <a:solidFill>
                  <a:srgbClr val="0B4E7C"/>
                </a:solidFill>
                <a:latin typeface="+mj-lt"/>
              </a:rPr>
              <a:t> </a:t>
            </a:r>
            <a:r>
              <a:rPr lang="en-US" sz="3200" b="1" spc="120" dirty="0" err="1">
                <a:solidFill>
                  <a:srgbClr val="0B4E7C"/>
                </a:solidFill>
                <a:latin typeface="+mj-lt"/>
              </a:rPr>
              <a:t>cải</a:t>
            </a:r>
            <a:r>
              <a:rPr lang="en-US" sz="3200" b="1" spc="120" dirty="0">
                <a:solidFill>
                  <a:srgbClr val="0B4E7C"/>
                </a:solidFill>
                <a:latin typeface="+mj-lt"/>
              </a:rPr>
              <a:t> </a:t>
            </a:r>
            <a:r>
              <a:rPr lang="en-US" sz="3200" b="1" spc="120" dirty="0" err="1">
                <a:solidFill>
                  <a:srgbClr val="0B4E7C"/>
                </a:solidFill>
                <a:latin typeface="+mj-lt"/>
              </a:rPr>
              <a:t>thiện</a:t>
            </a:r>
            <a:r>
              <a:rPr lang="en-US" sz="3200" b="1" spc="120" dirty="0">
                <a:solidFill>
                  <a:srgbClr val="0B4E7C"/>
                </a:solidFill>
                <a:latin typeface="+mj-lt"/>
              </a:rPr>
              <a:t> </a:t>
            </a:r>
            <a:r>
              <a:rPr lang="en-US" sz="3200" b="1" spc="120" dirty="0" err="1">
                <a:solidFill>
                  <a:srgbClr val="0B4E7C"/>
                </a:solidFill>
                <a:latin typeface="+mj-lt"/>
              </a:rPr>
              <a:t>khả</a:t>
            </a:r>
            <a:r>
              <a:rPr lang="en-US" sz="3200" b="1" spc="120" dirty="0">
                <a:solidFill>
                  <a:srgbClr val="0B4E7C"/>
                </a:solidFill>
                <a:latin typeface="+mj-lt"/>
              </a:rPr>
              <a:t> </a:t>
            </a:r>
            <a:r>
              <a:rPr lang="en-US" sz="3200" b="1" spc="120" dirty="0" err="1">
                <a:solidFill>
                  <a:srgbClr val="0B4E7C"/>
                </a:solidFill>
                <a:latin typeface="+mj-lt"/>
              </a:rPr>
              <a:t>năng</a:t>
            </a:r>
            <a:r>
              <a:rPr lang="en-US" sz="3200" b="1" spc="120" dirty="0">
                <a:solidFill>
                  <a:srgbClr val="0B4E7C"/>
                </a:solidFill>
                <a:latin typeface="+mj-lt"/>
              </a:rPr>
              <a:t> code, </a:t>
            </a:r>
            <a:r>
              <a:rPr lang="en-US" sz="3200" b="1" spc="120" dirty="0" err="1">
                <a:solidFill>
                  <a:srgbClr val="0B4E7C"/>
                </a:solidFill>
                <a:latin typeface="+mj-lt"/>
              </a:rPr>
              <a:t>theo</a:t>
            </a:r>
            <a:r>
              <a:rPr lang="en-US" sz="3200" b="1" spc="120" dirty="0">
                <a:solidFill>
                  <a:srgbClr val="0B4E7C"/>
                </a:solidFill>
                <a:latin typeface="+mj-lt"/>
              </a:rPr>
              <a:t> </a:t>
            </a:r>
            <a:r>
              <a:rPr lang="en-US" sz="3200" b="1" spc="120" dirty="0" err="1">
                <a:solidFill>
                  <a:srgbClr val="0B4E7C"/>
                </a:solidFill>
                <a:latin typeface="+mj-lt"/>
              </a:rPr>
              <a:t>dõi</a:t>
            </a:r>
            <a:r>
              <a:rPr lang="en-US" sz="3200" b="1" spc="120" dirty="0">
                <a:solidFill>
                  <a:srgbClr val="0B4E7C"/>
                </a:solidFill>
                <a:latin typeface="+mj-lt"/>
              </a:rPr>
              <a:t> </a:t>
            </a:r>
            <a:r>
              <a:rPr lang="en-US" sz="3200" b="1" spc="120" dirty="0" err="1">
                <a:solidFill>
                  <a:srgbClr val="0B4E7C"/>
                </a:solidFill>
                <a:latin typeface="+mj-lt"/>
              </a:rPr>
              <a:t>lỗi</a:t>
            </a:r>
            <a:r>
              <a:rPr lang="en-US" sz="3200" b="1" spc="120" dirty="0">
                <a:solidFill>
                  <a:srgbClr val="0B4E7C"/>
                </a:solidFill>
                <a:latin typeface="+mj-lt"/>
              </a:rPr>
              <a:t>.</a:t>
            </a:r>
          </a:p>
          <a:p>
            <a:pPr marL="431801" lvl="1" indent="-215900" algn="l">
              <a:lnSpc>
                <a:spcPts val="2700"/>
              </a:lnSpc>
              <a:buFont typeface="Arial"/>
              <a:buChar char="•"/>
            </a:pPr>
            <a:r>
              <a:rPr lang="en-US" sz="3200" b="1" spc="120" dirty="0">
                <a:solidFill>
                  <a:srgbClr val="0B4E7C"/>
                </a:solidFill>
                <a:latin typeface="+mj-lt"/>
              </a:rPr>
              <a:t>Kho </a:t>
            </a:r>
            <a:r>
              <a:rPr lang="en-US" sz="3200" b="1" spc="120" dirty="0" err="1">
                <a:solidFill>
                  <a:srgbClr val="0B4E7C"/>
                </a:solidFill>
                <a:latin typeface="+mj-lt"/>
              </a:rPr>
              <a:t>tài</a:t>
            </a:r>
            <a:r>
              <a:rPr lang="en-US" sz="3200" b="1" spc="120" dirty="0">
                <a:solidFill>
                  <a:srgbClr val="0B4E7C"/>
                </a:solidFill>
                <a:latin typeface="+mj-lt"/>
              </a:rPr>
              <a:t> </a:t>
            </a:r>
            <a:r>
              <a:rPr lang="en-US" sz="3200" b="1" spc="120" dirty="0" err="1">
                <a:solidFill>
                  <a:srgbClr val="0B4E7C"/>
                </a:solidFill>
                <a:latin typeface="+mj-lt"/>
              </a:rPr>
              <a:t>nguyên</a:t>
            </a:r>
            <a:r>
              <a:rPr lang="en-US" sz="3200" b="1" spc="120" dirty="0">
                <a:solidFill>
                  <a:srgbClr val="0B4E7C"/>
                </a:solidFill>
                <a:latin typeface="+mj-lt"/>
              </a:rPr>
              <a:t> </a:t>
            </a:r>
            <a:r>
              <a:rPr lang="en-US" sz="3200" b="1" spc="120" dirty="0" err="1">
                <a:solidFill>
                  <a:srgbClr val="0B4E7C"/>
                </a:solidFill>
                <a:latin typeface="+mj-lt"/>
              </a:rPr>
              <a:t>trên</a:t>
            </a:r>
            <a:r>
              <a:rPr lang="en-US" sz="3200" b="1" spc="120" dirty="0">
                <a:solidFill>
                  <a:srgbClr val="0B4E7C"/>
                </a:solidFill>
                <a:latin typeface="+mj-lt"/>
              </a:rPr>
              <a:t> </a:t>
            </a:r>
            <a:r>
              <a:rPr lang="en-US" sz="3200" b="1" spc="120" dirty="0" err="1">
                <a:solidFill>
                  <a:srgbClr val="0B4E7C"/>
                </a:solidFill>
                <a:latin typeface="+mj-lt"/>
              </a:rPr>
              <a:t>Github</a:t>
            </a:r>
            <a:r>
              <a:rPr lang="en-US" sz="3200" b="1" spc="120" dirty="0">
                <a:solidFill>
                  <a:srgbClr val="0B4E7C"/>
                </a:solidFill>
                <a:latin typeface="+mj-lt"/>
              </a:rPr>
              <a:t> </a:t>
            </a:r>
            <a:r>
              <a:rPr lang="en-US" sz="3200" b="1" spc="120" dirty="0" err="1">
                <a:solidFill>
                  <a:srgbClr val="0B4E7C"/>
                </a:solidFill>
                <a:latin typeface="+mj-lt"/>
              </a:rPr>
              <a:t>xịn</a:t>
            </a:r>
            <a:r>
              <a:rPr lang="en-US" sz="3200" b="1" spc="120" dirty="0">
                <a:solidFill>
                  <a:srgbClr val="0B4E7C"/>
                </a:solidFill>
                <a:latin typeface="+mj-lt"/>
              </a:rPr>
              <a:t>.</a:t>
            </a:r>
          </a:p>
          <a:p>
            <a:pPr marL="431801" lvl="1" indent="-215900" algn="l">
              <a:lnSpc>
                <a:spcPts val="2700"/>
              </a:lnSpc>
              <a:buFont typeface="Arial"/>
              <a:buChar char="•"/>
            </a:pPr>
            <a:r>
              <a:rPr lang="en-US" sz="3200" b="1" spc="120" dirty="0" err="1">
                <a:solidFill>
                  <a:srgbClr val="0B4E7C"/>
                </a:solidFill>
                <a:latin typeface="+mj-lt"/>
              </a:rPr>
              <a:t>Hợp</a:t>
            </a:r>
            <a:r>
              <a:rPr lang="en-US" sz="3200" b="1" spc="120" dirty="0">
                <a:solidFill>
                  <a:srgbClr val="0B4E7C"/>
                </a:solidFill>
                <a:latin typeface="+mj-lt"/>
              </a:rPr>
              <a:t> </a:t>
            </a:r>
            <a:r>
              <a:rPr lang="en-US" sz="3200" b="1" spc="120" dirty="0" err="1">
                <a:solidFill>
                  <a:srgbClr val="0B4E7C"/>
                </a:solidFill>
                <a:latin typeface="+mj-lt"/>
              </a:rPr>
              <a:t>tác</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a:t>
            </a:r>
            <a:r>
              <a:rPr lang="en-US" sz="3200" b="1" spc="120" dirty="0" err="1">
                <a:solidFill>
                  <a:srgbClr val="0B4E7C"/>
                </a:solidFill>
                <a:latin typeface="+mj-lt"/>
              </a:rPr>
              <a:t>làm</a:t>
            </a:r>
            <a:r>
              <a:rPr lang="en-US" sz="3200" b="1" spc="120" dirty="0">
                <a:solidFill>
                  <a:srgbClr val="0B4E7C"/>
                </a:solidFill>
                <a:latin typeface="+mj-lt"/>
              </a:rPr>
              <a:t> </a:t>
            </a:r>
            <a:r>
              <a:rPr lang="en-US" sz="3200" b="1" spc="120" dirty="0" err="1">
                <a:solidFill>
                  <a:srgbClr val="0B4E7C"/>
                </a:solidFill>
                <a:latin typeface="+mj-lt"/>
              </a:rPr>
              <a:t>việc</a:t>
            </a:r>
            <a:r>
              <a:rPr lang="en-US" sz="3200" b="1" spc="120" dirty="0">
                <a:solidFill>
                  <a:srgbClr val="0B4E7C"/>
                </a:solidFill>
                <a:latin typeface="+mj-lt"/>
              </a:rPr>
              <a:t> </a:t>
            </a:r>
            <a:r>
              <a:rPr lang="en-US" sz="3200" b="1" spc="120" dirty="0" err="1">
                <a:solidFill>
                  <a:srgbClr val="0B4E7C"/>
                </a:solidFill>
                <a:latin typeface="+mj-lt"/>
              </a:rPr>
              <a:t>nhóm</a:t>
            </a:r>
            <a:r>
              <a:rPr lang="en-US" sz="3200" b="1" spc="120" dirty="0">
                <a:solidFill>
                  <a:srgbClr val="0B4E7C"/>
                </a:solidFill>
                <a:latin typeface="+mj-lt"/>
              </a:rPr>
              <a:t> </a:t>
            </a:r>
            <a:r>
              <a:rPr lang="en-US" sz="3200" b="1" spc="120" dirty="0" err="1">
                <a:solidFill>
                  <a:srgbClr val="0B4E7C"/>
                </a:solidFill>
                <a:latin typeface="+mj-lt"/>
              </a:rPr>
              <a:t>tốt</a:t>
            </a:r>
            <a:r>
              <a:rPr lang="en-US" sz="3200" b="1" spc="120" dirty="0">
                <a:solidFill>
                  <a:srgbClr val="0B4E7C"/>
                </a:solidFill>
                <a:latin typeface="+mj-lt"/>
              </a:rPr>
              <a:t>.</a:t>
            </a:r>
          </a:p>
          <a:p>
            <a:pPr marL="431801" lvl="1" indent="-215900" algn="l">
              <a:lnSpc>
                <a:spcPts val="2700"/>
              </a:lnSpc>
              <a:buFont typeface="Arial"/>
              <a:buChar char="•"/>
            </a:pPr>
            <a:r>
              <a:rPr lang="en-US" sz="3200" b="1" spc="120" dirty="0" err="1">
                <a:solidFill>
                  <a:srgbClr val="0B4E7C"/>
                </a:solidFill>
                <a:latin typeface="+mj-lt"/>
              </a:rPr>
              <a:t>Có</a:t>
            </a:r>
            <a:r>
              <a:rPr lang="en-US" sz="3200" b="1" spc="120" dirty="0">
                <a:solidFill>
                  <a:srgbClr val="0B4E7C"/>
                </a:solidFill>
                <a:latin typeface="+mj-lt"/>
              </a:rPr>
              <a:t> </a:t>
            </a:r>
            <a:r>
              <a:rPr lang="en-US" sz="3200" b="1" spc="120" dirty="0" err="1">
                <a:solidFill>
                  <a:srgbClr val="0B4E7C"/>
                </a:solidFill>
                <a:latin typeface="+mj-lt"/>
              </a:rPr>
              <a:t>thể</a:t>
            </a:r>
            <a:r>
              <a:rPr lang="en-US" sz="3200" b="1" spc="120" dirty="0">
                <a:solidFill>
                  <a:srgbClr val="0B4E7C"/>
                </a:solidFill>
                <a:latin typeface="+mj-lt"/>
              </a:rPr>
              <a:t> </a:t>
            </a:r>
            <a:r>
              <a:rPr lang="en-US" sz="3200" b="1" spc="120" dirty="0" err="1">
                <a:solidFill>
                  <a:srgbClr val="0B4E7C"/>
                </a:solidFill>
                <a:latin typeface="+mj-lt"/>
              </a:rPr>
              <a:t>lưu</a:t>
            </a:r>
            <a:r>
              <a:rPr lang="en-US" sz="3200" b="1" spc="120" dirty="0">
                <a:solidFill>
                  <a:srgbClr val="0B4E7C"/>
                </a:solidFill>
                <a:latin typeface="+mj-lt"/>
              </a:rPr>
              <a:t> </a:t>
            </a:r>
            <a:r>
              <a:rPr lang="en-US" sz="3200" b="1" spc="120" dirty="0" err="1">
                <a:solidFill>
                  <a:srgbClr val="0B4E7C"/>
                </a:solidFill>
                <a:latin typeface="+mj-lt"/>
              </a:rPr>
              <a:t>trữ</a:t>
            </a:r>
            <a:r>
              <a:rPr lang="en-US" sz="3200" b="1" spc="120" dirty="0">
                <a:solidFill>
                  <a:srgbClr val="0B4E7C"/>
                </a:solidFill>
                <a:latin typeface="+mj-lt"/>
              </a:rPr>
              <a:t> </a:t>
            </a:r>
            <a:r>
              <a:rPr lang="en-US" sz="3200" b="1" spc="120" dirty="0" err="1">
                <a:solidFill>
                  <a:srgbClr val="0B4E7C"/>
                </a:solidFill>
                <a:latin typeface="+mj-lt"/>
              </a:rPr>
              <a:t>và</a:t>
            </a:r>
            <a:r>
              <a:rPr lang="en-US" sz="3200" b="1" spc="120" dirty="0">
                <a:solidFill>
                  <a:srgbClr val="0B4E7C"/>
                </a:solidFill>
                <a:latin typeface="+mj-lt"/>
              </a:rPr>
              <a:t> chia </a:t>
            </a:r>
            <a:r>
              <a:rPr lang="en-US" sz="3200" b="1" spc="120" dirty="0" err="1">
                <a:solidFill>
                  <a:srgbClr val="0B4E7C"/>
                </a:solidFill>
                <a:latin typeface="+mj-lt"/>
              </a:rPr>
              <a:t>sẻ</a:t>
            </a:r>
            <a:r>
              <a:rPr lang="en-US" sz="3200" b="1" spc="120" dirty="0">
                <a:solidFill>
                  <a:srgbClr val="0B4E7C"/>
                </a:solidFill>
                <a:latin typeface="+mj-lt"/>
              </a:rPr>
              <a:t> </a:t>
            </a:r>
            <a:r>
              <a:rPr lang="en-US" sz="3200" b="1" spc="120" dirty="0" err="1">
                <a:solidFill>
                  <a:srgbClr val="0B4E7C"/>
                </a:solidFill>
                <a:latin typeface="+mj-lt"/>
              </a:rPr>
              <a:t>dự</a:t>
            </a:r>
            <a:r>
              <a:rPr lang="en-US" sz="3200" b="1" spc="120" dirty="0">
                <a:solidFill>
                  <a:srgbClr val="0B4E7C"/>
                </a:solidFill>
                <a:latin typeface="+mj-lt"/>
              </a:rPr>
              <a:t> </a:t>
            </a:r>
            <a:r>
              <a:rPr lang="en-US" sz="3200" b="1" spc="120" dirty="0" err="1">
                <a:solidFill>
                  <a:srgbClr val="0B4E7C"/>
                </a:solidFill>
                <a:latin typeface="+mj-lt"/>
              </a:rPr>
              <a:t>án</a:t>
            </a:r>
            <a:r>
              <a:rPr lang="en-US" sz="3200" b="1" spc="120" dirty="0">
                <a:solidFill>
                  <a:srgbClr val="0B4E7C"/>
                </a:solidFill>
                <a:latin typeface="+mj-lt"/>
              </a:rPr>
              <a:t>.</a:t>
            </a:r>
          </a:p>
          <a:p>
            <a:pPr algn="l">
              <a:lnSpc>
                <a:spcPts val="2700"/>
              </a:lnSpc>
            </a:pPr>
            <a:endParaRPr lang="en-US" sz="3200" b="1" spc="120" dirty="0">
              <a:solidFill>
                <a:srgbClr val="0B4E7C"/>
              </a:solidFill>
              <a:latin typeface="+mj-lt"/>
            </a:endParaRPr>
          </a:p>
          <a:p>
            <a:pPr marL="0" lvl="0" indent="0" algn="l">
              <a:lnSpc>
                <a:spcPts val="2700"/>
              </a:lnSpc>
              <a:spcBef>
                <a:spcPct val="0"/>
              </a:spcBef>
            </a:pPr>
            <a:endParaRPr lang="en-US" sz="3200" b="1" spc="120" dirty="0">
              <a:solidFill>
                <a:srgbClr val="0B4E7C"/>
              </a:solidFill>
              <a:latin typeface="+mj-lt"/>
            </a:endParaRPr>
          </a:p>
        </p:txBody>
      </p:sp>
      <p:sp>
        <p:nvSpPr>
          <p:cNvPr id="7" name="TextBox 6">
            <a:extLst>
              <a:ext uri="{FF2B5EF4-FFF2-40B4-BE49-F238E27FC236}">
                <a16:creationId xmlns:a16="http://schemas.microsoft.com/office/drawing/2014/main" id="{32F2EB5F-7CF8-70E1-1B50-6850F4E24079}"/>
              </a:ext>
            </a:extLst>
          </p:cNvPr>
          <p:cNvSpPr txBox="1"/>
          <p:nvPr/>
        </p:nvSpPr>
        <p:spPr>
          <a:xfrm>
            <a:off x="1504950" y="561975"/>
            <a:ext cx="5200650" cy="1671163"/>
          </a:xfrm>
          <a:prstGeom prst="rect">
            <a:avLst/>
          </a:prstGeom>
        </p:spPr>
        <p:txBody>
          <a:bodyPr wrap="square" lIns="0" tIns="0" rIns="0" bIns="0" rtlCol="0" anchor="t">
            <a:spAutoFit/>
          </a:bodyPr>
          <a:lstStyle/>
          <a:p>
            <a:pPr algn="ctr">
              <a:lnSpc>
                <a:spcPts val="14000"/>
              </a:lnSpc>
              <a:spcBef>
                <a:spcPct val="0"/>
              </a:spcBef>
            </a:pPr>
            <a:r>
              <a:rPr lang="en-US" sz="10000" spc="-600">
                <a:solidFill>
                  <a:srgbClr val="0B4E7C"/>
                </a:solidFill>
                <a:latin typeface="Rustic Printed"/>
              </a:rPr>
              <a:t>I. GITHUB</a:t>
            </a:r>
          </a:p>
        </p:txBody>
      </p:sp>
      <p:sp>
        <p:nvSpPr>
          <p:cNvPr id="6" name="TextBox 3">
            <a:extLst>
              <a:ext uri="{FF2B5EF4-FFF2-40B4-BE49-F238E27FC236}">
                <a16:creationId xmlns:a16="http://schemas.microsoft.com/office/drawing/2014/main" id="{774889D3-99BE-1E07-4569-457B0C17C19E}"/>
              </a:ext>
            </a:extLst>
          </p:cNvPr>
          <p:cNvSpPr txBox="1"/>
          <p:nvPr/>
        </p:nvSpPr>
        <p:spPr>
          <a:xfrm>
            <a:off x="3200400" y="2399825"/>
            <a:ext cx="8839200" cy="1246495"/>
          </a:xfrm>
          <a:prstGeom prst="rect">
            <a:avLst/>
          </a:prstGeom>
        </p:spPr>
        <p:txBody>
          <a:bodyPr wrap="square" lIns="0" tIns="0" rIns="0" bIns="0" rtlCol="0" anchor="t">
            <a:spAutoFit/>
          </a:bodyPr>
          <a:lstStyle/>
          <a:p>
            <a:pPr algn="l">
              <a:lnSpc>
                <a:spcPts val="4800"/>
              </a:lnSpc>
            </a:pPr>
            <a:r>
              <a:rPr lang="en-US" sz="5000" b="1" spc="-300" dirty="0">
                <a:solidFill>
                  <a:srgbClr val="0B4E7C"/>
                </a:solidFill>
                <a:latin typeface="+mj-lt"/>
              </a:rPr>
              <a:t>CÁC TÍNH NĂNG NỔI BẬT CỦA GITHUB</a:t>
            </a:r>
          </a:p>
          <a:p>
            <a:pPr marL="0" lvl="0" indent="0" algn="l">
              <a:lnSpc>
                <a:spcPts val="4800"/>
              </a:lnSpc>
            </a:pPr>
            <a:endParaRPr lang="en-US" sz="5000" b="1" spc="-300" dirty="0">
              <a:solidFill>
                <a:srgbClr val="0B4E7C"/>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3053</Words>
  <Application>Microsoft Office PowerPoint</Application>
  <PresentationFormat>Custom</PresentationFormat>
  <Paragraphs>248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Rustic Printed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22NH15 NHOM19</dc:title>
  <cp:lastModifiedBy>Đỗ Chánh Hiếu</cp:lastModifiedBy>
  <cp:revision>15</cp:revision>
  <dcterms:created xsi:type="dcterms:W3CDTF">2006-08-16T00:00:00Z</dcterms:created>
  <dcterms:modified xsi:type="dcterms:W3CDTF">2024-05-20T16:52:04Z</dcterms:modified>
  <dc:identifier>DAGFw7m-_0c</dc:identifier>
</cp:coreProperties>
</file>