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omments/modernComment_107_14339877.xml" ContentType="application/vnd.ms-powerpoint.comment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3" r:id="rId2"/>
    <p:sldId id="376" r:id="rId3"/>
    <p:sldId id="322" r:id="rId4"/>
    <p:sldId id="365" r:id="rId5"/>
    <p:sldId id="320" r:id="rId6"/>
    <p:sldId id="323" r:id="rId7"/>
    <p:sldId id="335" r:id="rId8"/>
    <p:sldId id="325" r:id="rId9"/>
    <p:sldId id="309" r:id="rId10"/>
    <p:sldId id="352" r:id="rId11"/>
    <p:sldId id="336" r:id="rId12"/>
    <p:sldId id="332" r:id="rId13"/>
    <p:sldId id="373" r:id="rId14"/>
    <p:sldId id="378" r:id="rId15"/>
    <p:sldId id="379" r:id="rId16"/>
    <p:sldId id="380" r:id="rId17"/>
    <p:sldId id="294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263"/>
            <p14:sldId id="376"/>
            <p14:sldId id="322"/>
            <p14:sldId id="365"/>
            <p14:sldId id="320"/>
            <p14:sldId id="323"/>
            <p14:sldId id="335"/>
            <p14:sldId id="325"/>
            <p14:sldId id="309"/>
          </p14:sldIdLst>
        </p14:section>
        <p14:section name="설계단계" id="{079FB007-4044-4E60-AD09-4E9512A5438F}">
          <p14:sldIdLst>
            <p14:sldId id="352"/>
            <p14:sldId id="336"/>
            <p14:sldId id="332"/>
            <p14:sldId id="373"/>
            <p14:sldId id="378"/>
            <p14:sldId id="379"/>
            <p14:sldId id="380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1E8E911-0CB3-8B38-B243-BD927FA74830}" name="이 상민" initials="상이" userId="S::lsm@fkiims.onmicrosoft.com::64505b25-1d12-486c-9a86-910d06e2088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CDE5"/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8" autoAdjust="0"/>
    <p:restoredTop sz="94766" autoAdjust="0"/>
  </p:normalViewPr>
  <p:slideViewPr>
    <p:cSldViewPr>
      <p:cViewPr varScale="1">
        <p:scale>
          <a:sx n="109" d="100"/>
          <a:sy n="109" d="100"/>
        </p:scale>
        <p:origin x="144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4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modernComment_107_1433987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B6B90A8-D931-444B-87BF-0FD65DA759D5}" authorId="{71E8E911-0CB3-8B38-B243-BD927FA74830}" created="2023-05-11T00:13:53.85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38925687" sldId="263"/>
      <ac:spMk id="25" creationId="{00000000-0000-0000-0000-000000000000}"/>
      <ac:txMk cp="13" len="4">
        <ac:context len="36" hash="1682551883"/>
      </ac:txMk>
    </ac:txMkLst>
    <p188:pos x="4138458" y="690918"/>
    <p188:txBody>
      <a:bodyPr/>
      <a:lstStyle/>
      <a:p>
        <a:r>
          <a:rPr lang="ko-KR" altLang="en-US"/>
          <a:t>팀원 성명, 소속(학교/직장) 등 개인정보 기재 불가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2024-07-13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2024-07-13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2024-07-13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2024-07-13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2024-07-13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2024-07-13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2024-07-13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2024-07-13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2024-07-13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2024-07-13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2024-07-13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2024-07-13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2024-07-13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18/10/relationships/comments" Target="../comments/modernComment_107_14339877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3688" y="3933056"/>
            <a:ext cx="705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 smtClean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0" dirty="0" smtClean="0">
                <a:solidFill>
                  <a:srgbClr val="77787B"/>
                </a:solidFill>
              </a:rPr>
              <a:t>:</a:t>
            </a:r>
            <a:r>
              <a:rPr lang="ko-KR" altLang="en-US" dirty="0"/>
              <a:t> 객체 인식을 통한 보행자 안전 보호 알림 장치</a:t>
            </a:r>
          </a:p>
          <a:p>
            <a:r>
              <a:rPr lang="en-US" altLang="ko-KR" sz="2400" b="1" spc="-150" dirty="0" smtClean="0">
                <a:solidFill>
                  <a:srgbClr val="77787B"/>
                </a:solidFill>
              </a:rPr>
              <a:t> </a:t>
            </a:r>
            <a:endParaRPr lang="ko-KR" altLang="en-US" sz="2400" b="1" spc="-150" dirty="0">
              <a:solidFill>
                <a:srgbClr val="77787B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25144"/>
            <a:ext cx="7526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2024.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07. 17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팀명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</a:t>
            </a:r>
            <a:r>
              <a:rPr lang="ko-KR" altLang="en-US" sz="1600" dirty="0" err="1" smtClean="0">
                <a:latin typeface="+mn-ea"/>
              </a:rPr>
              <a:t>엘리펀트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44DEB43-4AD9-9C13-E95D-27AA1A857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29066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  <p:extLst mod="1">
    <p:ext uri="{6950BFC3-D8DA-4A85-94F7-54DA5524770B}">
      <p188:commentRel xmlns="" xmlns:p188="http://schemas.microsoft.com/office/powerpoint/2018/8/main" r:id="rId5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처리도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648934"/>
              </p:ext>
            </p:extLst>
          </p:nvPr>
        </p:nvGraphicFramePr>
        <p:xfrm>
          <a:off x="168879" y="1283908"/>
          <a:ext cx="8848773" cy="51908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470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3" name="그림 52">
            <a:extLst>
              <a:ext uri="{FF2B5EF4-FFF2-40B4-BE49-F238E27FC236}">
                <a16:creationId xmlns:a16="http://schemas.microsoft.com/office/drawing/2014/main" id="{FF327F40-17BD-0065-1229-E8F0893AC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1681927"/>
            <a:ext cx="5924550" cy="4514850"/>
          </a:xfrm>
          <a:prstGeom prst="rect">
            <a:avLst/>
          </a:prstGeom>
        </p:spPr>
      </p:pic>
      <p:sp>
        <p:nvSpPr>
          <p:cNvPr id="13" name="Text Box 62"/>
          <p:cNvSpPr txBox="1">
            <a:spLocks noChangeArrowheads="1"/>
          </p:cNvSpPr>
          <p:nvPr/>
        </p:nvSpPr>
        <p:spPr bwMode="auto">
          <a:xfrm>
            <a:off x="323528" y="1681927"/>
            <a:ext cx="4968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어플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라즈베리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파이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시계 연계도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3488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알고리즘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명세서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F1760E3-63DD-8558-72DF-DD77483B4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49" y="1940031"/>
            <a:ext cx="1851199" cy="3724621"/>
          </a:xfrm>
          <a:prstGeom prst="rect">
            <a:avLst/>
          </a:prstGeom>
        </p:spPr>
      </p:pic>
      <p:sp>
        <p:nvSpPr>
          <p:cNvPr id="16" name="Text Box 62"/>
          <p:cNvSpPr txBox="1">
            <a:spLocks noChangeArrowheads="1"/>
          </p:cNvSpPr>
          <p:nvPr/>
        </p:nvSpPr>
        <p:spPr bwMode="auto">
          <a:xfrm>
            <a:off x="639762" y="1642326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객체 연속 추적 알고리즘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(Deep sort)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017" y="1651115"/>
            <a:ext cx="3965600" cy="410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4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25719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234302" y="4283396"/>
            <a:ext cx="8728070" cy="19036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EEA1A17-52D9-0172-6FD5-AA022E480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16225" y="1700745"/>
            <a:ext cx="87115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latin typeface="+mj-lt"/>
              </a:rPr>
              <a:t> </a:t>
            </a:r>
            <a:r>
              <a:rPr lang="ko-KR" altLang="en-US" sz="1100" b="1" dirty="0" smtClean="0">
                <a:latin typeface="+mj-lt"/>
              </a:rPr>
              <a:t>○ </a:t>
            </a:r>
            <a:r>
              <a:rPr lang="ko-KR" altLang="en-US" sz="1400" b="1" dirty="0" smtClean="0">
                <a:latin typeface="+mj-lt"/>
              </a:rPr>
              <a:t>객체 추적 </a:t>
            </a:r>
            <a:r>
              <a:rPr lang="en-US" altLang="ko-KR" sz="1400" b="1" dirty="0" smtClean="0">
                <a:latin typeface="+mj-lt"/>
              </a:rPr>
              <a:t>– Deep SORT</a:t>
            </a:r>
          </a:p>
          <a:p>
            <a:r>
              <a:rPr lang="en-US" altLang="ko-KR" sz="1400" dirty="0" smtClean="0">
                <a:latin typeface="+mj-lt"/>
              </a:rPr>
              <a:t> Deep </a:t>
            </a:r>
            <a:r>
              <a:rPr lang="en-US" altLang="ko-KR" sz="1400" dirty="0">
                <a:latin typeface="+mj-lt"/>
              </a:rPr>
              <a:t>SORT(Deep Simple Online and </a:t>
            </a:r>
            <a:r>
              <a:rPr lang="en-US" altLang="ko-KR" sz="1400" dirty="0" err="1">
                <a:latin typeface="+mj-lt"/>
              </a:rPr>
              <a:t>Realtime</a:t>
            </a:r>
            <a:r>
              <a:rPr lang="en-US" altLang="ko-KR" sz="1400" dirty="0">
                <a:latin typeface="+mj-lt"/>
              </a:rPr>
              <a:t> Tracking)</a:t>
            </a:r>
            <a:r>
              <a:rPr lang="ko-KR" altLang="en-US" sz="1400" dirty="0">
                <a:latin typeface="+mj-lt"/>
              </a:rPr>
              <a:t>는 </a:t>
            </a:r>
            <a:r>
              <a:rPr lang="en-US" altLang="ko-KR" sz="1400" dirty="0">
                <a:latin typeface="+mj-lt"/>
              </a:rPr>
              <a:t>SORT(Simple Online and </a:t>
            </a:r>
            <a:r>
              <a:rPr lang="en-US" altLang="ko-KR" sz="1400" dirty="0" err="1">
                <a:latin typeface="+mj-lt"/>
              </a:rPr>
              <a:t>Realtime</a:t>
            </a:r>
            <a:r>
              <a:rPr lang="en-US" altLang="ko-KR" sz="1400" dirty="0">
                <a:latin typeface="+mj-lt"/>
              </a:rPr>
              <a:t> Tracking)</a:t>
            </a:r>
            <a:r>
              <a:rPr lang="ko-KR" altLang="en-US" sz="1400" dirty="0">
                <a:latin typeface="+mj-lt"/>
              </a:rPr>
              <a:t>를 기반으로 한 객체 추적 </a:t>
            </a:r>
            <a:r>
              <a:rPr lang="ko-KR" altLang="en-US" sz="1400" dirty="0" smtClean="0">
                <a:latin typeface="+mj-lt"/>
              </a:rPr>
              <a:t>알고리즘</a:t>
            </a:r>
            <a:r>
              <a:rPr lang="en-US" altLang="ko-KR" sz="1400" dirty="0" smtClean="0">
                <a:latin typeface="+mj-lt"/>
              </a:rPr>
              <a:t>, </a:t>
            </a:r>
            <a:r>
              <a:rPr lang="en-US" altLang="ko-KR" sz="1400" dirty="0">
                <a:latin typeface="+mj-lt"/>
              </a:rPr>
              <a:t>SORT</a:t>
            </a:r>
            <a:r>
              <a:rPr lang="ko-KR" altLang="en-US" sz="1400" dirty="0">
                <a:latin typeface="+mj-lt"/>
              </a:rPr>
              <a:t>는 프레임 간 객체의 위치를 예측하고</a:t>
            </a:r>
            <a:r>
              <a:rPr lang="en-US" altLang="ko-KR" sz="1400" dirty="0">
                <a:latin typeface="+mj-lt"/>
              </a:rPr>
              <a:t>, </a:t>
            </a:r>
            <a:r>
              <a:rPr lang="ko-KR" altLang="en-US" sz="1400" dirty="0">
                <a:latin typeface="+mj-lt"/>
              </a:rPr>
              <a:t>이 위치를 기반으로 객체를 추적하는 간단하고 효율적인 </a:t>
            </a:r>
            <a:r>
              <a:rPr lang="ko-KR" altLang="en-US" sz="1400" dirty="0" smtClean="0">
                <a:latin typeface="+mj-lt"/>
              </a:rPr>
              <a:t>방법</a:t>
            </a:r>
            <a:r>
              <a:rPr lang="en-US" altLang="ko-KR" sz="1400" dirty="0" smtClean="0">
                <a:latin typeface="+mj-lt"/>
              </a:rPr>
              <a:t>. </a:t>
            </a:r>
            <a:r>
              <a:rPr lang="en-US" altLang="ko-KR" sz="1400" dirty="0">
                <a:latin typeface="+mj-lt"/>
              </a:rPr>
              <a:t>Deep SORT</a:t>
            </a:r>
            <a:r>
              <a:rPr lang="ko-KR" altLang="en-US" sz="1400" dirty="0">
                <a:latin typeface="+mj-lt"/>
              </a:rPr>
              <a:t>는 여기서 더 나아가</a:t>
            </a:r>
            <a:r>
              <a:rPr lang="en-US" altLang="ko-KR" sz="1400" dirty="0">
                <a:latin typeface="+mj-lt"/>
              </a:rPr>
              <a:t>, </a:t>
            </a:r>
            <a:r>
              <a:rPr lang="ko-KR" altLang="en-US" sz="1400" dirty="0">
                <a:latin typeface="+mj-lt"/>
              </a:rPr>
              <a:t>객체의 시각적 특징을 기반으로 객체를 더 정확하게 </a:t>
            </a:r>
            <a:r>
              <a:rPr lang="ko-KR" altLang="en-US" sz="1400" dirty="0" smtClean="0">
                <a:latin typeface="+mj-lt"/>
              </a:rPr>
              <a:t>추적</a:t>
            </a:r>
            <a:r>
              <a:rPr lang="en-US" altLang="ko-KR" sz="1400" dirty="0" smtClean="0">
                <a:latin typeface="+mj-lt"/>
              </a:rPr>
              <a:t>, </a:t>
            </a:r>
            <a:r>
              <a:rPr lang="ko-KR" altLang="en-US" sz="1400" dirty="0">
                <a:latin typeface="+mj-lt"/>
              </a:rPr>
              <a:t>이는 특히 다중 객체 추적에 유리하며</a:t>
            </a:r>
            <a:r>
              <a:rPr lang="en-US" altLang="ko-KR" sz="1400" dirty="0">
                <a:latin typeface="+mj-lt"/>
              </a:rPr>
              <a:t>, </a:t>
            </a:r>
            <a:r>
              <a:rPr lang="ko-KR" altLang="en-US" sz="1400" dirty="0">
                <a:latin typeface="+mj-lt"/>
              </a:rPr>
              <a:t>객체 </a:t>
            </a:r>
            <a:r>
              <a:rPr lang="ko-KR" altLang="en-US" sz="1400" dirty="0" err="1">
                <a:latin typeface="+mj-lt"/>
              </a:rPr>
              <a:t>재식별</a:t>
            </a:r>
            <a:r>
              <a:rPr lang="en-US" altLang="ko-KR" sz="1400" dirty="0">
                <a:latin typeface="+mj-lt"/>
              </a:rPr>
              <a:t>(Re-Identification, </a:t>
            </a:r>
            <a:r>
              <a:rPr lang="en-US" altLang="ko-KR" sz="1400" dirty="0" err="1">
                <a:latin typeface="+mj-lt"/>
              </a:rPr>
              <a:t>ReID</a:t>
            </a:r>
            <a:r>
              <a:rPr lang="en-US" altLang="ko-KR" sz="1400" dirty="0">
                <a:latin typeface="+mj-lt"/>
              </a:rPr>
              <a:t>)</a:t>
            </a:r>
            <a:r>
              <a:rPr lang="ko-KR" altLang="en-US" sz="1400" dirty="0">
                <a:latin typeface="+mj-lt"/>
              </a:rPr>
              <a:t>을 통해 일관된 추적 성능을 </a:t>
            </a:r>
            <a:r>
              <a:rPr lang="ko-KR" altLang="en-US" sz="1400" dirty="0" smtClean="0">
                <a:latin typeface="+mj-lt"/>
              </a:rPr>
              <a:t>유지</a:t>
            </a:r>
            <a:r>
              <a:rPr lang="en-US" altLang="ko-KR" sz="1400" dirty="0" smtClean="0">
                <a:latin typeface="+mj-lt"/>
              </a:rPr>
              <a:t>.</a:t>
            </a:r>
            <a:endParaRPr lang="en-US" altLang="ko-KR" sz="1400" dirty="0" smtClean="0">
              <a:latin typeface="+mj-lt"/>
            </a:endParaRPr>
          </a:p>
          <a:p>
            <a:endParaRPr lang="en-US" altLang="ko-KR" sz="1400" dirty="0">
              <a:latin typeface="+mj-lt"/>
            </a:endParaRPr>
          </a:p>
          <a:p>
            <a:r>
              <a:rPr lang="ko-KR" altLang="en-US" sz="1400" dirty="0" smtClean="0">
                <a:latin typeface="+mj-lt"/>
              </a:rPr>
              <a:t> 이를 통해</a:t>
            </a:r>
            <a:r>
              <a:rPr lang="en-US" altLang="ko-KR" sz="1400" dirty="0" smtClean="0">
                <a:latin typeface="+mj-lt"/>
              </a:rPr>
              <a:t>, </a:t>
            </a:r>
            <a:r>
              <a:rPr lang="ko-KR" altLang="en-US" sz="1400" dirty="0" smtClean="0">
                <a:latin typeface="+mj-lt"/>
              </a:rPr>
              <a:t>각 </a:t>
            </a:r>
            <a:r>
              <a:rPr lang="ko-KR" altLang="en-US" sz="1400" dirty="0" smtClean="0">
                <a:latin typeface="+mj-lt"/>
              </a:rPr>
              <a:t>객체에 </a:t>
            </a:r>
            <a:r>
              <a:rPr lang="ko-KR" altLang="en-US" sz="1400" dirty="0" smtClean="0">
                <a:latin typeface="+mj-lt"/>
              </a:rPr>
              <a:t>번호</a:t>
            </a:r>
            <a:r>
              <a:rPr lang="en-US" altLang="ko-KR" sz="1400" dirty="0" smtClean="0">
                <a:latin typeface="+mj-lt"/>
              </a:rPr>
              <a:t>(</a:t>
            </a:r>
            <a:r>
              <a:rPr lang="ko-KR" altLang="en-US" sz="1400" dirty="0" smtClean="0">
                <a:latin typeface="+mj-lt"/>
              </a:rPr>
              <a:t>라벨</a:t>
            </a:r>
            <a:r>
              <a:rPr lang="en-US" altLang="ko-KR" sz="1400" dirty="0" smtClean="0">
                <a:latin typeface="+mj-lt"/>
              </a:rPr>
              <a:t>)</a:t>
            </a:r>
            <a:r>
              <a:rPr lang="ko-KR" altLang="en-US" sz="1400" dirty="0" smtClean="0">
                <a:latin typeface="+mj-lt"/>
              </a:rPr>
              <a:t>을 부여하여 </a:t>
            </a:r>
            <a:r>
              <a:rPr lang="ko-KR" altLang="en-US" sz="1400" dirty="0" smtClean="0">
                <a:latin typeface="+mj-lt"/>
              </a:rPr>
              <a:t>차량</a:t>
            </a:r>
            <a:r>
              <a:rPr lang="en-US" altLang="ko-KR" sz="1400" dirty="0" smtClean="0">
                <a:latin typeface="+mj-lt"/>
              </a:rPr>
              <a:t>, </a:t>
            </a:r>
            <a:r>
              <a:rPr lang="ko-KR" altLang="en-US" sz="1400" dirty="0" err="1" smtClean="0">
                <a:latin typeface="+mj-lt"/>
              </a:rPr>
              <a:t>킥보드</a:t>
            </a:r>
            <a:r>
              <a:rPr lang="ko-KR" altLang="en-US" sz="1400" dirty="0" smtClean="0">
                <a:latin typeface="+mj-lt"/>
              </a:rPr>
              <a:t> 등 </a:t>
            </a:r>
            <a:r>
              <a:rPr lang="ko-KR" altLang="en-US" sz="1400" dirty="0" smtClean="0">
                <a:latin typeface="+mj-lt"/>
              </a:rPr>
              <a:t>여러 </a:t>
            </a:r>
            <a:r>
              <a:rPr lang="ko-KR" altLang="en-US" sz="1400" dirty="0" smtClean="0">
                <a:latin typeface="+mj-lt"/>
              </a:rPr>
              <a:t>탐지 객체가 있어도 후방에서 </a:t>
            </a:r>
            <a:r>
              <a:rPr lang="ko-KR" altLang="en-US" sz="1400" dirty="0" smtClean="0">
                <a:latin typeface="+mj-lt"/>
              </a:rPr>
              <a:t>오는 보행자를 향해 오는 차량만 식별 가능</a:t>
            </a:r>
            <a:r>
              <a:rPr lang="en-US" altLang="ko-KR" sz="1400" dirty="0" smtClean="0">
                <a:latin typeface="+mj-lt"/>
              </a:rPr>
              <a:t>.</a:t>
            </a:r>
            <a:endParaRPr lang="en-US" altLang="ko-KR" sz="1400" dirty="0" smtClean="0">
              <a:latin typeface="+mj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4334377"/>
            <a:ext cx="2638996" cy="16989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2106" y="4395043"/>
            <a:ext cx="1392406" cy="1674504"/>
          </a:xfrm>
          <a:prstGeom prst="rect">
            <a:avLst/>
          </a:prstGeom>
        </p:spPr>
      </p:pic>
      <p:pic>
        <p:nvPicPr>
          <p:cNvPr id="1026" name="Picture 2" descr="Deep SORT with Torchvision Detector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334" y="4478111"/>
            <a:ext cx="1944216" cy="159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260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1945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하드웨어 설계도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748E45B-C7B3-319C-8F3F-F186E58F6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50" y="1359055"/>
            <a:ext cx="72771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58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223628" y="857250"/>
            <a:ext cx="2322258" cy="84355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17" name="직선 연결선 16"/>
          <p:cNvCxnSpPr/>
          <p:nvPr/>
        </p:nvCxnSpPr>
        <p:spPr>
          <a:xfrm>
            <a:off x="1461267" y="1263146"/>
            <a:ext cx="194379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99892" y="1268760"/>
            <a:ext cx="3996444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1385646" y="1376773"/>
            <a:ext cx="2106234" cy="222473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275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275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275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lang="ko-KR" altLang="en-US" sz="1275" b="1" dirty="0">
                <a:solidFill>
                  <a:schemeClr val="bg1"/>
                </a:solidFill>
                <a:latin typeface="+mn-ea"/>
                <a:cs typeface="+mj-cs"/>
              </a:rPr>
              <a:t>목록</a:t>
            </a:r>
            <a:endParaRPr lang="ko-KR" altLang="en-US" sz="1275" spc="-38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0342" y="1214754"/>
            <a:ext cx="341220" cy="119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709729" y="425250"/>
            <a:ext cx="885785" cy="87541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366658" y="2288174"/>
          <a:ext cx="6410685" cy="2936195"/>
        </p:xfrm>
        <a:graphic>
          <a:graphicData uri="http://schemas.openxmlformats.org/drawingml/2006/table">
            <a:tbl>
              <a:tblPr/>
              <a:tblGrid>
                <a:gridCol w="925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0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5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59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라즈베리 파이 연동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(LOG)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LOG-01-01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/>
                        <a:t>카메라 연결 설정 및 </a:t>
                      </a:r>
                      <a:r>
                        <a:rPr lang="en-US" altLang="ko-KR" sz="900" dirty="0"/>
                        <a:t>YOLO </a:t>
                      </a:r>
                      <a:r>
                        <a:rPr lang="ko-KR" altLang="en-US" sz="900" dirty="0"/>
                        <a:t>모델 설치 및 설정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591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LOG-01-02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YOLO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다운로드 및 준비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591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LOG-01-03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라즈베리 파이에 인터넷 연결 설정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59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객체 검지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/>
                      </a:r>
                      <a:b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(OBJ)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dirty="0"/>
                        <a:t>OBJ-01-01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YOLO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를 이용한 객체 검지 기능 활성화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591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OBJ-01-02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YOLO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를 이용한 객체 분류 및 추적 기능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59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결과 전송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(SND)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SND-01-01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검출된 객체 데이터를 인터넷을 통해 전송 및 저장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591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SND-01-02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YOLO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검출 결과를 로컬에 저장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87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결과 처리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(RES)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RES-01-01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검출된 객체를 화면에 출력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591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RES-01-02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특정 객체 감지 시 진동 알림 설정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EC9C0C35-7EBB-FAD0-D100-56DA60D7D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662" y="951589"/>
            <a:ext cx="651077" cy="20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10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223628" y="857250"/>
            <a:ext cx="2322258" cy="84355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22" name="직선 연결선 21"/>
          <p:cNvCxnSpPr/>
          <p:nvPr/>
        </p:nvCxnSpPr>
        <p:spPr>
          <a:xfrm>
            <a:off x="1461267" y="1263146"/>
            <a:ext cx="194379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599892" y="1268760"/>
            <a:ext cx="3996444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385646" y="1376773"/>
            <a:ext cx="2214246" cy="204356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275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275" b="1" dirty="0">
                <a:solidFill>
                  <a:schemeClr val="bg1"/>
                </a:solidFill>
                <a:latin typeface="+mn-ea"/>
                <a:cs typeface="+mj-cs"/>
              </a:rPr>
              <a:t>핵심소스코드</a:t>
            </a:r>
            <a:r>
              <a:rPr lang="en-US" altLang="ko-KR" sz="1275" b="1" dirty="0">
                <a:solidFill>
                  <a:schemeClr val="bg1"/>
                </a:solidFill>
                <a:latin typeface="+mn-ea"/>
                <a:cs typeface="+mj-cs"/>
              </a:rPr>
              <a:t>/ </a:t>
            </a:r>
            <a:r>
              <a:rPr lang="ko-KR" altLang="en-US" sz="1275" b="1" dirty="0">
                <a:solidFill>
                  <a:schemeClr val="bg1"/>
                </a:solidFill>
                <a:latin typeface="+mn-ea"/>
                <a:cs typeface="+mj-cs"/>
              </a:rPr>
              <a:t>초기 세팅</a:t>
            </a:r>
            <a:endParaRPr lang="ko-KR" altLang="en-US" sz="1275" spc="-38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0342" y="1214754"/>
            <a:ext cx="341220" cy="119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709729" y="425250"/>
            <a:ext cx="885785" cy="87541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1294456" y="1906954"/>
            <a:ext cx="6555088" cy="35725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b="1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B348050-A08B-A1A0-113E-96DF24165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662" y="951589"/>
            <a:ext cx="651077" cy="20915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B5E97FC-341B-C9CA-5226-A0A25F6B4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166" y="2163398"/>
            <a:ext cx="4743513" cy="31711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EE9DBB-E0D4-FA01-7C7E-385BC0D1EDB9}"/>
              </a:ext>
            </a:extLst>
          </p:cNvPr>
          <p:cNvSpPr txBox="1"/>
          <p:nvPr/>
        </p:nvSpPr>
        <p:spPr>
          <a:xfrm>
            <a:off x="3858833" y="2180394"/>
            <a:ext cx="41806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00B050"/>
                </a:solidFill>
              </a:rPr>
              <a:t>1. </a:t>
            </a:r>
            <a:r>
              <a:rPr lang="ko-KR" altLang="en-US" sz="1050" b="1" dirty="0">
                <a:solidFill>
                  <a:srgbClr val="00B050"/>
                </a:solidFill>
              </a:rPr>
              <a:t>이미지 캡처</a:t>
            </a:r>
            <a:r>
              <a:rPr lang="en-US" altLang="ko-KR" sz="1050" b="1" dirty="0">
                <a:solidFill>
                  <a:srgbClr val="00B050"/>
                </a:solidFill>
              </a:rPr>
              <a:t>, </a:t>
            </a:r>
            <a:r>
              <a:rPr lang="ko-KR" altLang="en-US" sz="1050" b="1" dirty="0">
                <a:solidFill>
                  <a:srgbClr val="00B050"/>
                </a:solidFill>
              </a:rPr>
              <a:t>객체 검지</a:t>
            </a:r>
            <a:r>
              <a:rPr lang="en-US" altLang="ko-KR" sz="1050" b="1" dirty="0">
                <a:solidFill>
                  <a:srgbClr val="00B050"/>
                </a:solidFill>
              </a:rPr>
              <a:t>, </a:t>
            </a:r>
            <a:r>
              <a:rPr lang="ko-KR" altLang="en-US" sz="1050" b="1" dirty="0" err="1">
                <a:solidFill>
                  <a:srgbClr val="00B050"/>
                </a:solidFill>
              </a:rPr>
              <a:t>바운딩</a:t>
            </a:r>
            <a:r>
              <a:rPr lang="ko-KR" altLang="en-US" sz="1050" b="1" dirty="0">
                <a:solidFill>
                  <a:srgbClr val="00B050"/>
                </a:solidFill>
              </a:rPr>
              <a:t> 박스 그리기 등의 기능 수행</a:t>
            </a:r>
            <a:endParaRPr lang="en-US" altLang="ko-KR" sz="1050" b="1" dirty="0">
              <a:solidFill>
                <a:srgbClr val="00B050"/>
              </a:solidFill>
            </a:endParaRPr>
          </a:p>
          <a:p>
            <a:r>
              <a:rPr lang="en-US" altLang="ko-KR" sz="1050" b="1" dirty="0">
                <a:solidFill>
                  <a:srgbClr val="00B050"/>
                </a:solidFill>
              </a:rPr>
              <a:t>2. </a:t>
            </a:r>
            <a:r>
              <a:rPr lang="ko-KR" altLang="en-US" sz="1050" b="1" dirty="0">
                <a:solidFill>
                  <a:srgbClr val="00B050"/>
                </a:solidFill>
              </a:rPr>
              <a:t>라즈베리 파이의 카메라 모듈 제어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5D242-8A94-06E8-7D79-C34815622409}"/>
              </a:ext>
            </a:extLst>
          </p:cNvPr>
          <p:cNvSpPr txBox="1"/>
          <p:nvPr/>
        </p:nvSpPr>
        <p:spPr>
          <a:xfrm>
            <a:off x="3858833" y="3061988"/>
            <a:ext cx="41806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FF0000"/>
                </a:solidFill>
              </a:rPr>
              <a:t>3. </a:t>
            </a:r>
            <a:r>
              <a:rPr lang="ko-KR" altLang="en-US" sz="1050" b="1" dirty="0">
                <a:solidFill>
                  <a:srgbClr val="FF0000"/>
                </a:solidFill>
              </a:rPr>
              <a:t>핵심</a:t>
            </a:r>
            <a:r>
              <a:rPr lang="en-US" altLang="ko-KR" sz="1050" b="1" dirty="0">
                <a:solidFill>
                  <a:srgbClr val="FF0000"/>
                </a:solidFill>
              </a:rPr>
              <a:t>&gt; YOLO </a:t>
            </a:r>
            <a:r>
              <a:rPr lang="ko-KR" altLang="en-US" sz="1050" b="1" dirty="0">
                <a:solidFill>
                  <a:srgbClr val="FF0000"/>
                </a:solidFill>
              </a:rPr>
              <a:t>모델 가져올 경로 </a:t>
            </a:r>
            <a:r>
              <a:rPr lang="en-US" altLang="ko-KR" sz="1050" b="1" dirty="0">
                <a:solidFill>
                  <a:srgbClr val="FF0000"/>
                </a:solidFill>
              </a:rPr>
              <a:t>(</a:t>
            </a:r>
            <a:r>
              <a:rPr lang="ko-KR" altLang="en-US" sz="1050" b="1" dirty="0">
                <a:solidFill>
                  <a:srgbClr val="FF0000"/>
                </a:solidFill>
              </a:rPr>
              <a:t>라즈베리 파이에 </a:t>
            </a:r>
            <a:r>
              <a:rPr lang="en-US" altLang="ko-KR" sz="1050" b="1" dirty="0">
                <a:solidFill>
                  <a:srgbClr val="FF0000"/>
                </a:solidFill>
              </a:rPr>
              <a:t>YOLO</a:t>
            </a:r>
            <a:r>
              <a:rPr lang="ko-KR" altLang="en-US" sz="1050" b="1" dirty="0">
                <a:solidFill>
                  <a:srgbClr val="FF0000"/>
                </a:solidFill>
              </a:rPr>
              <a:t>파일 저장</a:t>
            </a:r>
            <a:r>
              <a:rPr lang="en-US" altLang="ko-KR" sz="1050" b="1" dirty="0">
                <a:solidFill>
                  <a:srgbClr val="FF0000"/>
                </a:solidFill>
              </a:rPr>
              <a:t>)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ABD46F-708A-60A6-65FF-F91DDCE9BFB6}"/>
              </a:ext>
            </a:extLst>
          </p:cNvPr>
          <p:cNvSpPr txBox="1"/>
          <p:nvPr/>
        </p:nvSpPr>
        <p:spPr>
          <a:xfrm>
            <a:off x="3858833" y="3521615"/>
            <a:ext cx="41806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00B050"/>
                </a:solidFill>
              </a:rPr>
              <a:t>4. </a:t>
            </a:r>
            <a:r>
              <a:rPr lang="ko-KR" altLang="en-US" sz="1050" b="1" dirty="0">
                <a:solidFill>
                  <a:srgbClr val="00B050"/>
                </a:solidFill>
              </a:rPr>
              <a:t>가져온 클래스 이름으로 파일 리스트로 저장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F3C012-F112-147D-D84A-7A9762661BCD}"/>
              </a:ext>
            </a:extLst>
          </p:cNvPr>
          <p:cNvSpPr txBox="1"/>
          <p:nvPr/>
        </p:nvSpPr>
        <p:spPr>
          <a:xfrm>
            <a:off x="4925791" y="3844935"/>
            <a:ext cx="418064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00B050"/>
                </a:solidFill>
              </a:rPr>
              <a:t>5. </a:t>
            </a:r>
            <a:r>
              <a:rPr lang="en-US" altLang="ko-KR" sz="1050" b="1" dirty="0">
                <a:solidFill>
                  <a:srgbClr val="FF0000"/>
                </a:solidFill>
              </a:rPr>
              <a:t>Darknet</a:t>
            </a:r>
            <a:r>
              <a:rPr lang="ko-KR" altLang="en-US" sz="1050" b="1" dirty="0">
                <a:solidFill>
                  <a:srgbClr val="FF0000"/>
                </a:solidFill>
              </a:rPr>
              <a:t>형식 </a:t>
            </a:r>
            <a:r>
              <a:rPr lang="en-US" altLang="ko-KR" sz="1050" b="1" dirty="0">
                <a:solidFill>
                  <a:srgbClr val="00B050"/>
                </a:solidFill>
              </a:rPr>
              <a:t>YOLO</a:t>
            </a:r>
            <a:r>
              <a:rPr lang="ko-KR" altLang="en-US" sz="1050" b="1" dirty="0">
                <a:solidFill>
                  <a:srgbClr val="00B050"/>
                </a:solidFill>
              </a:rPr>
              <a:t>모델 로드</a:t>
            </a:r>
            <a:r>
              <a:rPr lang="en-US" altLang="ko-KR" sz="1050" b="1" dirty="0">
                <a:solidFill>
                  <a:srgbClr val="00B050"/>
                </a:solidFill>
              </a:rPr>
              <a:t>, </a:t>
            </a:r>
            <a:r>
              <a:rPr lang="ko-KR" altLang="en-US" sz="1050" b="1" dirty="0">
                <a:solidFill>
                  <a:srgbClr val="00B050"/>
                </a:solidFill>
              </a:rPr>
              <a:t>레이어를 가져와 저장</a:t>
            </a:r>
            <a:endParaRPr lang="en-US" altLang="ko-KR" sz="1050" b="1" dirty="0">
              <a:solidFill>
                <a:srgbClr val="00B050"/>
              </a:solidFill>
            </a:endParaRPr>
          </a:p>
          <a:p>
            <a:r>
              <a:rPr lang="en-US" altLang="ko-KR" sz="1050" b="1" dirty="0">
                <a:solidFill>
                  <a:srgbClr val="00B050"/>
                </a:solidFill>
              </a:rPr>
              <a:t>Darknet </a:t>
            </a:r>
            <a:r>
              <a:rPr lang="ko-KR" altLang="en-US" sz="1050" b="1" dirty="0">
                <a:solidFill>
                  <a:srgbClr val="00B050"/>
                </a:solidFill>
              </a:rPr>
              <a:t>형식이란</a:t>
            </a:r>
            <a:r>
              <a:rPr lang="en-US" altLang="ko-KR" sz="1050" b="1" dirty="0">
                <a:solidFill>
                  <a:srgbClr val="00B050"/>
                </a:solidFill>
              </a:rPr>
              <a:t>, </a:t>
            </a:r>
            <a:r>
              <a:rPr lang="ko-KR" altLang="en-US" sz="1050" b="1" dirty="0">
                <a:solidFill>
                  <a:srgbClr val="FF0000"/>
                </a:solidFill>
              </a:rPr>
              <a:t>모델 가중치 파일</a:t>
            </a:r>
            <a:r>
              <a:rPr lang="en-US" altLang="ko-KR" sz="1050" b="1" dirty="0">
                <a:solidFill>
                  <a:srgbClr val="FF0000"/>
                </a:solidFill>
              </a:rPr>
              <a:t>, </a:t>
            </a:r>
            <a:r>
              <a:rPr lang="ko-KR" altLang="en-US" sz="1050" b="1" dirty="0">
                <a:solidFill>
                  <a:srgbClr val="FF0000"/>
                </a:solidFill>
              </a:rPr>
              <a:t>구성 파일</a:t>
            </a:r>
            <a:r>
              <a:rPr lang="en-US" altLang="ko-KR" sz="1050" b="1" dirty="0">
                <a:solidFill>
                  <a:srgbClr val="FF0000"/>
                </a:solidFill>
              </a:rPr>
              <a:t>, </a:t>
            </a:r>
            <a:r>
              <a:rPr lang="ko-KR" altLang="en-US" sz="1050" b="1" dirty="0">
                <a:solidFill>
                  <a:srgbClr val="FF0000"/>
                </a:solidFill>
              </a:rPr>
              <a:t>클래스 이름      파일을 가져와 </a:t>
            </a:r>
            <a:r>
              <a:rPr lang="en-US" altLang="ko-KR" sz="1050" b="1" dirty="0">
                <a:solidFill>
                  <a:srgbClr val="FF0000"/>
                </a:solidFill>
              </a:rPr>
              <a:t>YOLO</a:t>
            </a:r>
            <a:r>
              <a:rPr lang="ko-KR" altLang="en-US" sz="1050" b="1" dirty="0">
                <a:solidFill>
                  <a:srgbClr val="FF0000"/>
                </a:solidFill>
              </a:rPr>
              <a:t>모델을 로드</a:t>
            </a:r>
            <a:r>
              <a:rPr lang="ko-KR" altLang="en-US" sz="1050" b="1" dirty="0">
                <a:solidFill>
                  <a:srgbClr val="00B050"/>
                </a:solidFill>
              </a:rPr>
              <a:t>하고 사용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C0A6A6-8FF8-70CB-157F-6822167E88E0}"/>
              </a:ext>
            </a:extLst>
          </p:cNvPr>
          <p:cNvSpPr txBox="1"/>
          <p:nvPr/>
        </p:nvSpPr>
        <p:spPr>
          <a:xfrm>
            <a:off x="3858833" y="4664492"/>
            <a:ext cx="41806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00B050"/>
                </a:solidFill>
              </a:rPr>
              <a:t>6. </a:t>
            </a:r>
            <a:r>
              <a:rPr lang="ko-KR" altLang="en-US" sz="1050" b="1" dirty="0">
                <a:solidFill>
                  <a:srgbClr val="00B050"/>
                </a:solidFill>
              </a:rPr>
              <a:t>라즈베리 파이 카메라 해상도</a:t>
            </a:r>
            <a:r>
              <a:rPr lang="en-US" altLang="ko-KR" sz="1050" b="1" dirty="0">
                <a:solidFill>
                  <a:srgbClr val="00B050"/>
                </a:solidFill>
              </a:rPr>
              <a:t>, </a:t>
            </a:r>
            <a:r>
              <a:rPr lang="ko-KR" altLang="en-US" sz="1050" b="1" dirty="0">
                <a:solidFill>
                  <a:srgbClr val="00B050"/>
                </a:solidFill>
              </a:rPr>
              <a:t>프레임 속도</a:t>
            </a:r>
            <a:r>
              <a:rPr lang="en-US" altLang="ko-KR" sz="1050" b="1" dirty="0">
                <a:solidFill>
                  <a:srgbClr val="00B050"/>
                </a:solidFill>
              </a:rPr>
              <a:t>, RGB </a:t>
            </a:r>
            <a:r>
              <a:rPr lang="ko-KR" altLang="en-US" sz="1050" b="1" dirty="0">
                <a:solidFill>
                  <a:srgbClr val="00B050"/>
                </a:solidFill>
              </a:rPr>
              <a:t>여부 설정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16BE4A-9685-FC1F-E65E-7CE8D8EAE0EB}"/>
              </a:ext>
            </a:extLst>
          </p:cNvPr>
          <p:cNvSpPr txBox="1"/>
          <p:nvPr/>
        </p:nvSpPr>
        <p:spPr>
          <a:xfrm>
            <a:off x="4007444" y="4951047"/>
            <a:ext cx="43504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YOLO</a:t>
            </a:r>
            <a:r>
              <a:rPr lang="ko-KR" altLang="en-US" sz="1350" b="1" dirty="0"/>
              <a:t>에서 학습시킨 데이터 모델을 가져오고</a:t>
            </a:r>
            <a:r>
              <a:rPr lang="en-US" altLang="ko-KR" sz="1350" b="1" dirty="0"/>
              <a:t>,</a:t>
            </a:r>
          </a:p>
          <a:p>
            <a:r>
              <a:rPr lang="ko-KR" altLang="en-US" sz="1350" b="1" dirty="0"/>
              <a:t>라즈베리 파이와 연동된 카메라 초기 설정</a:t>
            </a:r>
            <a:endParaRPr lang="en-US" altLang="ko-KR" sz="1350" b="1" dirty="0"/>
          </a:p>
        </p:txBody>
      </p:sp>
    </p:spTree>
    <p:extLst>
      <p:ext uri="{BB962C8B-B14F-4D97-AF65-F5344CB8AC3E}">
        <p14:creationId xmlns:p14="http://schemas.microsoft.com/office/powerpoint/2010/main" val="3249271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42E7C-DBB7-9776-5262-3C93A3571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1175E7-985C-107C-48E2-B80F8F6C09FC}"/>
              </a:ext>
            </a:extLst>
          </p:cNvPr>
          <p:cNvSpPr/>
          <p:nvPr/>
        </p:nvSpPr>
        <p:spPr>
          <a:xfrm>
            <a:off x="1223628" y="857250"/>
            <a:ext cx="2322258" cy="84355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3B74B48-8173-25CC-F135-AD5AAF047968}"/>
              </a:ext>
            </a:extLst>
          </p:cNvPr>
          <p:cNvCxnSpPr/>
          <p:nvPr/>
        </p:nvCxnSpPr>
        <p:spPr>
          <a:xfrm>
            <a:off x="1461267" y="1263146"/>
            <a:ext cx="194379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9E5F162-FF42-0D02-C13E-5AFDBC793319}"/>
              </a:ext>
            </a:extLst>
          </p:cNvPr>
          <p:cNvCxnSpPr/>
          <p:nvPr/>
        </p:nvCxnSpPr>
        <p:spPr>
          <a:xfrm>
            <a:off x="3599892" y="1268760"/>
            <a:ext cx="3996444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>
            <a:extLst>
              <a:ext uri="{FF2B5EF4-FFF2-40B4-BE49-F238E27FC236}">
                <a16:creationId xmlns:a16="http://schemas.microsoft.com/office/drawing/2014/main" id="{92588889-C888-BA25-53F3-A77C4B4F57AB}"/>
              </a:ext>
            </a:extLst>
          </p:cNvPr>
          <p:cNvSpPr txBox="1">
            <a:spLocks/>
          </p:cNvSpPr>
          <p:nvPr/>
        </p:nvSpPr>
        <p:spPr>
          <a:xfrm>
            <a:off x="1385646" y="1376773"/>
            <a:ext cx="2214246" cy="204356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275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275" b="1" dirty="0" err="1">
                <a:solidFill>
                  <a:schemeClr val="bg1"/>
                </a:solidFill>
                <a:latin typeface="+mn-ea"/>
                <a:cs typeface="+mj-cs"/>
              </a:rPr>
              <a:t>핵심소스코드</a:t>
            </a:r>
            <a:r>
              <a:rPr lang="en-US" altLang="ko-KR" sz="1275" b="1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275" b="1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ko-KR" altLang="en-US" sz="1275" b="1" dirty="0" err="1">
                <a:solidFill>
                  <a:schemeClr val="bg1"/>
                </a:solidFill>
                <a:latin typeface="+mn-ea"/>
                <a:cs typeface="+mj-cs"/>
              </a:rPr>
              <a:t>블롭</a:t>
            </a:r>
            <a:r>
              <a:rPr lang="ko-KR" altLang="en-US" sz="1275" b="1" dirty="0">
                <a:solidFill>
                  <a:schemeClr val="bg1"/>
                </a:solidFill>
                <a:latin typeface="+mn-ea"/>
                <a:cs typeface="+mj-cs"/>
              </a:rPr>
              <a:t> 검지</a:t>
            </a:r>
            <a:endParaRPr lang="ko-KR" altLang="en-US" sz="1275" spc="-38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6C8B2FDF-E6FB-7713-0DAC-DA12D8FBD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0342" y="1214754"/>
            <a:ext cx="341220" cy="119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>
            <a:extLst>
              <a:ext uri="{FF2B5EF4-FFF2-40B4-BE49-F238E27FC236}">
                <a16:creationId xmlns:a16="http://schemas.microsoft.com/office/drawing/2014/main" id="{7CED2DA8-BCC3-CDFE-96FD-0291A606E55D}"/>
              </a:ext>
            </a:extLst>
          </p:cNvPr>
          <p:cNvSpPr/>
          <p:nvPr/>
        </p:nvSpPr>
        <p:spPr>
          <a:xfrm flipV="1">
            <a:off x="709729" y="425250"/>
            <a:ext cx="885785" cy="87541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D555D7D1-2C95-7A96-C510-74245FFF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07F6288-5CE0-55E0-900E-319AB839EC05}"/>
              </a:ext>
            </a:extLst>
          </p:cNvPr>
          <p:cNvSpPr/>
          <p:nvPr/>
        </p:nvSpPr>
        <p:spPr>
          <a:xfrm>
            <a:off x="1309692" y="1962677"/>
            <a:ext cx="6555088" cy="35725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b="1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FC11EDC-14B2-1F0F-56E4-77055CC78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662" y="951589"/>
            <a:ext cx="651077" cy="2091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34EA61-2A33-7C2E-B9D7-FF543E15B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268" y="2449798"/>
            <a:ext cx="2936491" cy="8930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2AE2EA-B8B7-6B59-52C4-618F3492077F}"/>
              </a:ext>
            </a:extLst>
          </p:cNvPr>
          <p:cNvSpPr txBox="1"/>
          <p:nvPr/>
        </p:nvSpPr>
        <p:spPr>
          <a:xfrm>
            <a:off x="3858833" y="2522097"/>
            <a:ext cx="41806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00B050"/>
                </a:solidFill>
              </a:rPr>
              <a:t>7. While True</a:t>
            </a:r>
            <a:r>
              <a:rPr lang="ko-KR" altLang="en-US" sz="1050" b="1" dirty="0">
                <a:solidFill>
                  <a:srgbClr val="00B050"/>
                </a:solidFill>
              </a:rPr>
              <a:t>를 이용해 카메라가 계속 촬영하게 세팅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47892DE-6519-FD11-66C0-4412A43086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4370" y="3590634"/>
            <a:ext cx="4858428" cy="4429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5FF2D3-7158-C49F-0439-3B1AD0363519}"/>
              </a:ext>
            </a:extLst>
          </p:cNvPr>
          <p:cNvSpPr txBox="1"/>
          <p:nvPr/>
        </p:nvSpPr>
        <p:spPr>
          <a:xfrm>
            <a:off x="3858833" y="3341549"/>
            <a:ext cx="41806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00B050"/>
                </a:solidFill>
              </a:rPr>
              <a:t>8. </a:t>
            </a:r>
            <a:r>
              <a:rPr lang="ko-KR" altLang="en-US" sz="1050" b="1" dirty="0">
                <a:solidFill>
                  <a:srgbClr val="00B050"/>
                </a:solidFill>
              </a:rPr>
              <a:t>촬영한 이미지에서 특정 객체를 찾아 박스 처리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1F0B0F-4C35-F03D-0E55-811C3C08D1F0}"/>
              </a:ext>
            </a:extLst>
          </p:cNvPr>
          <p:cNvSpPr txBox="1"/>
          <p:nvPr/>
        </p:nvSpPr>
        <p:spPr>
          <a:xfrm>
            <a:off x="1467838" y="4201081"/>
            <a:ext cx="6238795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25" b="1" dirty="0"/>
              <a:t>학습시킨 데이터가 현재 이미지에 존재하는지 판단을 진행</a:t>
            </a:r>
            <a:endParaRPr lang="en-US" altLang="ko-KR" sz="1125" b="1" dirty="0"/>
          </a:p>
          <a:p>
            <a:r>
              <a:rPr lang="en-US" altLang="ko-KR" sz="1125" b="1" dirty="0">
                <a:solidFill>
                  <a:srgbClr val="FF0000"/>
                </a:solidFill>
              </a:rPr>
              <a:t/>
            </a:r>
            <a:br>
              <a:rPr lang="en-US" altLang="ko-KR" sz="1125" b="1" dirty="0">
                <a:solidFill>
                  <a:srgbClr val="FF0000"/>
                </a:solidFill>
              </a:rPr>
            </a:br>
            <a:r>
              <a:rPr lang="ko-KR" altLang="en-US" sz="1125" b="1" dirty="0">
                <a:solidFill>
                  <a:srgbClr val="FF0000"/>
                </a:solidFill>
              </a:rPr>
              <a:t>핵심 </a:t>
            </a:r>
            <a:r>
              <a:rPr lang="en-US" altLang="ko-KR" sz="1125" b="1" dirty="0">
                <a:solidFill>
                  <a:srgbClr val="FF0000"/>
                </a:solidFill>
              </a:rPr>
              <a:t>&gt; </a:t>
            </a:r>
            <a:r>
              <a:rPr lang="en-US" altLang="ko-KR" sz="1125" b="1" dirty="0"/>
              <a:t>OpenCV</a:t>
            </a:r>
            <a:r>
              <a:rPr lang="ko-KR" altLang="en-US" sz="1125" b="1" dirty="0"/>
              <a:t>에서 촬영한 이미지를 </a:t>
            </a:r>
            <a:r>
              <a:rPr lang="ko-KR" altLang="en-US" sz="1125" b="1" dirty="0" err="1"/>
              <a:t>블롭</a:t>
            </a:r>
            <a:r>
              <a:rPr lang="ko-KR" altLang="en-US" sz="1125" b="1" dirty="0"/>
              <a:t> 형식으로 변환하여 </a:t>
            </a:r>
            <a:r>
              <a:rPr lang="en-US" altLang="ko-KR" sz="1125" b="1" dirty="0"/>
              <a:t>YOLO </a:t>
            </a:r>
            <a:r>
              <a:rPr lang="ko-KR" altLang="en-US" sz="1125" b="1" dirty="0"/>
              <a:t>네트워크에 적합한 형식으로 변환하여 객체 검지를 진행해야 합니다</a:t>
            </a:r>
            <a:r>
              <a:rPr lang="en-US" altLang="ko-KR" sz="1125" b="1" dirty="0"/>
              <a:t>.</a:t>
            </a:r>
          </a:p>
          <a:p>
            <a:endParaRPr lang="en-US" altLang="ko-KR" sz="1125" b="1" dirty="0"/>
          </a:p>
          <a:p>
            <a:r>
              <a:rPr lang="ko-KR" altLang="en-US" sz="1125" b="1" dirty="0"/>
              <a:t>이후에는 찾은 객체의 데이터 값을 추출하여 데이터에 따른 모터 제어를 추가 할 예정</a:t>
            </a:r>
            <a:endParaRPr lang="en-US" altLang="ko-KR" sz="1125" b="1" dirty="0"/>
          </a:p>
        </p:txBody>
      </p:sp>
    </p:spTree>
    <p:extLst>
      <p:ext uri="{BB962C8B-B14F-4D97-AF65-F5344CB8AC3E}">
        <p14:creationId xmlns:p14="http://schemas.microsoft.com/office/powerpoint/2010/main" val="1805451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978DA02-8E04-BF07-75D9-D2B0F35623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5550" y="29066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수행 단계별 주요 산출물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135355"/>
              </p:ext>
            </p:extLst>
          </p:nvPr>
        </p:nvGraphicFramePr>
        <p:xfrm>
          <a:off x="1187625" y="1412776"/>
          <a:ext cx="7416822" cy="498229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8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21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21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006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effectLst/>
                        </a:rPr>
                        <a:t>단계</a:t>
                      </a:r>
                      <a:endParaRPr lang="ko-KR" alt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effectLst/>
                        </a:rPr>
                        <a:t>산출물</a:t>
                      </a:r>
                      <a:endParaRPr lang="ko-KR" alt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일반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소프트웨어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하드웨어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effectLst/>
                        </a:rPr>
                        <a:t>∙</a:t>
                      </a:r>
                      <a:r>
                        <a:rPr lang="ko-KR" altLang="en-US" sz="700" b="1" kern="0" spc="0" dirty="0" err="1">
                          <a:effectLst/>
                        </a:rPr>
                        <a:t>모바일</a:t>
                      </a:r>
                      <a:r>
                        <a:rPr lang="ko-KR" altLang="en-US" sz="700" b="1" kern="0" spc="0" dirty="0">
                          <a:effectLst/>
                        </a:rPr>
                        <a:t> </a:t>
                      </a:r>
                      <a:r>
                        <a:rPr lang="en-US" sz="700" b="1" kern="0" spc="0" dirty="0">
                          <a:effectLst/>
                        </a:rPr>
                        <a:t>APP</a:t>
                      </a:r>
                      <a:endParaRPr lang="en-US" sz="800" b="1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effectLst/>
                        </a:rPr>
                        <a:t>∙Web </a:t>
                      </a:r>
                      <a:r>
                        <a:rPr lang="ko-KR" altLang="en-US" sz="700" b="1" kern="0" spc="0" dirty="0">
                          <a:effectLst/>
                        </a:rPr>
                        <a:t>등</a:t>
                      </a:r>
                      <a:endParaRPr lang="ko-KR" alt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effectLst/>
                        </a:rPr>
                        <a:t>∙</a:t>
                      </a:r>
                      <a:r>
                        <a:rPr lang="ko-KR" altLang="en-US" sz="700" b="1" kern="0" spc="0" dirty="0" err="1">
                          <a:effectLst/>
                        </a:rPr>
                        <a:t>빅데이터</a:t>
                      </a:r>
                      <a:endParaRPr lang="ko-KR" altLang="en-US" sz="800" b="1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effectLst/>
                        </a:rPr>
                        <a:t>∙인공지능</a:t>
                      </a:r>
                      <a:endParaRPr lang="ko-KR" altLang="en-US" sz="800" b="1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effectLst/>
                        </a:rPr>
                        <a:t>∙블록체인 등</a:t>
                      </a:r>
                      <a:endParaRPr lang="ko-KR" alt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effectLst/>
                        </a:rPr>
                        <a:t>∙</a:t>
                      </a:r>
                      <a:r>
                        <a:rPr lang="en-US" sz="700" b="1" kern="0" spc="0" dirty="0" err="1">
                          <a:effectLst/>
                        </a:rPr>
                        <a:t>IoT</a:t>
                      </a:r>
                      <a:endParaRPr lang="en-US" sz="800" b="1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effectLst/>
                        </a:rPr>
                        <a:t>∙</a:t>
                      </a:r>
                      <a:r>
                        <a:rPr lang="ko-KR" altLang="en-US" sz="700" b="1" kern="0" spc="0" dirty="0">
                          <a:effectLst/>
                        </a:rPr>
                        <a:t>로봇</a:t>
                      </a:r>
                      <a:endParaRPr lang="ko-KR" altLang="en-US" sz="800" b="1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effectLst/>
                        </a:rPr>
                        <a:t>∙</a:t>
                      </a:r>
                      <a:r>
                        <a:rPr lang="ko-KR" altLang="en-US" sz="700" b="1" kern="0" spc="0" dirty="0" err="1">
                          <a:effectLst/>
                        </a:rPr>
                        <a:t>드론</a:t>
                      </a:r>
                      <a:r>
                        <a:rPr lang="ko-KR" altLang="en-US" sz="700" b="1" kern="0" spc="0" dirty="0">
                          <a:effectLst/>
                        </a:rPr>
                        <a:t> 등</a:t>
                      </a:r>
                      <a:endParaRPr lang="ko-KR" alt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effectLst/>
                        </a:rPr>
                        <a:t>환경 분석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시장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기술 환경 분석서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설문조사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인터뷰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9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effectLst/>
                        </a:rPr>
                        <a:t>요구사항 분석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요구사항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유즈케이스</a:t>
                      </a:r>
                      <a:r>
                        <a:rPr lang="ko-KR" altLang="en-US" sz="800" kern="0" spc="0" dirty="0">
                          <a:effectLst/>
                        </a:rPr>
                        <a:t>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▲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▲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▲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63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effectLst/>
                        </a:rPr>
                        <a:t>아키텍처 설계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구성도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시스템 구성도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흐름도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데이터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UI/UX </a:t>
                      </a:r>
                      <a:r>
                        <a:rPr lang="ko-KR" altLang="en-US" sz="800" kern="0" spc="0" dirty="0">
                          <a:effectLst/>
                        </a:rPr>
                        <a:t>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센서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59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effectLst/>
                        </a:rPr>
                        <a:t>기능 설계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메뉴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화면 설계서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엔티티</a:t>
                      </a:r>
                      <a:r>
                        <a:rPr lang="ko-KR" altLang="en-US" sz="800" kern="0" spc="0" dirty="0">
                          <a:effectLst/>
                        </a:rPr>
                        <a:t> 관계도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기능 처리도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기능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알고리즘 명세서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설명서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데이터 수집처리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 설계도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effectLst/>
                        </a:rPr>
                        <a:t>개발 </a:t>
                      </a:r>
                      <a:r>
                        <a:rPr lang="en-US" altLang="ko-KR" sz="900" b="1" kern="0" spc="0" dirty="0">
                          <a:effectLst/>
                        </a:rPr>
                        <a:t>/ </a:t>
                      </a:r>
                      <a:r>
                        <a:rPr lang="ko-KR" altLang="en-US" sz="900" b="1" kern="0" spc="0" dirty="0">
                          <a:effectLst/>
                        </a:rPr>
                        <a:t>구현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프로그램 목록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테이블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핵심 소스코드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187624" y="6453336"/>
            <a:ext cx="34563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※ ○ </a:t>
            </a:r>
            <a:r>
              <a:rPr lang="ko-KR" altLang="en-US" sz="1500" dirty="0"/>
              <a:t>필수</a:t>
            </a:r>
            <a:r>
              <a:rPr lang="en-US" altLang="ko-KR" sz="1500" dirty="0"/>
              <a:t>, △ </a:t>
            </a:r>
            <a:r>
              <a:rPr lang="ko-KR" altLang="en-US" sz="1500" dirty="0"/>
              <a:t>선택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69912A0-1C97-7079-6F99-68ED64914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965E45D-62B9-14FB-6987-61377E7C8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51420"/>
              </p:ext>
            </p:extLst>
          </p:nvPr>
        </p:nvGraphicFramePr>
        <p:xfrm>
          <a:off x="457201" y="1806575"/>
          <a:ext cx="8219256" cy="38296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4109">
                  <a:extLst>
                    <a:ext uri="{9D8B030D-6E8A-4147-A177-3AD203B41FA5}">
                      <a16:colId xmlns:a16="http://schemas.microsoft.com/office/drawing/2014/main" val="3039275079"/>
                    </a:ext>
                  </a:extLst>
                </a:gridCol>
                <a:gridCol w="1274594">
                  <a:extLst>
                    <a:ext uri="{9D8B030D-6E8A-4147-A177-3AD203B41FA5}">
                      <a16:colId xmlns:a16="http://schemas.microsoft.com/office/drawing/2014/main" val="2961733234"/>
                    </a:ext>
                  </a:extLst>
                </a:gridCol>
                <a:gridCol w="871597">
                  <a:extLst>
                    <a:ext uri="{9D8B030D-6E8A-4147-A177-3AD203B41FA5}">
                      <a16:colId xmlns:a16="http://schemas.microsoft.com/office/drawing/2014/main" val="1581461761"/>
                    </a:ext>
                  </a:extLst>
                </a:gridCol>
                <a:gridCol w="2118075">
                  <a:extLst>
                    <a:ext uri="{9D8B030D-6E8A-4147-A177-3AD203B41FA5}">
                      <a16:colId xmlns:a16="http://schemas.microsoft.com/office/drawing/2014/main" val="394869227"/>
                    </a:ext>
                  </a:extLst>
                </a:gridCol>
                <a:gridCol w="2118075">
                  <a:extLst>
                    <a:ext uri="{9D8B030D-6E8A-4147-A177-3AD203B41FA5}">
                      <a16:colId xmlns:a16="http://schemas.microsoft.com/office/drawing/2014/main" val="1443338494"/>
                    </a:ext>
                  </a:extLst>
                </a:gridCol>
                <a:gridCol w="1002806">
                  <a:extLst>
                    <a:ext uri="{9D8B030D-6E8A-4147-A177-3AD203B41FA5}">
                      <a16:colId xmlns:a16="http://schemas.microsoft.com/office/drawing/2014/main" val="4044646994"/>
                    </a:ext>
                  </a:extLst>
                </a:gridCol>
              </a:tblGrid>
              <a:tr h="228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요구사항 </a:t>
                      </a:r>
                      <a:r>
                        <a:rPr lang="en-US" sz="1000" u="none" strike="noStrike">
                          <a:effectLst/>
                        </a:rPr>
                        <a:t>ID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82" marR="6682" marT="66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요구사항명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82" marR="6682" marT="66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기능 </a:t>
                      </a:r>
                      <a:r>
                        <a:rPr lang="en-US" sz="1000" u="none" strike="noStrike">
                          <a:effectLst/>
                        </a:rPr>
                        <a:t>ID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82" marR="6682" marT="66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기능명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82" marR="6682" marT="66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세부사항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82" marR="6682" marT="66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예외사항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82" marR="6682" marT="6682" marB="0" anchor="ctr"/>
                </a:tc>
                <a:extLst>
                  <a:ext uri="{0D108BD9-81ED-4DB2-BD59-A6C34878D82A}">
                    <a16:rowId xmlns:a16="http://schemas.microsoft.com/office/drawing/2014/main" val="3860901955"/>
                  </a:ext>
                </a:extLst>
              </a:tr>
              <a:tr h="68564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CAM01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82" marR="6682" marT="668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카메라 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82" marR="6682" marT="668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CAM01_FN01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82" marR="6682" marT="66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카메라 자동 작동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82" marR="6682" marT="66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보행자가 어플리케이션을 실행하면 후방카메라가 자동으로 작동하여 실시간 영상을 촬영해야 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82" marR="6682" marT="66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어플리케이션 실행 실패 시 카메라 작동 안 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82" marR="6682" marT="6682" marB="0" anchor="ctr"/>
                </a:tc>
                <a:extLst>
                  <a:ext uri="{0D108BD9-81ED-4DB2-BD59-A6C34878D82A}">
                    <a16:rowId xmlns:a16="http://schemas.microsoft.com/office/drawing/2014/main" val="1133678131"/>
                  </a:ext>
                </a:extLst>
              </a:tr>
              <a:tr h="5471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영상 실시간 전송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82" marR="6682" marT="66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후방카메라에서 촬영한 영상을 어플리케이션으로 실시간 전송해야 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82" marR="6682" marT="66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네트워크 불안정 시 전송 지연 발생 가능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82" marR="6682" marT="6682" marB="0" anchor="ctr"/>
                </a:tc>
                <a:extLst>
                  <a:ext uri="{0D108BD9-81ED-4DB2-BD59-A6C34878D82A}">
                    <a16:rowId xmlns:a16="http://schemas.microsoft.com/office/drawing/2014/main" val="3579459558"/>
                  </a:ext>
                </a:extLst>
              </a:tr>
              <a:tr h="72690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APP01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82" marR="6682" marT="6682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어플리케이션 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82" marR="6682" marT="6682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APP01-FN01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82" marR="6682" marT="66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AI </a:t>
                      </a:r>
                      <a:r>
                        <a:rPr lang="ko-KR" altLang="en-US" sz="1000" u="none" strike="noStrike">
                          <a:effectLst/>
                        </a:rPr>
                        <a:t>영상 분석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82" marR="6682" marT="66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어플리케이션은 후방카메라로부터 전송된 영상을 실시간으로 분석하여 후방에서 접근하는 차량을 인식해야 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82" marR="6682" marT="66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영상 품질 저하 시 인식률 감소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82" marR="6682" marT="6682" marB="0" anchor="ctr"/>
                </a:tc>
                <a:extLst>
                  <a:ext uri="{0D108BD9-81ED-4DB2-BD59-A6C34878D82A}">
                    <a16:rowId xmlns:a16="http://schemas.microsoft.com/office/drawing/2014/main" val="2181223621"/>
                  </a:ext>
                </a:extLst>
              </a:tr>
              <a:tr h="5471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경고 신호 생성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82" marR="6682" marT="66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차량이 일정 거리 이내로 접근하면 어플리케이션은 경고 신호를 생성해야 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82" marR="6682" marT="66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차량 접근 속도 예측 오류 발생 가능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82" marR="6682" marT="6682" marB="0" anchor="ctr"/>
                </a:tc>
                <a:extLst>
                  <a:ext uri="{0D108BD9-81ED-4DB2-BD59-A6C34878D82A}">
                    <a16:rowId xmlns:a16="http://schemas.microsoft.com/office/drawing/2014/main" val="1423411688"/>
                  </a:ext>
                </a:extLst>
              </a:tr>
              <a:tr h="5471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경고 신호 전송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82" marR="6682" marT="66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어플리케이션에서 생성된 경고 신호를 시계로 실시간 전송해야 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82" marR="6682" marT="66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블루투스 연결 실패 시 신호 전송 불가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82" marR="6682" marT="6682" marB="0" anchor="ctr"/>
                </a:tc>
                <a:extLst>
                  <a:ext uri="{0D108BD9-81ED-4DB2-BD59-A6C34878D82A}">
                    <a16:rowId xmlns:a16="http://schemas.microsoft.com/office/drawing/2014/main" val="3965779063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WATCH01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82" marR="6682" marT="66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시계 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82" marR="6682" marT="66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WATCH01_FN01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82" marR="6682" marT="66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진동 및 소리 경고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82" marR="6682" marT="66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시계는 진동과 소리로 보행자에게 경고를 제공해야 한다</a:t>
                      </a:r>
                      <a:r>
                        <a:rPr lang="en-US" altLang="ko-KR" sz="1000" u="none" strike="noStrike" dirty="0">
                          <a:effectLst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82" marR="6682" marT="66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시계 배터리 부족 시 경고 제공 불가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82" marR="6682" marT="6682" marB="0" anchor="ctr"/>
                </a:tc>
                <a:extLst>
                  <a:ext uri="{0D108BD9-81ED-4DB2-BD59-A6C34878D82A}">
                    <a16:rowId xmlns:a16="http://schemas.microsoft.com/office/drawing/2014/main" val="2150729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04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C78B012-C655-DA45-A32E-44E4AF32F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365751"/>
              </p:ext>
            </p:extLst>
          </p:nvPr>
        </p:nvGraphicFramePr>
        <p:xfrm>
          <a:off x="4211960" y="2016423"/>
          <a:ext cx="4464496" cy="37563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1832">
                  <a:extLst>
                    <a:ext uri="{9D8B030D-6E8A-4147-A177-3AD203B41FA5}">
                      <a16:colId xmlns:a16="http://schemas.microsoft.com/office/drawing/2014/main" val="1130941266"/>
                    </a:ext>
                  </a:extLst>
                </a:gridCol>
                <a:gridCol w="1851332">
                  <a:extLst>
                    <a:ext uri="{9D8B030D-6E8A-4147-A177-3AD203B41FA5}">
                      <a16:colId xmlns:a16="http://schemas.microsoft.com/office/drawing/2014/main" val="1202923708"/>
                    </a:ext>
                  </a:extLst>
                </a:gridCol>
                <a:gridCol w="1851332">
                  <a:extLst>
                    <a:ext uri="{9D8B030D-6E8A-4147-A177-3AD203B41FA5}">
                      <a16:colId xmlns:a16="http://schemas.microsoft.com/office/drawing/2014/main" val="1734115985"/>
                    </a:ext>
                  </a:extLst>
                </a:gridCol>
              </a:tblGrid>
              <a:tr h="4520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구분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85241430"/>
                  </a:ext>
                </a:extLst>
              </a:tr>
              <a:tr h="135603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H/W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후방카메라 작동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보행자가 어플리케이션을 실행하면 후방카메라가 자동으로 작동하여 실시간 영상을 촬영해야 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14441219"/>
                  </a:ext>
                </a:extLst>
              </a:tr>
              <a:tr h="10443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후방카메라 영상 전송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후방카메라에서 촬영한 영상을 어플리케이션으로 실시간 전송해야 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15043973"/>
                  </a:ext>
                </a:extLst>
              </a:tr>
              <a:tr h="904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시계 경고 제공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시계는 진동과 소리로 보행자에게 경고를 제공해야 한다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14218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689880"/>
              </p:ext>
            </p:extLst>
          </p:nvPr>
        </p:nvGraphicFramePr>
        <p:xfrm>
          <a:off x="424356" y="2016424"/>
          <a:ext cx="3643588" cy="37563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1750">
                  <a:extLst>
                    <a:ext uri="{9D8B030D-6E8A-4147-A177-3AD203B41FA5}">
                      <a16:colId xmlns:a16="http://schemas.microsoft.com/office/drawing/2014/main" val="3158967418"/>
                    </a:ext>
                  </a:extLst>
                </a:gridCol>
                <a:gridCol w="1510919">
                  <a:extLst>
                    <a:ext uri="{9D8B030D-6E8A-4147-A177-3AD203B41FA5}">
                      <a16:colId xmlns:a16="http://schemas.microsoft.com/office/drawing/2014/main" val="2052077729"/>
                    </a:ext>
                  </a:extLst>
                </a:gridCol>
                <a:gridCol w="1510919">
                  <a:extLst>
                    <a:ext uri="{9D8B030D-6E8A-4147-A177-3AD203B41FA5}">
                      <a16:colId xmlns:a16="http://schemas.microsoft.com/office/drawing/2014/main" val="3417549898"/>
                    </a:ext>
                  </a:extLst>
                </a:gridCol>
              </a:tblGrid>
              <a:tr h="3680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구분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86666119"/>
                  </a:ext>
                </a:extLst>
              </a:tr>
              <a:tr h="140864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S/W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영상 분석 및 차량 인식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어플리케이션은 후방카메라로부터 전송된 영상을 실시간으로 분석하여 후방에서 접근하는 차량을 인식해야 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00270974"/>
                  </a:ext>
                </a:extLst>
              </a:tr>
              <a:tr h="11294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경고 신호 생성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차량이 일정 거리 이내로 접근하면 어플리케이션은 경고 신호를 생성해야 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4144367"/>
                  </a:ext>
                </a:extLst>
              </a:tr>
              <a:tr h="8502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경고 신호 전송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어플리케이션에서 생성된 경고 신호를 시계로 실시간 전송해야 한다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2873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130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서비스 구성도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50" b="1">
                <a:solidFill>
                  <a:schemeClr val="bg1"/>
                </a:solidFill>
                <a:latin typeface="+mn-ea"/>
                <a:cs typeface="+mj-cs"/>
              </a:rPr>
              <a:t>서비스 </a:t>
            </a:r>
            <a:r>
              <a:rPr lang="ko-KR" altLang="en-US" sz="1050" b="1" dirty="0">
                <a:solidFill>
                  <a:schemeClr val="bg1"/>
                </a:solidFill>
                <a:latin typeface="+mn-ea"/>
                <a:cs typeface="+mj-cs"/>
              </a:rPr>
              <a:t>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사용자 위험 감지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sz="1700" dirty="0" smtClean="0">
                <a:solidFill>
                  <a:schemeClr val="tx1"/>
                </a:solidFill>
              </a:rPr>
              <a:t>① 사용자가 어플리케이션으로 카메라  기능을 킨다</a:t>
            </a:r>
            <a:r>
              <a:rPr lang="en-US" altLang="ko-KR" sz="17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700" dirty="0" smtClean="0">
                <a:solidFill>
                  <a:schemeClr val="tx1"/>
                </a:solidFill>
              </a:rPr>
              <a:t> ② 촬영하며 </a:t>
            </a:r>
            <a:r>
              <a:rPr lang="ko-KR" altLang="en-US" sz="1700" dirty="0" err="1" smtClean="0">
                <a:solidFill>
                  <a:schemeClr val="tx1"/>
                </a:solidFill>
              </a:rPr>
              <a:t>라즈베리</a:t>
            </a:r>
            <a:r>
              <a:rPr lang="ko-KR" altLang="en-US" sz="1700" dirty="0" smtClean="0">
                <a:solidFill>
                  <a:schemeClr val="tx1"/>
                </a:solidFill>
              </a:rPr>
              <a:t> 파이에 사진 전송</a:t>
            </a:r>
            <a:r>
              <a:rPr lang="en-US" altLang="ko-KR" sz="17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700" dirty="0" smtClean="0">
                <a:solidFill>
                  <a:schemeClr val="tx1"/>
                </a:solidFill>
              </a:rPr>
              <a:t> ③ 위험 상황인지 인식</a:t>
            </a:r>
            <a:r>
              <a:rPr lang="en-US" altLang="ko-KR" sz="1700" dirty="0" smtClean="0">
                <a:solidFill>
                  <a:schemeClr val="tx1"/>
                </a:solidFill>
              </a:rPr>
              <a:t>, </a:t>
            </a:r>
            <a:r>
              <a:rPr lang="ko-KR" altLang="en-US" sz="1700" dirty="0" smtClean="0">
                <a:solidFill>
                  <a:schemeClr val="tx1"/>
                </a:solidFill>
              </a:rPr>
              <a:t>위험 상황이라면  시계와 어플리케이션으로 정보 전달</a:t>
            </a:r>
            <a:r>
              <a:rPr lang="en-US" altLang="ko-KR" sz="17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700" dirty="0">
                <a:solidFill>
                  <a:schemeClr val="tx1"/>
                </a:solidFill>
              </a:rPr>
              <a:t> </a:t>
            </a:r>
            <a:r>
              <a:rPr lang="ko-KR" altLang="en-US" sz="1700" dirty="0" smtClean="0">
                <a:solidFill>
                  <a:schemeClr val="tx1"/>
                </a:solidFill>
              </a:rPr>
              <a:t>④ 시계 진동</a:t>
            </a:r>
            <a:r>
              <a:rPr lang="en-US" altLang="ko-KR" sz="1700" dirty="0" smtClean="0">
                <a:solidFill>
                  <a:schemeClr val="tx1"/>
                </a:solidFill>
              </a:rPr>
              <a:t>, </a:t>
            </a:r>
            <a:r>
              <a:rPr lang="ko-KR" altLang="en-US" sz="1700" dirty="0" err="1" smtClean="0">
                <a:solidFill>
                  <a:schemeClr val="tx1"/>
                </a:solidFill>
              </a:rPr>
              <a:t>어플에</a:t>
            </a:r>
            <a:r>
              <a:rPr lang="ko-KR" altLang="en-US" sz="1700" dirty="0" smtClean="0">
                <a:solidFill>
                  <a:schemeClr val="tx1"/>
                </a:solidFill>
              </a:rPr>
              <a:t> </a:t>
            </a:r>
            <a:r>
              <a:rPr lang="ko-KR" altLang="en-US" sz="1700" dirty="0" err="1" smtClean="0">
                <a:solidFill>
                  <a:schemeClr val="tx1"/>
                </a:solidFill>
              </a:rPr>
              <a:t>알람</a:t>
            </a:r>
            <a:r>
              <a:rPr lang="en-US" altLang="ko-KR" sz="1700" dirty="0">
                <a:solidFill>
                  <a:schemeClr val="tx1"/>
                </a:solidFill>
              </a:rPr>
              <a:t>.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2CC6534-4664-9C8A-F8A5-4EC04CC36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75" y="2434720"/>
            <a:ext cx="4112615" cy="246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81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서비스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34A9729-0049-5776-7986-0AE968636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2023180"/>
            <a:ext cx="4214243" cy="371475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93588" y="1465037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사용자의 사각지대 위험 상황 인식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sz="1700" dirty="0" smtClean="0">
                <a:solidFill>
                  <a:schemeClr val="tx1"/>
                </a:solidFill>
              </a:rPr>
              <a:t>1) </a:t>
            </a:r>
            <a:r>
              <a:rPr lang="ko-KR" altLang="en-US" sz="1700" dirty="0" smtClean="0">
                <a:solidFill>
                  <a:schemeClr val="tx1"/>
                </a:solidFill>
              </a:rPr>
              <a:t>사용자가 어플리케이션으로 카메라  기능을 키면 </a:t>
            </a:r>
            <a:r>
              <a:rPr lang="ko-KR" altLang="en-US" sz="1700" dirty="0" err="1" smtClean="0">
                <a:solidFill>
                  <a:schemeClr val="tx1"/>
                </a:solidFill>
              </a:rPr>
              <a:t>라즈베리</a:t>
            </a:r>
            <a:r>
              <a:rPr lang="ko-KR" altLang="en-US" sz="1700" dirty="0" smtClean="0">
                <a:solidFill>
                  <a:schemeClr val="tx1"/>
                </a:solidFill>
              </a:rPr>
              <a:t> 파이로 통신 통신이 간다</a:t>
            </a:r>
            <a:r>
              <a:rPr lang="en-US" altLang="ko-KR" sz="1700" dirty="0" smtClean="0">
                <a:solidFill>
                  <a:schemeClr val="tx1"/>
                </a:solidFill>
              </a:rPr>
              <a:t>. </a:t>
            </a:r>
            <a:r>
              <a:rPr lang="en-US" altLang="ko-KR" dirty="0" smtClean="0">
                <a:solidFill>
                  <a:schemeClr val="tx1"/>
                </a:solidFill>
              </a:rPr>
              <a:t>······ </a:t>
            </a:r>
            <a:r>
              <a:rPr lang="ko-KR" altLang="en-US" sz="1700" dirty="0" smtClean="0">
                <a:solidFill>
                  <a:schemeClr val="tx1"/>
                </a:solidFill>
              </a:rPr>
              <a:t>①</a:t>
            </a:r>
            <a:r>
              <a:rPr lang="en-US" altLang="ko-KR" sz="1700" dirty="0" smtClean="0">
                <a:solidFill>
                  <a:schemeClr val="tx1"/>
                </a:solidFill>
              </a:rPr>
              <a:t>, </a:t>
            </a:r>
            <a:r>
              <a:rPr lang="ko-KR" altLang="en-US" sz="1700" dirty="0">
                <a:solidFill>
                  <a:schemeClr val="tx1"/>
                </a:solidFill>
              </a:rPr>
              <a:t>②</a:t>
            </a:r>
            <a:endParaRPr lang="en-US" altLang="ko-KR" sz="1700" dirty="0" smtClean="0">
              <a:solidFill>
                <a:schemeClr val="tx1"/>
              </a:solidFill>
            </a:endParaRPr>
          </a:p>
          <a:p>
            <a:r>
              <a:rPr lang="en-US" altLang="ko-KR" sz="1700" dirty="0" smtClean="0">
                <a:solidFill>
                  <a:schemeClr val="tx1"/>
                </a:solidFill>
              </a:rPr>
              <a:t>2) </a:t>
            </a:r>
            <a:r>
              <a:rPr lang="ko-KR" altLang="en-US" sz="1700" dirty="0" smtClean="0">
                <a:solidFill>
                  <a:schemeClr val="tx1"/>
                </a:solidFill>
              </a:rPr>
              <a:t>카메라는 초마다 촬영한다</a:t>
            </a:r>
            <a:r>
              <a:rPr lang="en-US" altLang="ko-KR" sz="1700" dirty="0" smtClean="0">
                <a:solidFill>
                  <a:schemeClr val="tx1"/>
                </a:solidFill>
              </a:rPr>
              <a:t>. </a:t>
            </a:r>
            <a:r>
              <a:rPr lang="en-US" altLang="ko-KR" sz="1600" dirty="0">
                <a:solidFill>
                  <a:schemeClr val="tx1"/>
                </a:solidFill>
              </a:rPr>
              <a:t>······ </a:t>
            </a:r>
            <a:r>
              <a:rPr lang="ko-KR" altLang="en-US" sz="1700" dirty="0" smtClean="0">
                <a:solidFill>
                  <a:schemeClr val="tx1"/>
                </a:solidFill>
              </a:rPr>
              <a:t>③</a:t>
            </a:r>
            <a:endParaRPr lang="en-US" altLang="ko-KR" sz="1700" dirty="0" smtClean="0">
              <a:solidFill>
                <a:schemeClr val="tx1"/>
              </a:solidFill>
            </a:endParaRPr>
          </a:p>
          <a:p>
            <a:r>
              <a:rPr lang="en-US" altLang="ko-KR" sz="1700" dirty="0" smtClean="0">
                <a:solidFill>
                  <a:schemeClr val="tx1"/>
                </a:solidFill>
              </a:rPr>
              <a:t>3) </a:t>
            </a:r>
            <a:r>
              <a:rPr lang="ko-KR" altLang="en-US" sz="1700" dirty="0" smtClean="0">
                <a:solidFill>
                  <a:schemeClr val="tx1"/>
                </a:solidFill>
              </a:rPr>
              <a:t>촬영된 이미지를 </a:t>
            </a:r>
            <a:r>
              <a:rPr lang="ko-KR" altLang="en-US" sz="1700" dirty="0" err="1" smtClean="0">
                <a:solidFill>
                  <a:schemeClr val="tx1"/>
                </a:solidFill>
              </a:rPr>
              <a:t>라즈베리</a:t>
            </a:r>
            <a:r>
              <a:rPr lang="ko-KR" altLang="en-US" sz="1700" dirty="0" smtClean="0">
                <a:solidFill>
                  <a:schemeClr val="tx1"/>
                </a:solidFill>
              </a:rPr>
              <a:t> 파이에 전달한다</a:t>
            </a:r>
            <a:r>
              <a:rPr lang="en-US" altLang="ko-KR" sz="1700" dirty="0" smtClean="0">
                <a:solidFill>
                  <a:schemeClr val="tx1"/>
                </a:solidFill>
              </a:rPr>
              <a:t>. </a:t>
            </a:r>
            <a:r>
              <a:rPr lang="en-US" altLang="ko-KR" sz="1600" dirty="0">
                <a:solidFill>
                  <a:schemeClr val="tx1"/>
                </a:solidFill>
              </a:rPr>
              <a:t>······ </a:t>
            </a:r>
            <a:r>
              <a:rPr lang="ko-KR" altLang="en-US" sz="1700" dirty="0" smtClean="0">
                <a:solidFill>
                  <a:schemeClr val="tx1"/>
                </a:solidFill>
              </a:rPr>
              <a:t>④</a:t>
            </a:r>
            <a:endParaRPr lang="en-US" altLang="ko-KR" sz="1700" dirty="0" smtClean="0">
              <a:solidFill>
                <a:schemeClr val="tx1"/>
              </a:solidFill>
            </a:endParaRPr>
          </a:p>
          <a:p>
            <a:r>
              <a:rPr lang="en-US" altLang="ko-KR" sz="1700" dirty="0" smtClean="0">
                <a:solidFill>
                  <a:schemeClr val="tx1"/>
                </a:solidFill>
              </a:rPr>
              <a:t>4) </a:t>
            </a:r>
            <a:r>
              <a:rPr lang="ko-KR" altLang="en-US" sz="1700" dirty="0" smtClean="0">
                <a:solidFill>
                  <a:schemeClr val="tx1"/>
                </a:solidFill>
              </a:rPr>
              <a:t>위험 상황인지 모델링 된 자료와 비교한다</a:t>
            </a:r>
            <a:r>
              <a:rPr lang="en-US" altLang="ko-KR" sz="1700" dirty="0" smtClean="0">
                <a:solidFill>
                  <a:schemeClr val="tx1"/>
                </a:solidFill>
              </a:rPr>
              <a:t>. </a:t>
            </a:r>
            <a:r>
              <a:rPr lang="ko-KR" altLang="en-US" sz="1700" dirty="0" smtClean="0">
                <a:solidFill>
                  <a:schemeClr val="tx1"/>
                </a:solidFill>
              </a:rPr>
              <a:t>위험 상황이라면  시계와 어플리케이션으로 정보 전달</a:t>
            </a:r>
            <a:r>
              <a:rPr lang="en-US" altLang="ko-KR" sz="1700" dirty="0" smtClean="0">
                <a:solidFill>
                  <a:schemeClr val="tx1"/>
                </a:solidFill>
              </a:rPr>
              <a:t>. </a:t>
            </a:r>
            <a:r>
              <a:rPr lang="en-US" altLang="ko-KR" dirty="0">
                <a:solidFill>
                  <a:schemeClr val="tx1"/>
                </a:solidFill>
              </a:rPr>
              <a:t>······ </a:t>
            </a:r>
            <a:r>
              <a:rPr lang="ko-KR" altLang="en-US" sz="2000" dirty="0" smtClean="0">
                <a:solidFill>
                  <a:schemeClr val="tx1"/>
                </a:solidFill>
              </a:rPr>
              <a:t>⑤</a:t>
            </a:r>
            <a:r>
              <a:rPr lang="en-US" altLang="ko-KR" sz="2000" dirty="0" smtClean="0">
                <a:solidFill>
                  <a:schemeClr val="tx1"/>
                </a:solidFill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</a:rPr>
              <a:t>⑥</a:t>
            </a:r>
            <a:endParaRPr lang="en-US" altLang="ko-KR" sz="1700" dirty="0" smtClean="0">
              <a:solidFill>
                <a:schemeClr val="tx1"/>
              </a:solidFill>
            </a:endParaRPr>
          </a:p>
          <a:p>
            <a:r>
              <a:rPr lang="en-US" altLang="ko-KR" sz="1700" dirty="0" smtClean="0">
                <a:solidFill>
                  <a:schemeClr val="tx1"/>
                </a:solidFill>
              </a:rPr>
              <a:t>5) </a:t>
            </a:r>
            <a:r>
              <a:rPr lang="ko-KR" altLang="en-US" sz="1700" dirty="0" smtClean="0">
                <a:solidFill>
                  <a:schemeClr val="tx1"/>
                </a:solidFill>
              </a:rPr>
              <a:t>시계 진동</a:t>
            </a:r>
            <a:r>
              <a:rPr lang="en-US" altLang="ko-KR" sz="1700" dirty="0" smtClean="0">
                <a:solidFill>
                  <a:schemeClr val="tx1"/>
                </a:solidFill>
              </a:rPr>
              <a:t>, </a:t>
            </a:r>
            <a:r>
              <a:rPr lang="ko-KR" altLang="en-US" sz="1700" dirty="0" smtClean="0">
                <a:solidFill>
                  <a:schemeClr val="tx1"/>
                </a:solidFill>
              </a:rPr>
              <a:t>핸드폰 </a:t>
            </a:r>
            <a:r>
              <a:rPr lang="ko-KR" altLang="en-US" sz="1700" dirty="0" err="1" smtClean="0">
                <a:solidFill>
                  <a:schemeClr val="tx1"/>
                </a:solidFill>
              </a:rPr>
              <a:t>알람</a:t>
            </a:r>
            <a:r>
              <a:rPr lang="en-US" altLang="ko-KR" sz="1700" dirty="0" smtClean="0">
                <a:solidFill>
                  <a:schemeClr val="tx1"/>
                </a:solidFill>
              </a:rPr>
              <a:t>.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048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1945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하드웨어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센서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B3AE1AF-4C9E-5A2F-7DC6-D0CA980BD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767707"/>
              </p:ext>
            </p:extLst>
          </p:nvPr>
        </p:nvGraphicFramePr>
        <p:xfrm>
          <a:off x="4572000" y="957672"/>
          <a:ext cx="4241801" cy="2209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1461">
                  <a:extLst>
                    <a:ext uri="{9D8B030D-6E8A-4147-A177-3AD203B41FA5}">
                      <a16:colId xmlns:a16="http://schemas.microsoft.com/office/drawing/2014/main" val="1658238011"/>
                    </a:ext>
                  </a:extLst>
                </a:gridCol>
                <a:gridCol w="1510170">
                  <a:extLst>
                    <a:ext uri="{9D8B030D-6E8A-4147-A177-3AD203B41FA5}">
                      <a16:colId xmlns:a16="http://schemas.microsoft.com/office/drawing/2014/main" val="1828760173"/>
                    </a:ext>
                  </a:extLst>
                </a:gridCol>
                <a:gridCol w="1510170">
                  <a:extLst>
                    <a:ext uri="{9D8B030D-6E8A-4147-A177-3AD203B41FA5}">
                      <a16:colId xmlns:a16="http://schemas.microsoft.com/office/drawing/2014/main" val="1615024373"/>
                    </a:ext>
                  </a:extLst>
                </a:gridCol>
              </a:tblGrid>
              <a:tr h="2209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 smtClean="0">
                          <a:effectLst/>
                        </a:rPr>
                        <a:t>라즈베리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 파이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08088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센서종류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연결 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936101"/>
                  </a:ext>
                </a:extLst>
              </a:tr>
              <a:tr h="44196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후방카메라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VCC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5V </a:t>
                      </a:r>
                      <a:r>
                        <a:rPr lang="ko-KR" altLang="en-US" sz="1100" u="none" strike="noStrike" dirty="0">
                          <a:effectLst/>
                        </a:rPr>
                        <a:t>핀에 연결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531967"/>
                  </a:ext>
                </a:extLst>
              </a:tr>
              <a:tr h="4419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GND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GND </a:t>
                      </a:r>
                      <a:r>
                        <a:rPr lang="ko-KR" altLang="en-US" sz="1100" u="none" strike="noStrike" dirty="0">
                          <a:effectLst/>
                        </a:rPr>
                        <a:t>핀에 연결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647928"/>
                  </a:ext>
                </a:extLst>
              </a:tr>
              <a:tr h="4419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DATA_OUT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CSI </a:t>
                      </a:r>
                      <a:r>
                        <a:rPr lang="ko-KR" altLang="en-US" sz="1100" u="none" strike="noStrike" dirty="0">
                          <a:effectLst/>
                        </a:rPr>
                        <a:t>포트에 연결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48663"/>
                  </a:ext>
                </a:extLst>
              </a:tr>
              <a:tr h="4419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TRIG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GPIO </a:t>
                      </a:r>
                      <a:r>
                        <a:rPr lang="ko-KR" altLang="en-US" sz="1100" u="none" strike="noStrike" dirty="0">
                          <a:effectLst/>
                        </a:rPr>
                        <a:t>핀 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예</a:t>
                      </a:r>
                      <a:r>
                        <a:rPr lang="en-US" altLang="ko-KR" sz="1100" u="none" strike="noStrike" dirty="0">
                          <a:effectLst/>
                        </a:rPr>
                        <a:t>: </a:t>
                      </a:r>
                      <a:r>
                        <a:rPr lang="en-US" sz="1100" u="none" strike="noStrike" dirty="0">
                          <a:effectLst/>
                        </a:rPr>
                        <a:t>GPIO 17)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571716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858815"/>
              </p:ext>
            </p:extLst>
          </p:nvPr>
        </p:nvGraphicFramePr>
        <p:xfrm>
          <a:off x="4571999" y="3861048"/>
          <a:ext cx="4241801" cy="1943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1461">
                  <a:extLst>
                    <a:ext uri="{9D8B030D-6E8A-4147-A177-3AD203B41FA5}">
                      <a16:colId xmlns:a16="http://schemas.microsoft.com/office/drawing/2014/main" val="1326896508"/>
                    </a:ext>
                  </a:extLst>
                </a:gridCol>
                <a:gridCol w="1510170">
                  <a:extLst>
                    <a:ext uri="{9D8B030D-6E8A-4147-A177-3AD203B41FA5}">
                      <a16:colId xmlns:a16="http://schemas.microsoft.com/office/drawing/2014/main" val="1323629527"/>
                    </a:ext>
                  </a:extLst>
                </a:gridCol>
                <a:gridCol w="1510170">
                  <a:extLst>
                    <a:ext uri="{9D8B030D-6E8A-4147-A177-3AD203B41FA5}">
                      <a16:colId xmlns:a16="http://schemas.microsoft.com/office/drawing/2014/main" val="3820589102"/>
                    </a:ext>
                  </a:extLst>
                </a:gridCol>
              </a:tblGrid>
              <a:tr h="423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아두이노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70550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센서종류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연결 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287676"/>
                  </a:ext>
                </a:extLst>
              </a:tr>
              <a:tr h="22098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블루투스 모듈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VCC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3.3V </a:t>
                      </a:r>
                      <a:r>
                        <a:rPr lang="ko-KR" altLang="en-US" sz="1100" u="none" strike="noStrike">
                          <a:effectLst/>
                        </a:rPr>
                        <a:t>핀에 연결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799187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GND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GND </a:t>
                      </a:r>
                      <a:r>
                        <a:rPr lang="ko-KR" altLang="en-US" sz="1100" u="none" strike="noStrike" dirty="0">
                          <a:effectLst/>
                        </a:rPr>
                        <a:t>핀에 연결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503198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TXD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디지털 핀 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예</a:t>
                      </a:r>
                      <a:r>
                        <a:rPr lang="en-US" altLang="ko-KR" sz="1100" u="none" strike="noStrike" dirty="0">
                          <a:effectLst/>
                        </a:rPr>
                        <a:t>: </a:t>
                      </a:r>
                      <a:r>
                        <a:rPr lang="en-US" sz="1100" u="none" strike="noStrike" dirty="0">
                          <a:effectLst/>
                        </a:rPr>
                        <a:t>D2)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071365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RXD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디지털 핀 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예</a:t>
                      </a:r>
                      <a:r>
                        <a:rPr lang="en-US" altLang="ko-KR" sz="1100" u="none" strike="noStrike" dirty="0">
                          <a:effectLst/>
                        </a:rPr>
                        <a:t>: </a:t>
                      </a:r>
                      <a:r>
                        <a:rPr lang="en-US" sz="1100" u="none" strike="noStrike" dirty="0">
                          <a:effectLst/>
                        </a:rPr>
                        <a:t>D3)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8190"/>
                  </a:ext>
                </a:extLst>
              </a:tr>
              <a:tr h="4419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진동 모터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VCC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디지털 핀 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예</a:t>
                      </a:r>
                      <a:r>
                        <a:rPr lang="en-US" altLang="ko-KR" sz="1100" u="none" strike="noStrike" dirty="0">
                          <a:effectLst/>
                        </a:rPr>
                        <a:t>: D4) (PWM </a:t>
                      </a:r>
                      <a:r>
                        <a:rPr lang="ko-KR" altLang="en-US" sz="1100" u="none" strike="noStrike" dirty="0">
                          <a:effectLst/>
                        </a:rPr>
                        <a:t>가능 핀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31809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GND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GND </a:t>
                      </a:r>
                      <a:r>
                        <a:rPr lang="ko-KR" altLang="en-US" sz="1100" u="none" strike="noStrike" dirty="0">
                          <a:effectLst/>
                        </a:rPr>
                        <a:t>핀에 연결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35407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56" y="3737559"/>
            <a:ext cx="3407296" cy="22991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912" y="1268760"/>
            <a:ext cx="3407296" cy="245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5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0250DDD-3774-1CD0-0183-79F49CB30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03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3AFC67F-145D-0B73-3D4E-F1A21CBD4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87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2856</TotalTime>
  <Words>1094</Words>
  <Application>Microsoft Office PowerPoint</Application>
  <PresentationFormat>화면 슬라이드 쇼(4:3)</PresentationFormat>
  <Paragraphs>308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윤찬호</cp:lastModifiedBy>
  <cp:revision>302</cp:revision>
  <dcterms:created xsi:type="dcterms:W3CDTF">2014-04-16T00:55:54Z</dcterms:created>
  <dcterms:modified xsi:type="dcterms:W3CDTF">2024-07-13T14:51:42Z</dcterms:modified>
</cp:coreProperties>
</file>