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68" r:id="rId5"/>
    <p:sldId id="269" r:id="rId6"/>
    <p:sldId id="270" r:id="rId7"/>
    <p:sldId id="264" r:id="rId8"/>
    <p:sldId id="265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72" r:id="rId17"/>
    <p:sldId id="274" r:id="rId18"/>
    <p:sldId id="266" r:id="rId19"/>
    <p:sldId id="273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iaXqKgDF+jgcV31uaul5lRzwL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3" autoAdjust="0"/>
  </p:normalViewPr>
  <p:slideViewPr>
    <p:cSldViewPr snapToGrid="0">
      <p:cViewPr varScale="1">
        <p:scale>
          <a:sx n="84" d="100"/>
          <a:sy n="84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A695FDB3-0FC4-D48F-EBC1-5E48538E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>
            <a:extLst>
              <a:ext uri="{FF2B5EF4-FFF2-40B4-BE49-F238E27FC236}">
                <a16:creationId xmlns:a16="http://schemas.microsoft.com/office/drawing/2014/main" id="{1CF22BBE-D430-06E5-7AD4-39F05DD05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>
            <a:extLst>
              <a:ext uri="{FF2B5EF4-FFF2-40B4-BE49-F238E27FC236}">
                <a16:creationId xmlns:a16="http://schemas.microsoft.com/office/drawing/2014/main" id="{D01B52AE-1845-485D-21DA-3606775C1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>
            <a:extLst>
              <a:ext uri="{FF2B5EF4-FFF2-40B4-BE49-F238E27FC236}">
                <a16:creationId xmlns:a16="http://schemas.microsoft.com/office/drawing/2014/main" id="{E11441CE-93F4-0439-4B06-91AAD8CBC5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907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54931838-8D1E-8359-5AFA-ACC15C96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>
            <a:extLst>
              <a:ext uri="{FF2B5EF4-FFF2-40B4-BE49-F238E27FC236}">
                <a16:creationId xmlns:a16="http://schemas.microsoft.com/office/drawing/2014/main" id="{9DF41896-C98C-1E18-E7DF-B7411AF8B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>
            <a:extLst>
              <a:ext uri="{FF2B5EF4-FFF2-40B4-BE49-F238E27FC236}">
                <a16:creationId xmlns:a16="http://schemas.microsoft.com/office/drawing/2014/main" id="{9A9FD88B-C989-F37E-89A3-86D4B2C3B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>
            <a:extLst>
              <a:ext uri="{FF2B5EF4-FFF2-40B4-BE49-F238E27FC236}">
                <a16:creationId xmlns:a16="http://schemas.microsoft.com/office/drawing/2014/main" id="{668511A5-8363-882F-11CB-106150F1D1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842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B5A50B50-A58F-6D07-5BF2-AC3DE2CB2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>
            <a:extLst>
              <a:ext uri="{FF2B5EF4-FFF2-40B4-BE49-F238E27FC236}">
                <a16:creationId xmlns:a16="http://schemas.microsoft.com/office/drawing/2014/main" id="{DC42B0A7-B6FD-7C32-8031-F792D265C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>
            <a:extLst>
              <a:ext uri="{FF2B5EF4-FFF2-40B4-BE49-F238E27FC236}">
                <a16:creationId xmlns:a16="http://schemas.microsoft.com/office/drawing/2014/main" id="{91C885ED-E6EC-32B6-0D79-E730161F06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>
            <a:extLst>
              <a:ext uri="{FF2B5EF4-FFF2-40B4-BE49-F238E27FC236}">
                <a16:creationId xmlns:a16="http://schemas.microsoft.com/office/drawing/2014/main" id="{2F33C56D-3491-2F0A-1E07-E60CA29033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24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C1F8BB4A-311C-0109-DCBD-433F0736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>
            <a:extLst>
              <a:ext uri="{FF2B5EF4-FFF2-40B4-BE49-F238E27FC236}">
                <a16:creationId xmlns:a16="http://schemas.microsoft.com/office/drawing/2014/main" id="{3838227D-5EE2-AB77-DE85-1EE59514E7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>
            <a:extLst>
              <a:ext uri="{FF2B5EF4-FFF2-40B4-BE49-F238E27FC236}">
                <a16:creationId xmlns:a16="http://schemas.microsoft.com/office/drawing/2014/main" id="{3831C63D-BA5D-3ED1-3E9D-74E1F8724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>
            <a:extLst>
              <a:ext uri="{FF2B5EF4-FFF2-40B4-BE49-F238E27FC236}">
                <a16:creationId xmlns:a16="http://schemas.microsoft.com/office/drawing/2014/main" id="{BCFD0469-FD04-219E-A6F4-42C1DE24A4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57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721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4BD64F51-4D71-E649-32F1-394C0DCD0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>
            <a:extLst>
              <a:ext uri="{FF2B5EF4-FFF2-40B4-BE49-F238E27FC236}">
                <a16:creationId xmlns:a16="http://schemas.microsoft.com/office/drawing/2014/main" id="{42AF430D-303B-CB1B-4058-FFC8AFA227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>
            <a:extLst>
              <a:ext uri="{FF2B5EF4-FFF2-40B4-BE49-F238E27FC236}">
                <a16:creationId xmlns:a16="http://schemas.microsoft.com/office/drawing/2014/main" id="{AABF1DE5-AD0B-A3DB-3306-E0D3B65B4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>
            <a:extLst>
              <a:ext uri="{FF2B5EF4-FFF2-40B4-BE49-F238E27FC236}">
                <a16:creationId xmlns:a16="http://schemas.microsoft.com/office/drawing/2014/main" id="{115FC8AE-CF41-87A7-769D-6D8BE45B43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55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8BDD0EC-1AD3-22C6-0BC3-BB38021BD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>
            <a:extLst>
              <a:ext uri="{FF2B5EF4-FFF2-40B4-BE49-F238E27FC236}">
                <a16:creationId xmlns:a16="http://schemas.microsoft.com/office/drawing/2014/main" id="{CF846A73-DE7C-CBAF-A106-DFC467937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>
            <a:extLst>
              <a:ext uri="{FF2B5EF4-FFF2-40B4-BE49-F238E27FC236}">
                <a16:creationId xmlns:a16="http://schemas.microsoft.com/office/drawing/2014/main" id="{6F636180-1723-8F3C-F4AC-6336ECE2C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>
            <a:extLst>
              <a:ext uri="{FF2B5EF4-FFF2-40B4-BE49-F238E27FC236}">
                <a16:creationId xmlns:a16="http://schemas.microsoft.com/office/drawing/2014/main" id="{A687C7C7-D26C-7EA1-0FD3-44ABC05394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842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1B341187-D600-429C-DB29-98969E3D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DA3F2F52-A2CA-B7C0-86D9-B66F38BF6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99737DBC-B2A1-295A-C54E-7FB0A79CC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3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134FA6E2-3F71-3636-3467-901564A0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2EC2CC9C-AEF6-8E1D-340F-837FF4E29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1FE1BF21-849D-5504-D6C0-6C6B85AFE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57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126694FA-EFA8-93DD-3FC6-93380A633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B5FFC0AE-B034-5707-CF88-FEAC2218B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F795A7A9-7303-224B-2AD3-45222D6C1C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51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8636CD9D-30BB-655D-67E1-7FBC3F73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60CAB30F-29F2-30E3-B4A1-5F00D9C9D3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1BDBBEA1-7B2E-FF49-AADB-53C62953DC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4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808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CB8C336F-9474-20D4-B6B0-87FDFDB6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>
            <a:extLst>
              <a:ext uri="{FF2B5EF4-FFF2-40B4-BE49-F238E27FC236}">
                <a16:creationId xmlns:a16="http://schemas.microsoft.com/office/drawing/2014/main" id="{E3F741C5-0597-5488-82E1-02EE56B5E9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>
            <a:extLst>
              <a:ext uri="{FF2B5EF4-FFF2-40B4-BE49-F238E27FC236}">
                <a16:creationId xmlns:a16="http://schemas.microsoft.com/office/drawing/2014/main" id="{A587BAE6-8EA8-C39B-849C-4ECE0C7A5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>
            <a:extLst>
              <a:ext uri="{FF2B5EF4-FFF2-40B4-BE49-F238E27FC236}">
                <a16:creationId xmlns:a16="http://schemas.microsoft.com/office/drawing/2014/main" id="{8FAD32F8-6444-847E-ECCF-6B8855C5C2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879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408B9481-5BFE-C8A0-BA1E-B0468297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>
            <a:extLst>
              <a:ext uri="{FF2B5EF4-FFF2-40B4-BE49-F238E27FC236}">
                <a16:creationId xmlns:a16="http://schemas.microsoft.com/office/drawing/2014/main" id="{29891527-6ACF-1CC0-7C80-0CDF8DE22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>
            <a:extLst>
              <a:ext uri="{FF2B5EF4-FFF2-40B4-BE49-F238E27FC236}">
                <a16:creationId xmlns:a16="http://schemas.microsoft.com/office/drawing/2014/main" id="{84708FCF-D706-CCFE-2325-6EC2D3E83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>
            <a:extLst>
              <a:ext uri="{FF2B5EF4-FFF2-40B4-BE49-F238E27FC236}">
                <a16:creationId xmlns:a16="http://schemas.microsoft.com/office/drawing/2014/main" id="{377027C8-C1B6-E844-3C40-992E6CE5E5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44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슬라이드">
  <p:cSld name="빈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r="3864" b="4012"/>
          <a:stretch/>
        </p:blipFill>
        <p:spPr>
          <a:xfrm>
            <a:off x="6954179" y="2600690"/>
            <a:ext cx="5237821" cy="425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45377" y="3302384"/>
            <a:ext cx="8138855" cy="40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96014" y="1844824"/>
            <a:ext cx="8088218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F3E"/>
              </a:buClr>
              <a:buSzPts val="4000"/>
              <a:buFont typeface="Arial"/>
              <a:buNone/>
              <a:defRPr sz="4000" b="1" i="0">
                <a:solidFill>
                  <a:srgbClr val="25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/>
          <p:nvPr/>
        </p:nvSpPr>
        <p:spPr>
          <a:xfrm>
            <a:off x="1" y="3212975"/>
            <a:ext cx="8184231" cy="112921"/>
          </a:xfrm>
          <a:prstGeom prst="rect">
            <a:avLst/>
          </a:prstGeom>
          <a:gradFill>
            <a:gsLst>
              <a:gs pos="0">
                <a:srgbClr val="44546A">
                  <a:alpha val="0"/>
                </a:srgbClr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6866116" y="3738373"/>
            <a:ext cx="139012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>
                <a:solidFill>
                  <a:srgbClr val="595959"/>
                </a:solidFill>
              </a:rPr>
              <a:t>https://bdtec.co.kr/</a:t>
            </a:r>
            <a:endParaRPr sz="900" b="1">
              <a:solidFill>
                <a:srgbClr val="595959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 템플릿_배경 없음">
  <p:cSld name="1_기본 템플릿_배경 없음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2"/>
          <p:cNvGrpSpPr/>
          <p:nvPr/>
        </p:nvGrpSpPr>
        <p:grpSpPr>
          <a:xfrm>
            <a:off x="1" y="0"/>
            <a:ext cx="12191999" cy="85725"/>
            <a:chOff x="1" y="0"/>
            <a:chExt cx="12191999" cy="85725"/>
          </a:xfrm>
        </p:grpSpPr>
        <p:sp>
          <p:nvSpPr>
            <p:cNvPr id="26" name="Google Shape;26;p12"/>
            <p:cNvSpPr/>
            <p:nvPr/>
          </p:nvSpPr>
          <p:spPr>
            <a:xfrm>
              <a:off x="1" y="0"/>
              <a:ext cx="920750" cy="85725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920751" y="0"/>
              <a:ext cx="11271249" cy="85725"/>
            </a:xfrm>
            <a:prstGeom prst="rect">
              <a:avLst/>
            </a:prstGeom>
            <a:solidFill>
              <a:srgbClr val="004C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28" name="Google Shape;28;p12"/>
          <p:cNvGrpSpPr/>
          <p:nvPr/>
        </p:nvGrpSpPr>
        <p:grpSpPr>
          <a:xfrm>
            <a:off x="-13688" y="967400"/>
            <a:ext cx="12205688" cy="498543"/>
            <a:chOff x="-13688" y="997540"/>
            <a:chExt cx="12205688" cy="498543"/>
          </a:xfrm>
        </p:grpSpPr>
        <p:cxnSp>
          <p:nvCxnSpPr>
            <p:cNvPr id="29" name="Google Shape;29;p12"/>
            <p:cNvCxnSpPr/>
            <p:nvPr/>
          </p:nvCxnSpPr>
          <p:spPr>
            <a:xfrm>
              <a:off x="0" y="997540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65882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30" name="Google Shape;30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3688" y="999244"/>
              <a:ext cx="3565124" cy="49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8626876" y="999244"/>
              <a:ext cx="3565124" cy="4968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 템플릿">
  <p:cSld name="기본 템플릿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3"/>
          <p:cNvGrpSpPr/>
          <p:nvPr/>
        </p:nvGrpSpPr>
        <p:grpSpPr>
          <a:xfrm>
            <a:off x="-13688" y="967400"/>
            <a:ext cx="12205688" cy="498543"/>
            <a:chOff x="-13688" y="997540"/>
            <a:chExt cx="12205688" cy="498543"/>
          </a:xfrm>
        </p:grpSpPr>
        <p:cxnSp>
          <p:nvCxnSpPr>
            <p:cNvPr id="34" name="Google Shape;34;p13"/>
            <p:cNvCxnSpPr/>
            <p:nvPr/>
          </p:nvCxnSpPr>
          <p:spPr>
            <a:xfrm>
              <a:off x="0" y="997540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65882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35" name="Google Shape;35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3688" y="999244"/>
              <a:ext cx="3565124" cy="49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8626876" y="999244"/>
              <a:ext cx="3565124" cy="4968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Google Shape;37;p13"/>
          <p:cNvPicPr preferRelativeResize="0"/>
          <p:nvPr/>
        </p:nvPicPr>
        <p:blipFill rotWithShape="1">
          <a:blip r:embed="rId3">
            <a:alphaModFix/>
          </a:blip>
          <a:srcRect l="1" r="3867" b="4009"/>
          <a:stretch/>
        </p:blipFill>
        <p:spPr>
          <a:xfrm>
            <a:off x="6954179" y="2600690"/>
            <a:ext cx="5237821" cy="425731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2551" y="292100"/>
            <a:ext cx="9901881" cy="56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215680" y="6448251"/>
            <a:ext cx="5760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113440" y="64482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34963" y="1125538"/>
            <a:ext cx="115220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2551" y="292100"/>
            <a:ext cx="9901881" cy="56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35360" y="1214348"/>
            <a:ext cx="11521280" cy="488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ftr" idx="11"/>
          </p:nvPr>
        </p:nvSpPr>
        <p:spPr>
          <a:xfrm>
            <a:off x="3215680" y="6381328"/>
            <a:ext cx="5760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9113440" y="63813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" name="Google Shape;14;p10"/>
          <p:cNvGrpSpPr/>
          <p:nvPr/>
        </p:nvGrpSpPr>
        <p:grpSpPr>
          <a:xfrm>
            <a:off x="1" y="0"/>
            <a:ext cx="12191999" cy="85725"/>
            <a:chOff x="1" y="0"/>
            <a:chExt cx="12191999" cy="85725"/>
          </a:xfrm>
        </p:grpSpPr>
        <p:sp>
          <p:nvSpPr>
            <p:cNvPr id="15" name="Google Shape;15;p10"/>
            <p:cNvSpPr/>
            <p:nvPr/>
          </p:nvSpPr>
          <p:spPr>
            <a:xfrm>
              <a:off x="1" y="0"/>
              <a:ext cx="920750" cy="85725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20751" y="0"/>
              <a:ext cx="11271249" cy="85725"/>
            </a:xfrm>
            <a:prstGeom prst="rect">
              <a:avLst/>
            </a:prstGeom>
            <a:solidFill>
              <a:srgbClr val="004C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17" name="Google Shape;1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01209" y="175177"/>
            <a:ext cx="1496308" cy="662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subTitle" idx="1"/>
          </p:nvPr>
        </p:nvSpPr>
        <p:spPr>
          <a:xfrm>
            <a:off x="45377" y="3302384"/>
            <a:ext cx="8138855" cy="40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/>
              <a:t>1주차 ~ 4주차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96014" y="1844824"/>
            <a:ext cx="8088218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F3E"/>
              </a:buClr>
              <a:buSzPts val="4000"/>
              <a:buFont typeface="Arial"/>
              <a:buNone/>
            </a:pPr>
            <a:r>
              <a:rPr lang="en-US" dirty="0" err="1"/>
              <a:t>비디텍</a:t>
            </a:r>
            <a:r>
              <a:rPr lang="en-US" dirty="0"/>
              <a:t> </a:t>
            </a:r>
            <a:r>
              <a:rPr lang="en-US" dirty="0" err="1"/>
              <a:t>연구소</a:t>
            </a:r>
            <a:r>
              <a:rPr lang="en-US" dirty="0"/>
              <a:t> </a:t>
            </a:r>
            <a:r>
              <a:rPr lang="en-US" dirty="0" err="1"/>
              <a:t>인턴</a:t>
            </a:r>
            <a:r>
              <a:rPr lang="en-US" dirty="0"/>
              <a:t> </a:t>
            </a:r>
            <a:r>
              <a:rPr lang="en-US" dirty="0" err="1"/>
              <a:t>과제</a:t>
            </a:r>
            <a:r>
              <a:rPr lang="en-US" dirty="0"/>
              <a:t> </a:t>
            </a:r>
            <a:r>
              <a:rPr lang="en-US" dirty="0" err="1"/>
              <a:t>정리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Modbus </a:t>
            </a:r>
            <a:r>
              <a:rPr lang="en-US" sz="1800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프로토콜</a:t>
            </a: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TCP/IP </a:t>
            </a:r>
            <a:r>
              <a:rPr lang="en-US" sz="1800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이론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662818" y="1469835"/>
            <a:ext cx="6825344" cy="155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rgbClr val="00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서버-클라이언트 구조</a:t>
            </a:r>
            <a:endParaRPr sz="1800" b="1">
              <a:solidFill>
                <a:schemeClr val="dk1"/>
              </a:solidFill>
              <a:highlight>
                <a:srgbClr val="00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-클라이언트 요청으로 진행하는 경우가 많음.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</a:t>
            </a:r>
            <a:r>
              <a:rPr lang="en-US" sz="1500" b="1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클라 요청 -&gt; 서버 응답 -&gt; 클라 수신</a:t>
            </a:r>
            <a:endParaRPr sz="1500" b="1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예)로그인 요청 -&gt; 계정 확인 후 로그인 완료 신호 -&gt; 로그인 완료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662818" y="3554641"/>
            <a:ext cx="8117115" cy="266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rgbClr val="00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Master-Slave 구조</a:t>
            </a:r>
            <a:endParaRPr sz="1800" b="1">
              <a:solidFill>
                <a:schemeClr val="dk1"/>
              </a:solidFill>
              <a:highlight>
                <a:srgbClr val="00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</a:t>
            </a: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요청으로 진행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경우가 많음.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</a:t>
            </a:r>
            <a:r>
              <a:rPr lang="en-US" sz="1500" b="1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서버 요청 -&gt; 클라 응답 -&gt; 서버 수신</a:t>
            </a:r>
            <a:endParaRPr sz="1500" b="1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예) PLC가 로봇에게 이동명령 -&gt; 로봇 이동 후 완료 신호 -&gt; PLC응답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-Master = TCP Client, Slave = TCP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-Master: 원하는 데이터를 읽거나 쓰기 명령을 Slave에 요청.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-Slave: Master에서 요청 받은 명령 수행, 읽은 데이터나 결과 Master에 응답.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-IP는 기본적으로 192.168.201..2XX로 구성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(기본적으로 200, DIP-스위치 등으로 200~215 사이에서 변경 가능)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</a:t>
            </a:r>
            <a:r>
              <a:rPr lang="en-US" sz="1500" b="1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PORT 번호는 502로 고정</a:t>
            </a:r>
            <a:r>
              <a:rPr 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-Unit ID를 이용하여 통신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Modbus TCP/IP </a:t>
            </a:r>
            <a:r>
              <a:rPr lang="en-US" sz="1800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패킷</a:t>
            </a: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구조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6834061" y="1636598"/>
            <a:ext cx="49560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Modbus-TCP/IP 패킷 역할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677" y="2173650"/>
            <a:ext cx="5363323" cy="165758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732677" y="4741834"/>
            <a:ext cx="5330713" cy="10156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특이점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-Modbus-TCP/IP 패킷은 Modbus-RTU와 PDU가 동일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-MBAP Header가 추가된 구조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-하위 네트워크 프로토콜 단계(TCP/IP, Ethernet)에서 에러 처리가 되므로 별도의 체크섬 필드는 없다.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6432163" y="2173650"/>
            <a:ext cx="5759837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Transaction 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-Master에서 발생시키는 패킷 식별을 위한 일련번호.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-0에서 시작하여 패킷 별로 1씩 증가함.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-Slave에서는 수신한 요청 패킷의 번호를 그대로 응답 패킷에 사용.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</a:t>
            </a:r>
            <a:r>
              <a:rPr lang="en-US" sz="1200" b="1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Master에서는 요청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패킷 번호와 수신한 </a:t>
            </a:r>
            <a:r>
              <a:rPr lang="en-US" sz="1200" b="1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응답 패킷 번호를 비교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요청에 대한 응답인 것을 확인.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Protocol 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-Modbus-TCP는 0x0000.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-Unit ID + PDU 길이 [Byte 수]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Unit 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-Modbus-TCP 장비는 0x01 (게이트웨이 사용 시 필요)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-TCP/IP 네트워크에 연결되지 않은 Slave를 구분하는 정보.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-모든 Modbus프로토콜에서 동일, 명령어 종류, 1~127사이의 값을 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-실제로는 1,2,4,5,6,15,16만 사용.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-Data는 Function Code에 따라 구조가 조금씩 다름.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-Data는 기본적으로 [Start 주소 + 길이 + Byte Count + Data] 형태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 Address: 읽고자 하는 메모리 시작 주소, 2Byte</a:t>
            </a:r>
            <a:endParaRPr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Length: 데이터 길이 (Word 수)</a:t>
            </a:r>
            <a:endParaRPr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 Count: 메모리 데이터 Byte 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Data: 요청, 응답 데이터 (PUD의 일부)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Function Code 종류</a:t>
            </a:r>
            <a:endParaRPr sz="180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182" y="2158330"/>
            <a:ext cx="6277851" cy="41249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/>
        </p:nvSpPr>
        <p:spPr>
          <a:xfrm>
            <a:off x="2718193" y="1652497"/>
            <a:ext cx="6175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Funtion Code별 패킷 구조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Function Code Register 종류</a:t>
            </a:r>
            <a:endParaRPr sz="180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342289" y="4499419"/>
            <a:ext cx="4753754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Read Registers(0x03 or 0x04)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Transaction ID는 요청과 응답 패킷 모두 같음.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레지스터는 하나 당 2Byte씩 사용 (예 0x0FFF)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디바이스의 아날로그 값 등을 읽는데 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Word(16bit) 단위로 Registers메모리 값을 읽음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5567360" y="4694445"/>
            <a:ext cx="405447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Write Multiple Registers (0x10)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PWM 채널의 듀티 값 등을 조절하기 위해 사용.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단위 Registers 메모리에 Data를 쓰는 명령.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예시, PWM 0, 1 Port에 각각 듀티 비 20%, 60% 설정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-PWM0의 Start Address(0x0004)에서 PWM1번 포트까지, 각 Data(2Byte)값을 20%와 60%으로 설정.</a:t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84" y="1636598"/>
            <a:ext cx="3855248" cy="296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4274" y="1636598"/>
            <a:ext cx="3855249" cy="29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9902300" y="1636600"/>
            <a:ext cx="2138400" cy="30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듀티 값이란?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200" b="1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펄스 신호가 HIGH 상태(ON)로 유지되는 비율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말합니다. 이를 통해 출력 신호의 </a:t>
            </a: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전력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제어 가능.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듀티 사이클을 디지털 값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표현한 것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듀티 사이클 0%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(항상 OFF)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듀티 사이클 50%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(ON/OFF 시간이 동일)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듀티 사이클 100%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(항상 ON)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331083" y="5796477"/>
            <a:ext cx="6172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예시, ADC PORT에서 AINO, AIN1 채널의 아날로그 값 읽기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-2채널의 ADC 아날로그 값은 Registers메모리의 0~3번지로 지정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-ADC PORT는 0~5V 범위의 전압 입력을 받아, 0~4095 사이의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값을 반환                                       (0x0000 ~ 0x0FFF)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Function Code Register 종류</a:t>
            </a:r>
            <a:endParaRPr sz="180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84" y="1636598"/>
            <a:ext cx="3855248" cy="29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/>
        </p:nvSpPr>
        <p:spPr>
          <a:xfrm>
            <a:off x="9902299" y="1636598"/>
            <a:ext cx="2138362" cy="8771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Coil이란?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200" b="1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디지털 출력 장치 </a:t>
            </a: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상태를 저장하거나 제어하기 위해 사용되는 메모리 영역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342289" y="4499419"/>
            <a:ext cx="475375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Read Coil(0x01 or 0x02)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디바이스 Input, Output Port의 상태를 읽는데 사용.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 주소와 읽을 bit 개수를 지정.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Coil메모리의 비트의 값을 읽어오는 명령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디바이스 Input, Output Port의 상태를 읽는데 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 주소와 읽을 bit 개수 지정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5567360" y="4694445"/>
            <a:ext cx="405447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Write Single Coil (0x05)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-Bit Write(쓰기), Coil메모리에 비트 값을 쓰는 명령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-Output Port의 출력을 On/Off 시 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-시작 주소와 On(0xFF00) Off(0x0000)데이터 지정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예시, Output Port 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-Coil메모리 8번지의 On을 요청하는 패킷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4274" y="1636598"/>
            <a:ext cx="3855247" cy="296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85" y="1636598"/>
            <a:ext cx="3855248" cy="29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Function Code Register </a:t>
            </a:r>
            <a:r>
              <a:rPr lang="en-US" sz="1800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종류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5456400" y="1733397"/>
            <a:ext cx="3649502" cy="120028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LSB (Least Significant Bit)란?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낮은 비트 위치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-값의 크기에 가장 적은 영향을 미침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-이진수 1011에서 LSB는 맨 오른쪽 비트(1)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-2진수에서 LSB는 2^0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342289" y="4499419"/>
            <a:ext cx="47537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Write Multiple Coil(0x0F)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Bit Write(쓰기), Coil메모리에 비트 값을 쓰는 명령.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디바이스 Output Port의 여러 출력을 On/Off할 때 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 주소, Bit 개수와 Bit 데이터를 지정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Coil 시작~끝 주소 순서 Data의 LSB~MSB 순서가 같음.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Coil 개수가 8개 이상인 경우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🡺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낮음~높음 주소 순서와 상위~하위 Byte 순서가 같음.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5604043" y="5402214"/>
            <a:ext cx="47537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Port On/Off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-Coil 메모리 16번지 부터 8개를 On/Off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-16~23: 0101  1010 (0x5A)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5456397" y="3197314"/>
            <a:ext cx="3649504" cy="120032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MSB (Most Significant Bit)란?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높은 비트 위치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-값의 크기에 가장 큰 영향을 미침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-이진수 1011에서 LSB는 맨 왼쪽 비트(1)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-2진수에서 LSB는 2^(비트수 – 1)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5443695" y="4811840"/>
            <a:ext cx="5287805" cy="46166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LSB~MSB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낮은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비트에서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비트로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1011 =&gt;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LSB에서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부터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전송하여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1 1 0 1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MSB까지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BED00475-0E2C-39C1-497D-D5B2ADB48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>
            <a:extLst>
              <a:ext uri="{FF2B5EF4-FFF2-40B4-BE49-F238E27FC236}">
                <a16:creationId xmlns:a16="http://schemas.microsoft.com/office/drawing/2014/main" id="{6EC7CB2E-6958-9349-6127-7C9285BA2433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5" name="Google Shape;125;p8">
            <a:extLst>
              <a:ext uri="{FF2B5EF4-FFF2-40B4-BE49-F238E27FC236}">
                <a16:creationId xmlns:a16="http://schemas.microsoft.com/office/drawing/2014/main" id="{B29DD48B-635F-10D2-F076-F878FAFAAF1B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>
            <a:extLst>
              <a:ext uri="{FF2B5EF4-FFF2-40B4-BE49-F238E27FC236}">
                <a16:creationId xmlns:a16="http://schemas.microsoft.com/office/drawing/2014/main" id="{8628671C-DBFC-C065-F0CB-0B723BD05EED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시리얼 통신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128" name="Google Shape;128;p8">
            <a:extLst>
              <a:ext uri="{FF2B5EF4-FFF2-40B4-BE49-F238E27FC236}">
                <a16:creationId xmlns:a16="http://schemas.microsoft.com/office/drawing/2014/main" id="{7A724EE4-4240-B4DC-54BE-8D651CFB95C5}"/>
              </a:ext>
            </a:extLst>
          </p:cNvPr>
          <p:cNvSpPr txBox="1"/>
          <p:nvPr/>
        </p:nvSpPr>
        <p:spPr>
          <a:xfrm>
            <a:off x="755263" y="1632907"/>
            <a:ext cx="5120234" cy="24929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시리얼 통신의 기본 개념</a:t>
            </a: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1.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시리얼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(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Serial)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                :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데이터를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1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비트 단위로 직렬로 송신하거나 수신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2.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장점</a:t>
            </a: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 1)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적은 수의 신호선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(2~3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개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)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만으로 데이터 통신 가능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+mn-ea"/>
                <a:ea typeface="+mn-ea"/>
              </a:rPr>
              <a:t>   2) </a:t>
            </a:r>
            <a:r>
              <a:rPr lang="ko-KR" altLang="en-US" sz="1200" b="1" dirty="0">
                <a:latin typeface="+mn-ea"/>
                <a:ea typeface="+mn-ea"/>
              </a:rPr>
              <a:t>장거리 통신에서 신호 간섭이 적음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+mn-ea"/>
                <a:ea typeface="+mn-ea"/>
              </a:rPr>
              <a:t>   3) </a:t>
            </a:r>
            <a:r>
              <a:rPr lang="ko-KR" altLang="en-US" sz="1200" b="1" dirty="0">
                <a:latin typeface="+mn-ea"/>
                <a:ea typeface="+mn-ea"/>
              </a:rPr>
              <a:t>회로 구성이 간단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+mn-ea"/>
              <a:ea typeface="+mn-ea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+mn-ea"/>
                <a:ea typeface="+mn-ea"/>
              </a:rPr>
              <a:t> 3. </a:t>
            </a:r>
            <a:r>
              <a:rPr lang="ko-KR" altLang="en-US" sz="1200" b="1" dirty="0">
                <a:latin typeface="+mn-ea"/>
                <a:ea typeface="+mn-ea"/>
              </a:rPr>
              <a:t>단점</a:t>
            </a:r>
            <a:endParaRPr lang="en-US" altLang="ko-KR" sz="1200" b="1" dirty="0">
              <a:latin typeface="+mn-ea"/>
              <a:ea typeface="+mn-ea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+mn-ea"/>
                <a:ea typeface="+mn-ea"/>
              </a:rPr>
              <a:t>   1) </a:t>
            </a:r>
            <a:r>
              <a:rPr lang="ko-KR" altLang="en-US" sz="1200" b="1" dirty="0">
                <a:latin typeface="+mn-ea"/>
                <a:ea typeface="+mn-ea"/>
              </a:rPr>
              <a:t>데이터 전송 속도가 병렬 통신에 비해 느림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sz="1200" b="1" dirty="0">
              <a:latin typeface="+mn-ea"/>
              <a:ea typeface="+mn-ea"/>
            </a:endParaRPr>
          </a:p>
        </p:txBody>
      </p:sp>
      <p:sp>
        <p:nvSpPr>
          <p:cNvPr id="2" name="Google Shape;128;p8">
            <a:extLst>
              <a:ext uri="{FF2B5EF4-FFF2-40B4-BE49-F238E27FC236}">
                <a16:creationId xmlns:a16="http://schemas.microsoft.com/office/drawing/2014/main" id="{C8C0F639-4FDA-8D92-842E-EE8B79F58FD1}"/>
              </a:ext>
            </a:extLst>
          </p:cNvPr>
          <p:cNvSpPr txBox="1"/>
          <p:nvPr/>
        </p:nvSpPr>
        <p:spPr>
          <a:xfrm>
            <a:off x="6003538" y="1649814"/>
            <a:ext cx="5120234" cy="230828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통신 방식</a:t>
            </a: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 1.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동기식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통신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(Synchronous)</a:t>
            </a: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   1)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데이터와 클럭 신호를 동시에 전송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.</a:t>
            </a: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	2)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송신자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수신자가 동일한 클럭 신호를 기준으로 데이터 동기화</a:t>
            </a: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   (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예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: SPI, I2C)</a:t>
            </a: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비동기식 통신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(Asynchronous)</a:t>
            </a: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 1.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데이터만 전송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클럭 신호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x (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보내고 싶은 애들은 보내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)</a:t>
            </a: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 2.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데이터의 시작과 끝을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Start Bit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과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Stop Bit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로 표시</a:t>
            </a: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   (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예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: UART, RS232)</a:t>
            </a: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</p:txBody>
      </p:sp>
      <p:sp>
        <p:nvSpPr>
          <p:cNvPr id="4" name="Google Shape;128;p8">
            <a:extLst>
              <a:ext uri="{FF2B5EF4-FFF2-40B4-BE49-F238E27FC236}">
                <a16:creationId xmlns:a16="http://schemas.microsoft.com/office/drawing/2014/main" id="{20ABCBC8-E6AC-6B9E-4811-012664FE3A60}"/>
              </a:ext>
            </a:extLst>
          </p:cNvPr>
          <p:cNvSpPr txBox="1"/>
          <p:nvPr/>
        </p:nvSpPr>
        <p:spPr>
          <a:xfrm>
            <a:off x="755263" y="4219337"/>
            <a:ext cx="5120234" cy="12002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통신 속도</a:t>
            </a: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Baud Rate: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초당 전송되는 신호의 변동 수를 의미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1)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일반적인 예시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: 9600, 115200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 2)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송신자와 수신자가 동일한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Baud Rate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를 사용해야 통신 가능</a:t>
            </a: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</p:txBody>
      </p:sp>
      <p:sp>
        <p:nvSpPr>
          <p:cNvPr id="5" name="Google Shape;128;p8">
            <a:extLst>
              <a:ext uri="{FF2B5EF4-FFF2-40B4-BE49-F238E27FC236}">
                <a16:creationId xmlns:a16="http://schemas.microsoft.com/office/drawing/2014/main" id="{B19A1253-F360-D9ED-B488-C848A6D538A4}"/>
              </a:ext>
            </a:extLst>
          </p:cNvPr>
          <p:cNvSpPr txBox="1"/>
          <p:nvPr/>
        </p:nvSpPr>
        <p:spPr>
          <a:xfrm>
            <a:off x="6003538" y="4138077"/>
            <a:ext cx="5120234" cy="8309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프레임 구조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lang="en-US" sz="12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1. Start Bit</a:t>
            </a:r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endParaRPr lang="en-US" sz="12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" name="Google Shape;128;p8">
            <a:extLst>
              <a:ext uri="{FF2B5EF4-FFF2-40B4-BE49-F238E27FC236}">
                <a16:creationId xmlns:a16="http://schemas.microsoft.com/office/drawing/2014/main" id="{CF1971EE-9DB7-56F2-84BA-24444CDD97EF}"/>
              </a:ext>
            </a:extLst>
          </p:cNvPr>
          <p:cNvSpPr txBox="1"/>
          <p:nvPr/>
        </p:nvSpPr>
        <p:spPr>
          <a:xfrm>
            <a:off x="743357" y="5522994"/>
            <a:ext cx="5120234" cy="8309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통신 속도</a:t>
            </a: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Baud Rate: 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초당 전송되는 신호의 변동 수를 의미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sym typeface="Malgun Gothic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dk1"/>
              </a:solidFill>
              <a:latin typeface="+mn-ea"/>
              <a:ea typeface="+mn-ea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856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C711202E-4B3F-1375-40A8-80DD1526F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>
            <a:extLst>
              <a:ext uri="{FF2B5EF4-FFF2-40B4-BE49-F238E27FC236}">
                <a16:creationId xmlns:a16="http://schemas.microsoft.com/office/drawing/2014/main" id="{7F2CB8F6-4A87-A79C-BD06-4930A783CE56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5" name="Google Shape;125;p8">
            <a:extLst>
              <a:ext uri="{FF2B5EF4-FFF2-40B4-BE49-F238E27FC236}">
                <a16:creationId xmlns:a16="http://schemas.microsoft.com/office/drawing/2014/main" id="{83D67C92-E956-2376-A4BD-C048DC696250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>
            <a:extLst>
              <a:ext uri="{FF2B5EF4-FFF2-40B4-BE49-F238E27FC236}">
                <a16:creationId xmlns:a16="http://schemas.microsoft.com/office/drawing/2014/main" id="{87F77038-DD5F-ED72-83C3-D152E17BFCE8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시리얼 통신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76" name="Rectangle 17">
            <a:extLst>
              <a:ext uri="{FF2B5EF4-FFF2-40B4-BE49-F238E27FC236}">
                <a16:creationId xmlns:a16="http://schemas.microsoft.com/office/drawing/2014/main" id="{2CB9AE99-14C5-AEFC-5540-7EE76600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46" y="1784176"/>
            <a:ext cx="443583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2.2 통신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동기식 통신 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Synchronous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데이터와 클럭 신호를 동시에 전송.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송신자와 수신자가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동일한 클럭 신호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기준으로 데이터를 동기화.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SPI, I2C.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비동기식 통신 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데이터만 전송하며 클럭 신호가 없음.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데이터의 시작과 끝을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표시.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UART, RS232.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19">
            <a:extLst>
              <a:ext uri="{FF2B5EF4-FFF2-40B4-BE49-F238E27FC236}">
                <a16:creationId xmlns:a16="http://schemas.microsoft.com/office/drawing/2014/main" id="{21EE4ABB-40C8-E93D-F8A8-345D1D527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46" y="3679621"/>
            <a:ext cx="423224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2.3 통신 속도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Baud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초당 전송되는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신호의 변동 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의미.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일반적인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Baud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9600, 115200 등.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송신자와 수신자는 동일한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Baud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사용해야 통신이 가능.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21">
            <a:extLst>
              <a:ext uri="{FF2B5EF4-FFF2-40B4-BE49-F238E27FC236}">
                <a16:creationId xmlns:a16="http://schemas.microsoft.com/office/drawing/2014/main" id="{59ACB67C-CACA-5D46-0363-501907C3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46" y="4849172"/>
            <a:ext cx="344357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2.4 데이터 형식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프레임 구조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데이터 시작을 알리는 비트(보통 0).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비트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실제 데이터 (보통 8비트).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Parity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오류 검출용 비트(선택 사항).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데이터 끝을 알리는 비트(보통 1비트).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63FB32D3-1497-D8F8-363A-CB1248E7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723" y="1690555"/>
            <a:ext cx="368562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시리얼 통신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3.1 UART (Universal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Transmitter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비동기식 시리얼 통신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대표적인 방식.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송신과 수신에 각각 하나의 데이터 라인(TX, RX)을 사용.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동기화.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UART 주요 특징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별도의 클럭 신호 없이 송수신 가능.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상대적으로 느린 속도지만 간단한 구현.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 방향으로 데이터를 주고받는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반이중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F98F7425-A365-7164-59E3-A7DD9718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723" y="3415392"/>
            <a:ext cx="42675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3.2 RS232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UART를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기반으로 한 물리적 통신 표준.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TX, RX, GND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외에도 제어 신호(DTR, CTS, RTS 등)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포함.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일반적으로 12V 신호를 사용하며, TTL 레벨(3.3V 또는 5V)과 변환 필요.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RS232 주요 특징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긴 거리(최대 15m) 통신 가능.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오래된 표준이지만 산업 장비, DAQ 보드 등에서 여전히 많이 사용.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27">
            <a:extLst>
              <a:ext uri="{FF2B5EF4-FFF2-40B4-BE49-F238E27FC236}">
                <a16:creationId xmlns:a16="http://schemas.microsoft.com/office/drawing/2014/main" id="{7F422707-7A56-F33F-241B-E0826CC57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723" y="4892719"/>
            <a:ext cx="40799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3.3 SPI 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Peripheral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동기식 시리얼 통신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마이크로컨트롤러와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센서, 메모리 등 주변 장치 간 통신에 사용.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클럭 신호(SCLK)와 데이터 라인(MOSI, MISO, SS) 필요.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 주요 특징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빠른 데이터 전송 속도.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다중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슬레이브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장치와 통신 가능.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장치마다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칩 선택 핀(SS)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필요.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29">
            <a:extLst>
              <a:ext uri="{FF2B5EF4-FFF2-40B4-BE49-F238E27FC236}">
                <a16:creationId xmlns:a16="http://schemas.microsoft.com/office/drawing/2014/main" id="{2267BC84-8983-9627-5472-7C069818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686" y="1690555"/>
            <a:ext cx="27847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3.4 I2C 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Inter-Integrated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Circuit)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동기식 시리얼 통신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라인(SDA)과 클럭 라인(SCL)만 사용.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하나의 마스터와 여러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슬레이브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장치 간 통신.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I2C 주요 특징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개의 와이어로 다중 장치 통신 가능.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속도는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SPI보다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느리지만 간단한 연결.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주소 기반 통신.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624AE919-3205-2456-342A-0C389D6B5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>
            <a:extLst>
              <a:ext uri="{FF2B5EF4-FFF2-40B4-BE49-F238E27FC236}">
                <a16:creationId xmlns:a16="http://schemas.microsoft.com/office/drawing/2014/main" id="{E25EAE28-76E7-95EF-3F3F-038D11DA193E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5" name="Google Shape;125;p8">
            <a:extLst>
              <a:ext uri="{FF2B5EF4-FFF2-40B4-BE49-F238E27FC236}">
                <a16:creationId xmlns:a16="http://schemas.microsoft.com/office/drawing/2014/main" id="{6E18FEC6-B534-2F82-7C5C-48E4A036F996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E3238DA-2D62-CE7E-4917-BE8CAEF27487}"/>
              </a:ext>
            </a:extLst>
          </p:cNvPr>
          <p:cNvSpPr/>
          <p:nvPr/>
        </p:nvSpPr>
        <p:spPr>
          <a:xfrm>
            <a:off x="8204202" y="2028264"/>
            <a:ext cx="3149598" cy="3757369"/>
          </a:xfrm>
          <a:prstGeom prst="roundRect">
            <a:avLst>
              <a:gd name="adj" fmla="val 311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A23326-E32C-6BF4-47C4-013C53B22551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>
          <a:xfrm>
            <a:off x="10509089" y="5548562"/>
            <a:ext cx="2" cy="452486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011C9CE-CE51-24FB-0B10-5C054BBD9F28}"/>
              </a:ext>
            </a:extLst>
          </p:cNvPr>
          <p:cNvSpPr/>
          <p:nvPr/>
        </p:nvSpPr>
        <p:spPr>
          <a:xfrm>
            <a:off x="9959670" y="4947042"/>
            <a:ext cx="1098838" cy="60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TCP/UDP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통신부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67D3B77-C8FA-FEC4-60A9-62B622F2B601}"/>
              </a:ext>
            </a:extLst>
          </p:cNvPr>
          <p:cNvSpPr/>
          <p:nvPr/>
        </p:nvSpPr>
        <p:spPr>
          <a:xfrm>
            <a:off x="9959670" y="4102273"/>
            <a:ext cx="1098838" cy="60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Modbus TCP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</a:t>
            </a:r>
            <a:r>
              <a:rPr lang="ko-KR" altLang="en-US" sz="1100" dirty="0" err="1">
                <a:solidFill>
                  <a:schemeClr val="tx1"/>
                </a:solidFill>
              </a:rPr>
              <a:t>처리부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B2D0B27-367A-7BA9-CD07-15410A57233C}"/>
              </a:ext>
            </a:extLst>
          </p:cNvPr>
          <p:cNvSpPr/>
          <p:nvPr/>
        </p:nvSpPr>
        <p:spPr>
          <a:xfrm>
            <a:off x="8501340" y="2395286"/>
            <a:ext cx="1098838" cy="60152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Serial</a:t>
            </a:r>
            <a:r>
              <a:rPr lang="ko-KR" altLang="en-US" sz="1100" dirty="0">
                <a:solidFill>
                  <a:schemeClr val="tx1"/>
                </a:solidFill>
              </a:rPr>
              <a:t> 통신부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CD1740C-66AE-BF5B-B138-87D7FAB2373E}"/>
              </a:ext>
            </a:extLst>
          </p:cNvPr>
          <p:cNvSpPr/>
          <p:nvPr/>
        </p:nvSpPr>
        <p:spPr>
          <a:xfrm>
            <a:off x="8501340" y="3252841"/>
            <a:ext cx="1098838" cy="60152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Serial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처리부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순서도: 수동 입력 119">
            <a:extLst>
              <a:ext uri="{FF2B5EF4-FFF2-40B4-BE49-F238E27FC236}">
                <a16:creationId xmlns:a16="http://schemas.microsoft.com/office/drawing/2014/main" id="{63E5372B-5AE8-689C-6A0A-4846B7A0F649}"/>
              </a:ext>
            </a:extLst>
          </p:cNvPr>
          <p:cNvSpPr/>
          <p:nvPr/>
        </p:nvSpPr>
        <p:spPr>
          <a:xfrm>
            <a:off x="9959674" y="5940896"/>
            <a:ext cx="1098834" cy="601520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Ethernet Port</a:t>
            </a:r>
            <a:endParaRPr lang="ko-KR" altLang="en-US" sz="11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752F15B-CC25-0DC0-CDD8-BA62FF2B6675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0509087" y="4693158"/>
            <a:ext cx="2" cy="253884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66D0E4F-C2C2-7415-5930-2DC338935B52}"/>
              </a:ext>
            </a:extLst>
          </p:cNvPr>
          <p:cNvCxnSpPr>
            <a:cxnSpLocks/>
            <a:stCxn id="143" idx="2"/>
            <a:endCxn id="133" idx="0"/>
          </p:cNvCxnSpPr>
          <p:nvPr/>
        </p:nvCxnSpPr>
        <p:spPr>
          <a:xfrm>
            <a:off x="9050759" y="4706901"/>
            <a:ext cx="0" cy="1289746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수동 입력 131">
            <a:extLst>
              <a:ext uri="{FF2B5EF4-FFF2-40B4-BE49-F238E27FC236}">
                <a16:creationId xmlns:a16="http://schemas.microsoft.com/office/drawing/2014/main" id="{EAE8870E-BD98-140D-26DC-DA1A38554C06}"/>
              </a:ext>
            </a:extLst>
          </p:cNvPr>
          <p:cNvSpPr/>
          <p:nvPr/>
        </p:nvSpPr>
        <p:spPr>
          <a:xfrm>
            <a:off x="8501344" y="1215730"/>
            <a:ext cx="1098834" cy="601520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dirty="0"/>
              <a:t>Serial Port</a:t>
            </a:r>
          </a:p>
          <a:p>
            <a:pPr algn="ctr"/>
            <a:r>
              <a:rPr lang="en-US" altLang="ko-KR" sz="1000" dirty="0"/>
              <a:t>(Debug or Config)</a:t>
            </a:r>
            <a:endParaRPr lang="ko-KR" altLang="en-US" sz="1000" dirty="0"/>
          </a:p>
        </p:txBody>
      </p:sp>
      <p:sp>
        <p:nvSpPr>
          <p:cNvPr id="133" name="순서도: 문서 132">
            <a:extLst>
              <a:ext uri="{FF2B5EF4-FFF2-40B4-BE49-F238E27FC236}">
                <a16:creationId xmlns:a16="http://schemas.microsoft.com/office/drawing/2014/main" id="{7512E737-FA5A-E472-0B80-278B85A7CB50}"/>
              </a:ext>
            </a:extLst>
          </p:cNvPr>
          <p:cNvSpPr/>
          <p:nvPr/>
        </p:nvSpPr>
        <p:spPr>
          <a:xfrm>
            <a:off x="8580772" y="5996647"/>
            <a:ext cx="939974" cy="6015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EEPROM</a:t>
            </a:r>
            <a:endParaRPr lang="ko-KR" altLang="en-US" sz="1100" dirty="0"/>
          </a:p>
        </p:txBody>
      </p:sp>
      <p:sp>
        <p:nvSpPr>
          <p:cNvPr id="134" name="제목 1">
            <a:extLst>
              <a:ext uri="{FF2B5EF4-FFF2-40B4-BE49-F238E27FC236}">
                <a16:creationId xmlns:a16="http://schemas.microsoft.com/office/drawing/2014/main" id="{E4F12121-AE0D-4D74-E040-C7B2AB553B18}"/>
              </a:ext>
            </a:extLst>
          </p:cNvPr>
          <p:cNvSpPr txBox="1">
            <a:spLocks/>
          </p:cNvSpPr>
          <p:nvPr/>
        </p:nvSpPr>
        <p:spPr>
          <a:xfrm>
            <a:off x="9030437" y="2020069"/>
            <a:ext cx="1545880" cy="367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kumimoji="0"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Arduino</a:t>
            </a:r>
            <a:r>
              <a:rPr kumimoji="0"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Converter</a:t>
            </a:r>
            <a:endParaRPr kumimoji="0" lang="ko-KR" altLang="en-US" sz="1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4F13E5C-4850-CF8F-9553-ED57F22BFFF4}"/>
              </a:ext>
            </a:extLst>
          </p:cNvPr>
          <p:cNvSpPr/>
          <p:nvPr/>
        </p:nvSpPr>
        <p:spPr>
          <a:xfrm>
            <a:off x="9959670" y="3244718"/>
            <a:ext cx="1098838" cy="60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Modbus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처리부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F089527-7865-B47C-832E-B57EDFD19540}"/>
              </a:ext>
            </a:extLst>
          </p:cNvPr>
          <p:cNvSpPr/>
          <p:nvPr/>
        </p:nvSpPr>
        <p:spPr>
          <a:xfrm>
            <a:off x="9959670" y="2387163"/>
            <a:ext cx="1098838" cy="60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Serial </a:t>
            </a:r>
            <a:r>
              <a:rPr lang="ko-KR" altLang="en-US" sz="1100" dirty="0">
                <a:solidFill>
                  <a:schemeClr val="tx1"/>
                </a:solidFill>
              </a:rPr>
              <a:t>통신부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1FCC605-37FB-1881-850D-FD63A59E253D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flipV="1">
            <a:off x="10509089" y="2988683"/>
            <a:ext cx="0" cy="256035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5F695DD-8552-172A-7DA1-A1BE45C7CD1B}"/>
              </a:ext>
            </a:extLst>
          </p:cNvPr>
          <p:cNvCxnSpPr>
            <a:cxnSpLocks/>
            <a:stCxn id="135" idx="2"/>
            <a:endCxn id="117" idx="0"/>
          </p:cNvCxnSpPr>
          <p:nvPr/>
        </p:nvCxnSpPr>
        <p:spPr>
          <a:xfrm>
            <a:off x="10509089" y="3846238"/>
            <a:ext cx="0" cy="256035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수동 입력 138">
            <a:extLst>
              <a:ext uri="{FF2B5EF4-FFF2-40B4-BE49-F238E27FC236}">
                <a16:creationId xmlns:a16="http://schemas.microsoft.com/office/drawing/2014/main" id="{6993B041-82F8-B993-45E0-B9ED9AB2B085}"/>
              </a:ext>
            </a:extLst>
          </p:cNvPr>
          <p:cNvSpPr/>
          <p:nvPr/>
        </p:nvSpPr>
        <p:spPr>
          <a:xfrm>
            <a:off x="9959674" y="1213842"/>
            <a:ext cx="1098834" cy="601520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Serial Port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통신용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536A06F-BD5A-3E1C-A90E-E873792F4054}"/>
              </a:ext>
            </a:extLst>
          </p:cNvPr>
          <p:cNvCxnSpPr>
            <a:cxnSpLocks/>
            <a:stCxn id="136" idx="0"/>
            <a:endCxn id="139" idx="2"/>
          </p:cNvCxnSpPr>
          <p:nvPr/>
        </p:nvCxnSpPr>
        <p:spPr>
          <a:xfrm flipV="1">
            <a:off x="10509089" y="1815362"/>
            <a:ext cx="2" cy="571801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0BD8ECD-640C-C0CE-29C3-00FEF0DC82AE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9050759" y="2996806"/>
            <a:ext cx="0" cy="256035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018706A-54CA-359D-A27D-0A26E9A537B5}"/>
              </a:ext>
            </a:extLst>
          </p:cNvPr>
          <p:cNvCxnSpPr>
            <a:cxnSpLocks/>
            <a:stCxn id="118" idx="0"/>
            <a:endCxn id="132" idx="2"/>
          </p:cNvCxnSpPr>
          <p:nvPr/>
        </p:nvCxnSpPr>
        <p:spPr>
          <a:xfrm flipV="1">
            <a:off x="9050759" y="1817250"/>
            <a:ext cx="2" cy="578036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26646AF-FEE1-1C64-6E91-D45C2F61E37B}"/>
              </a:ext>
            </a:extLst>
          </p:cNvPr>
          <p:cNvSpPr/>
          <p:nvPr/>
        </p:nvSpPr>
        <p:spPr>
          <a:xfrm>
            <a:off x="8501340" y="4105381"/>
            <a:ext cx="1098838" cy="60152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Configuration </a:t>
            </a:r>
            <a:r>
              <a:rPr lang="ko-KR" altLang="en-US" sz="1100" dirty="0" err="1">
                <a:solidFill>
                  <a:schemeClr val="tx1"/>
                </a:solidFill>
              </a:rPr>
              <a:t>처리부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BD94B951-4C22-D65F-AA56-B0AD60414E42}"/>
              </a:ext>
            </a:extLst>
          </p:cNvPr>
          <p:cNvCxnSpPr>
            <a:cxnSpLocks/>
            <a:stCxn id="143" idx="0"/>
            <a:endCxn id="119" idx="2"/>
          </p:cNvCxnSpPr>
          <p:nvPr/>
        </p:nvCxnSpPr>
        <p:spPr>
          <a:xfrm flipV="1">
            <a:off x="9050759" y="3854361"/>
            <a:ext cx="0" cy="251020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AA2FC51-67BD-4C02-5C5D-4A7C126D1989}"/>
              </a:ext>
            </a:extLst>
          </p:cNvPr>
          <p:cNvCxnSpPr>
            <a:cxnSpLocks/>
            <a:stCxn id="135" idx="1"/>
            <a:endCxn id="143" idx="3"/>
          </p:cNvCxnSpPr>
          <p:nvPr/>
        </p:nvCxnSpPr>
        <p:spPr>
          <a:xfrm flipH="1">
            <a:off x="9600178" y="3545478"/>
            <a:ext cx="359492" cy="860663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A425A9B-EA97-BC37-2A51-5D2A4381E8AC}"/>
              </a:ext>
            </a:extLst>
          </p:cNvPr>
          <p:cNvCxnSpPr>
            <a:cxnSpLocks/>
            <a:stCxn id="117" idx="1"/>
            <a:endCxn id="143" idx="3"/>
          </p:cNvCxnSpPr>
          <p:nvPr/>
        </p:nvCxnSpPr>
        <p:spPr>
          <a:xfrm flipH="1">
            <a:off x="9600178" y="4403033"/>
            <a:ext cx="359492" cy="3108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CF6D843-AC1A-07B0-46B6-95A1808B4589}"/>
              </a:ext>
            </a:extLst>
          </p:cNvPr>
          <p:cNvCxnSpPr>
            <a:cxnSpLocks/>
            <a:stCxn id="116" idx="1"/>
            <a:endCxn id="143" idx="3"/>
          </p:cNvCxnSpPr>
          <p:nvPr/>
        </p:nvCxnSpPr>
        <p:spPr>
          <a:xfrm flipH="1" flipV="1">
            <a:off x="9600178" y="4406141"/>
            <a:ext cx="359492" cy="841661"/>
          </a:xfrm>
          <a:prstGeom prst="straightConnector1">
            <a:avLst/>
          </a:prstGeom>
          <a:ln w="12700">
            <a:solidFill>
              <a:srgbClr val="1B78A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50EA3F75-760C-2697-A5FE-2DD97F6E9A60}"/>
              </a:ext>
            </a:extLst>
          </p:cNvPr>
          <p:cNvSpPr/>
          <p:nvPr/>
        </p:nvSpPr>
        <p:spPr>
          <a:xfrm>
            <a:off x="911186" y="3109927"/>
            <a:ext cx="5956300" cy="1582408"/>
          </a:xfrm>
          <a:prstGeom prst="roundRect">
            <a:avLst>
              <a:gd name="adj" fmla="val 198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Serial Port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열기를 눌러야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Write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가능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Write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누르면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적은 내용에 맞춰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담아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Ethernet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통신으로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전달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변수를 받으면 네트워크 설정 및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EEPROM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저장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Read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에서 네트워크 정보들을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담아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Ethernet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통신으로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PC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전달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11F9F65-2532-8131-F89B-8305A9F2FD88}"/>
              </a:ext>
            </a:extLst>
          </p:cNvPr>
          <p:cNvSpPr/>
          <p:nvPr/>
        </p:nvSpPr>
        <p:spPr>
          <a:xfrm>
            <a:off x="8311411" y="1119440"/>
            <a:ext cx="1420190" cy="5563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FE3026F-7DC0-3E91-4038-85D309E2749B}"/>
              </a:ext>
            </a:extLst>
          </p:cNvPr>
          <p:cNvCxnSpPr>
            <a:cxnSpLocks/>
            <a:stCxn id="152" idx="1"/>
            <a:endCxn id="148" idx="3"/>
          </p:cNvCxnSpPr>
          <p:nvPr/>
        </p:nvCxnSpPr>
        <p:spPr>
          <a:xfrm flipH="1" flipV="1">
            <a:off x="6867486" y="3901131"/>
            <a:ext cx="1443925" cy="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Google Shape;126;p8">
            <a:extLst>
              <a:ext uri="{FF2B5EF4-FFF2-40B4-BE49-F238E27FC236}">
                <a16:creationId xmlns:a16="http://schemas.microsoft.com/office/drawing/2014/main" id="{BFB55E10-D830-3129-8629-0EEEDDB8A7DF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주차 과제 구상 </a:t>
            </a:r>
            <a:r>
              <a:rPr lang="en-US" altLang="ko-KR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크게 잡은 순서도</a:t>
            </a:r>
            <a:r>
              <a:rPr lang="en-US" altLang="ko-KR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)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11602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172A20ED-4949-D42F-0B17-14AC32293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F4C9C7-6F15-D6E7-57CE-79BC66833D78}"/>
              </a:ext>
            </a:extLst>
          </p:cNvPr>
          <p:cNvGrpSpPr/>
          <p:nvPr/>
        </p:nvGrpSpPr>
        <p:grpSpPr>
          <a:xfrm>
            <a:off x="1446486" y="1139429"/>
            <a:ext cx="2076450" cy="2200275"/>
            <a:chOff x="3351741" y="2109403"/>
            <a:chExt cx="2076450" cy="2200275"/>
          </a:xfrm>
        </p:grpSpPr>
        <p:pic>
          <p:nvPicPr>
            <p:cNvPr id="9224" name="Picture 8" descr="컴퓨터 세트 로고 아이콘 일러스트 ai 무료 다운로드 - 로고요고">
              <a:extLst>
                <a:ext uri="{FF2B5EF4-FFF2-40B4-BE49-F238E27FC236}">
                  <a16:creationId xmlns:a16="http://schemas.microsoft.com/office/drawing/2014/main" id="{EEA22812-BA9D-FA15-5DA7-8AEB3F0AD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741" y="2109403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D94AA8-C64C-E102-80CC-F91FC1FCB4B4}"/>
                </a:ext>
              </a:extLst>
            </p:cNvPr>
            <p:cNvSpPr txBox="1"/>
            <p:nvPr/>
          </p:nvSpPr>
          <p:spPr>
            <a:xfrm>
              <a:off x="3593307" y="3545402"/>
              <a:ext cx="1352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        PC</a:t>
              </a:r>
              <a:endParaRPr lang="ko-KR" altLang="en-US" sz="12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84DBD7-CF0C-7DB5-E6F5-6C2538290141}"/>
              </a:ext>
            </a:extLst>
          </p:cNvPr>
          <p:cNvGrpSpPr/>
          <p:nvPr/>
        </p:nvGrpSpPr>
        <p:grpSpPr>
          <a:xfrm>
            <a:off x="1475549" y="3256431"/>
            <a:ext cx="2047387" cy="1429321"/>
            <a:chOff x="3593306" y="4328176"/>
            <a:chExt cx="2147887" cy="1429321"/>
          </a:xfrm>
        </p:grpSpPr>
        <p:pic>
          <p:nvPicPr>
            <p:cNvPr id="9220" name="Picture 4" descr="W5500-EVB-Pico">
              <a:extLst>
                <a:ext uri="{FF2B5EF4-FFF2-40B4-BE49-F238E27FC236}">
                  <a16:creationId xmlns:a16="http://schemas.microsoft.com/office/drawing/2014/main" id="{B32A46A9-864B-9C66-720A-B9D28FF59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306" y="4328176"/>
              <a:ext cx="2147887" cy="142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DBE898-6362-67D3-C754-5CD3BB5B7C47}"/>
                </a:ext>
              </a:extLst>
            </p:cNvPr>
            <p:cNvSpPr txBox="1"/>
            <p:nvPr/>
          </p:nvSpPr>
          <p:spPr>
            <a:xfrm>
              <a:off x="3897272" y="5229225"/>
              <a:ext cx="1704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j-lt"/>
                  <a:ea typeface="+mn-ea"/>
                </a:rPr>
                <a:t>W5500-EVB-Pico</a:t>
              </a:r>
              <a:endParaRPr lang="ko-KR" altLang="en-US" sz="1200" b="1" dirty="0">
                <a:latin typeface="+mj-lt"/>
                <a:ea typeface="+mn-ea"/>
              </a:endParaRPr>
            </a:p>
          </p:txBody>
        </p:sp>
      </p:grpSp>
      <p:sp>
        <p:nvSpPr>
          <p:cNvPr id="125" name="Google Shape;125;p8">
            <a:extLst>
              <a:ext uri="{FF2B5EF4-FFF2-40B4-BE49-F238E27FC236}">
                <a16:creationId xmlns:a16="http://schemas.microsoft.com/office/drawing/2014/main" id="{37009008-E180-3335-F837-726CEAE7E921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6;p8">
            <a:extLst>
              <a:ext uri="{FF2B5EF4-FFF2-40B4-BE49-F238E27FC236}">
                <a16:creationId xmlns:a16="http://schemas.microsoft.com/office/drawing/2014/main" id="{04A4478F-6CE8-B0E9-D933-64423B041F00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주차 과제 구상 </a:t>
            </a:r>
            <a:r>
              <a:rPr lang="en-US" altLang="ko-KR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구상도</a:t>
            </a:r>
            <a:r>
              <a:rPr lang="en-US" altLang="ko-KR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)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C9F98E-B34B-26CE-AD34-7E5217766B76}"/>
              </a:ext>
            </a:extLst>
          </p:cNvPr>
          <p:cNvSpPr/>
          <p:nvPr/>
        </p:nvSpPr>
        <p:spPr>
          <a:xfrm>
            <a:off x="5899537" y="1100503"/>
            <a:ext cx="5956300" cy="1582408"/>
          </a:xfrm>
          <a:prstGeom prst="roundRect">
            <a:avLst>
              <a:gd name="adj" fmla="val 31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Serial Port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열기를 눌러야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Write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가능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Write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누르면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적은 내용에 맞춰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담아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Ethernet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통신으로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전달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변수를 받으면 네트워크 설정 및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EEPROM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저장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Read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Arduino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에서 네트워크 정보들을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담아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Ethernet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통신으로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PC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전달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DCF0AD-D314-756F-369C-97D3060C8971}"/>
              </a:ext>
            </a:extLst>
          </p:cNvPr>
          <p:cNvCxnSpPr>
            <a:cxnSpLocks/>
          </p:cNvCxnSpPr>
          <p:nvPr/>
        </p:nvCxnSpPr>
        <p:spPr>
          <a:xfrm flipV="1">
            <a:off x="2549493" y="2938283"/>
            <a:ext cx="0" cy="6273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30CCCF-6E7F-E9A0-EA9B-4C67E2A06C16}"/>
              </a:ext>
            </a:extLst>
          </p:cNvPr>
          <p:cNvSpPr txBox="1"/>
          <p:nvPr/>
        </p:nvSpPr>
        <p:spPr>
          <a:xfrm>
            <a:off x="2047677" y="3099596"/>
            <a:ext cx="170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Ethernet </a:t>
            </a:r>
            <a:r>
              <a:rPr lang="ko-KR" altLang="en-US" sz="1100" b="1" dirty="0"/>
              <a:t>통신</a:t>
            </a:r>
          </a:p>
        </p:txBody>
      </p:sp>
      <p:pic>
        <p:nvPicPr>
          <p:cNvPr id="9230" name="Picture 14" descr="MAX3232 RS232 to TTL 직렬 포트 변환기 모듈 DB9 커넥터 Arduino 용 MAX232| Alibaba.com">
            <a:extLst>
              <a:ext uri="{FF2B5EF4-FFF2-40B4-BE49-F238E27FC236}">
                <a16:creationId xmlns:a16="http://schemas.microsoft.com/office/drawing/2014/main" id="{1C3A7D81-EF3D-A51C-4921-5D373FC2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64" y="3631070"/>
            <a:ext cx="669252" cy="6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97FBFA-F2FD-BDC0-B8AC-73E160369180}"/>
              </a:ext>
            </a:extLst>
          </p:cNvPr>
          <p:cNvSpPr txBox="1"/>
          <p:nvPr/>
        </p:nvSpPr>
        <p:spPr>
          <a:xfrm>
            <a:off x="5929519" y="4145736"/>
            <a:ext cx="3250426" cy="3194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950"/>
              </a:lnSpc>
              <a:spcBef>
                <a:spcPts val="1125"/>
              </a:spcBef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+mj-lt"/>
              </a:rPr>
              <a:t>TTL to RS232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+mj-lt"/>
              </a:rPr>
              <a:t>모듈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C95FAA8-BC8C-FB4E-606B-11237BA9BA96}"/>
              </a:ext>
            </a:extLst>
          </p:cNvPr>
          <p:cNvGrpSpPr/>
          <p:nvPr/>
        </p:nvGrpSpPr>
        <p:grpSpPr>
          <a:xfrm>
            <a:off x="6280549" y="4938388"/>
            <a:ext cx="2391834" cy="1673151"/>
            <a:chOff x="4343805" y="4588708"/>
            <a:chExt cx="3250426" cy="2273759"/>
          </a:xfrm>
        </p:grpSpPr>
        <p:pic>
          <p:nvPicPr>
            <p:cNvPr id="9232" name="Picture 16" descr="광컨버터 오디오 신호 변환기 USB DAQ 16SE 16비트 동기식 아날로그 입력 100ksp 192K FIFO 16AD 16DI  16DO 2PWM Labview - 스위치 | 쿠팡">
              <a:extLst>
                <a:ext uri="{FF2B5EF4-FFF2-40B4-BE49-F238E27FC236}">
                  <a16:creationId xmlns:a16="http://schemas.microsoft.com/office/drawing/2014/main" id="{2239C1FF-C8ED-E0F9-1F7F-CB04DC671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139" y="4588708"/>
              <a:ext cx="2273759" cy="2273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BA0FEC-B79D-581B-814C-2C06C66174E6}"/>
                </a:ext>
              </a:extLst>
            </p:cNvPr>
            <p:cNvSpPr txBox="1"/>
            <p:nvPr/>
          </p:nvSpPr>
          <p:spPr>
            <a:xfrm>
              <a:off x="4343805" y="6232988"/>
              <a:ext cx="3250426" cy="31944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950"/>
                </a:lnSpc>
                <a:spcBef>
                  <a:spcPts val="1125"/>
                </a:spcBef>
              </a:pPr>
              <a:r>
                <a:rPr lang="en-US" altLang="ko-KR" sz="1200" b="1" dirty="0">
                  <a:solidFill>
                    <a:srgbClr val="333333"/>
                  </a:solidFill>
                  <a:latin typeface="+mj-lt"/>
                </a:rPr>
                <a:t>DAQ Board</a:t>
              </a:r>
              <a:endParaRPr lang="ko-KR" altLang="en-US" sz="1200" b="1" i="0" dirty="0">
                <a:solidFill>
                  <a:srgbClr val="333333"/>
                </a:solidFill>
                <a:effectLst/>
                <a:latin typeface="+mj-lt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F6CA66F-939C-02F6-1D16-2CFFFC0B6554}"/>
              </a:ext>
            </a:extLst>
          </p:cNvPr>
          <p:cNvSpPr txBox="1"/>
          <p:nvPr/>
        </p:nvSpPr>
        <p:spPr>
          <a:xfrm>
            <a:off x="5641570" y="3719475"/>
            <a:ext cx="809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Data</a:t>
            </a:r>
            <a:r>
              <a:rPr lang="ko-KR" altLang="en-US" sz="1000" b="1" dirty="0"/>
              <a:t>전달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9383E4B-E956-7126-D726-9E2E475C2B5A}"/>
              </a:ext>
            </a:extLst>
          </p:cNvPr>
          <p:cNvCxnSpPr/>
          <p:nvPr/>
        </p:nvCxnSpPr>
        <p:spPr>
          <a:xfrm flipV="1">
            <a:off x="7476466" y="4533900"/>
            <a:ext cx="0" cy="64625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B253E93-75C0-CDA2-49B0-AF3CFC0690AE}"/>
              </a:ext>
            </a:extLst>
          </p:cNvPr>
          <p:cNvGrpSpPr/>
          <p:nvPr/>
        </p:nvGrpSpPr>
        <p:grpSpPr>
          <a:xfrm>
            <a:off x="6903373" y="4685752"/>
            <a:ext cx="1146186" cy="386171"/>
            <a:chOff x="7237999" y="4685752"/>
            <a:chExt cx="1146186" cy="38617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FD8FEE-96DB-857C-0D8A-CD2BC93E7654}"/>
                </a:ext>
              </a:extLst>
            </p:cNvPr>
            <p:cNvSpPr txBox="1"/>
            <p:nvPr/>
          </p:nvSpPr>
          <p:spPr>
            <a:xfrm>
              <a:off x="7237999" y="4825702"/>
              <a:ext cx="11461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Data</a:t>
              </a:r>
              <a:r>
                <a:rPr lang="ko-KR" altLang="en-US" sz="1000" b="1" dirty="0"/>
                <a:t> 전달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9728BD-A6E6-F10C-E081-DACF7E527FF5}"/>
                </a:ext>
              </a:extLst>
            </p:cNvPr>
            <p:cNvSpPr txBox="1"/>
            <p:nvPr/>
          </p:nvSpPr>
          <p:spPr>
            <a:xfrm>
              <a:off x="7395934" y="4685752"/>
              <a:ext cx="7774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RS232</a:t>
              </a:r>
              <a:endParaRPr lang="ko-KR" altLang="en-US" sz="1100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9CFFFA0-7BA8-F2A9-E0BF-48C12B0642B7}"/>
              </a:ext>
            </a:extLst>
          </p:cNvPr>
          <p:cNvCxnSpPr>
            <a:cxnSpLocks/>
            <a:stCxn id="9230" idx="1"/>
          </p:cNvCxnSpPr>
          <p:nvPr/>
        </p:nvCxnSpPr>
        <p:spPr>
          <a:xfrm flipH="1">
            <a:off x="5172364" y="3965696"/>
            <a:ext cx="19321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B2A98BF-B777-D60D-EBD0-885137DC8F8E}"/>
              </a:ext>
            </a:extLst>
          </p:cNvPr>
          <p:cNvSpPr txBox="1"/>
          <p:nvPr/>
        </p:nvSpPr>
        <p:spPr>
          <a:xfrm>
            <a:off x="5657780" y="3548222"/>
            <a:ext cx="777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TTL</a:t>
            </a:r>
            <a:endParaRPr lang="ko-KR" altLang="en-US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19240-2FD3-0394-6101-20660AE483E1}"/>
              </a:ext>
            </a:extLst>
          </p:cNvPr>
          <p:cNvSpPr txBox="1"/>
          <p:nvPr/>
        </p:nvSpPr>
        <p:spPr>
          <a:xfrm>
            <a:off x="5292819" y="3016563"/>
            <a:ext cx="3250426" cy="3194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950"/>
              </a:lnSpc>
              <a:spcBef>
                <a:spcPts val="1125"/>
              </a:spcBef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+mj-lt"/>
              </a:rPr>
              <a:t>3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+mj-lt"/>
              </a:rPr>
              <a:t>주차에 다룰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8AFF3-472F-371A-CE5F-65EAE99EBA0D}"/>
              </a:ext>
            </a:extLst>
          </p:cNvPr>
          <p:cNvSpPr txBox="1"/>
          <p:nvPr/>
        </p:nvSpPr>
        <p:spPr>
          <a:xfrm>
            <a:off x="114388" y="2814801"/>
            <a:ext cx="1567977" cy="7027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(Write)</a:t>
            </a:r>
          </a:p>
          <a:p>
            <a:pPr algn="ctr">
              <a:spcBef>
                <a:spcPts val="400"/>
              </a:spcBef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EEPROM </a:t>
            </a:r>
          </a:p>
          <a:p>
            <a:pPr algn="ctr">
              <a:spcBef>
                <a:spcPts val="400"/>
              </a:spcBef>
            </a:pPr>
            <a:r>
              <a:rPr lang="ko-KR" alt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네트워크 정보 전달</a:t>
            </a:r>
            <a:endParaRPr lang="en-US" altLang="ko-KR" sz="1100" b="1" i="0" dirty="0">
              <a:solidFill>
                <a:srgbClr val="33333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B763-48C2-247F-4851-BA8E5E678CF9}"/>
              </a:ext>
            </a:extLst>
          </p:cNvPr>
          <p:cNvSpPr txBox="1"/>
          <p:nvPr/>
        </p:nvSpPr>
        <p:spPr>
          <a:xfrm>
            <a:off x="3183779" y="2847388"/>
            <a:ext cx="1567977" cy="7027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(Read)</a:t>
            </a:r>
          </a:p>
          <a:p>
            <a:pPr algn="ctr">
              <a:spcBef>
                <a:spcPts val="400"/>
              </a:spcBef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EEPROM </a:t>
            </a:r>
          </a:p>
          <a:p>
            <a:pPr algn="ctr">
              <a:spcBef>
                <a:spcPts val="400"/>
              </a:spcBef>
            </a:pPr>
            <a:r>
              <a:rPr lang="ko-KR" alt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네트워크 정보 전달</a:t>
            </a:r>
            <a:endParaRPr lang="en-US" altLang="ko-KR" sz="1100" b="1" i="0" dirty="0">
              <a:solidFill>
                <a:srgbClr val="33333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84C607-913C-8E96-D658-983833368335}"/>
              </a:ext>
            </a:extLst>
          </p:cNvPr>
          <p:cNvSpPr/>
          <p:nvPr/>
        </p:nvSpPr>
        <p:spPr>
          <a:xfrm>
            <a:off x="5061526" y="3435926"/>
            <a:ext cx="3688189" cy="3094139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86BCC1C-C4CB-EEE8-402C-6EA2804C74F9}"/>
              </a:ext>
            </a:extLst>
          </p:cNvPr>
          <p:cNvCxnSpPr>
            <a:cxnSpLocks/>
            <a:stCxn id="11" idx="1"/>
            <a:endCxn id="9220" idx="1"/>
          </p:cNvCxnSpPr>
          <p:nvPr/>
        </p:nvCxnSpPr>
        <p:spPr>
          <a:xfrm rot="10800000" flipV="1">
            <a:off x="1475550" y="2713928"/>
            <a:ext cx="212503" cy="1257164"/>
          </a:xfrm>
          <a:prstGeom prst="curvedConnector3">
            <a:avLst>
              <a:gd name="adj1" fmla="val 20757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1013227-88E3-C9FC-54F8-DF9663D37B7F}"/>
              </a:ext>
            </a:extLst>
          </p:cNvPr>
          <p:cNvCxnSpPr>
            <a:cxnSpLocks/>
          </p:cNvCxnSpPr>
          <p:nvPr/>
        </p:nvCxnSpPr>
        <p:spPr>
          <a:xfrm flipH="1" flipV="1">
            <a:off x="3040442" y="2682911"/>
            <a:ext cx="482494" cy="1257164"/>
          </a:xfrm>
          <a:prstGeom prst="curvedConnector3">
            <a:avLst>
              <a:gd name="adj1" fmla="val -1675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라이브러리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함수 정리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(EEPROM]</a:t>
            </a:r>
            <a:endParaRPr sz="1800" b="0" i="0" u="none" strike="noStrike" cap="none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965E65-BBCA-F136-DBA9-651DEBF7EEDE}"/>
              </a:ext>
            </a:extLst>
          </p:cNvPr>
          <p:cNvGraphicFramePr>
            <a:graphicFrameLocks noGrp="1"/>
          </p:cNvGraphicFramePr>
          <p:nvPr/>
        </p:nvGraphicFramePr>
        <p:xfrm>
          <a:off x="212531" y="1630757"/>
          <a:ext cx="11611169" cy="499624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4651">
                  <a:extLst>
                    <a:ext uri="{9D8B030D-6E8A-4147-A177-3AD203B41FA5}">
                      <a16:colId xmlns:a16="http://schemas.microsoft.com/office/drawing/2014/main" val="417173662"/>
                    </a:ext>
                  </a:extLst>
                </a:gridCol>
                <a:gridCol w="3070603">
                  <a:extLst>
                    <a:ext uri="{9D8B030D-6E8A-4147-A177-3AD203B41FA5}">
                      <a16:colId xmlns:a16="http://schemas.microsoft.com/office/drawing/2014/main" val="310973183"/>
                    </a:ext>
                  </a:extLst>
                </a:gridCol>
                <a:gridCol w="3575751">
                  <a:extLst>
                    <a:ext uri="{9D8B030D-6E8A-4147-A177-3AD203B41FA5}">
                      <a16:colId xmlns:a16="http://schemas.microsoft.com/office/drawing/2014/main" val="2043574378"/>
                    </a:ext>
                  </a:extLst>
                </a:gridCol>
                <a:gridCol w="3020164">
                  <a:extLst>
                    <a:ext uri="{9D8B030D-6E8A-4147-A177-3AD203B41FA5}">
                      <a16:colId xmlns:a16="http://schemas.microsoft.com/office/drawing/2014/main" val="4292144486"/>
                    </a:ext>
                  </a:extLst>
                </a:gridCol>
              </a:tblGrid>
              <a:tr h="15038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함수 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(EEPROM)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역할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인자 정보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예시 및 설명</a:t>
                      </a:r>
                    </a:p>
                  </a:txBody>
                  <a:tcPr marL="87778" marR="87778" marT="43889" marB="4388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57810"/>
                  </a:ext>
                </a:extLst>
              </a:tr>
              <a:tr h="2556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read(address)</a:t>
                      </a:r>
                    </a:p>
                  </a:txBody>
                  <a:tcPr marL="87778" marR="87778" marT="43889" marB="43889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지정된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주소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(address)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에 저장된 데이터를 읽어 반환합니다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+mj-ea"/>
                          <a:ea typeface="+mj-ea"/>
                        </a:rPr>
                        <a:t>- address (int):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읽고자 하는 </a:t>
                      </a:r>
                      <a:r>
                        <a:rPr lang="en-US" altLang="ko-KR" sz="1200">
                          <a:latin typeface="+mj-ea"/>
                          <a:ea typeface="+mj-ea"/>
                        </a:rPr>
                        <a:t>EEPROM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의 메모리 주소 </a:t>
                      </a:r>
                      <a:r>
                        <a:rPr lang="en-US" altLang="ko-KR" sz="1200">
                          <a:latin typeface="+mj-ea"/>
                          <a:ea typeface="+mj-ea"/>
                        </a:rPr>
                        <a:t>(0~1023,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아두이노 우노 기준</a:t>
                      </a:r>
                      <a:r>
                        <a:rPr lang="en-US" altLang="ko-KR" sz="120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int value = </a:t>
                      </a:r>
                      <a:r>
                        <a:rPr lang="en-US" altLang="ko-KR" sz="1200" dirty="0" err="1"/>
                        <a:t>EEPROM.read</a:t>
                      </a:r>
                      <a:r>
                        <a:rPr lang="en-US" altLang="ko-KR" sz="1200" dirty="0"/>
                        <a:t>(0); </a:t>
                      </a:r>
                      <a:br>
                        <a:rPr lang="en-US" altLang="ko-KR" sz="1200" dirty="0"/>
                      </a:br>
                      <a:r>
                        <a:rPr lang="ko-KR" altLang="en-US" sz="1100" b="1" dirty="0"/>
                        <a:t>설명</a:t>
                      </a:r>
                      <a:r>
                        <a:rPr lang="en-US" altLang="ko-KR" sz="1100" b="1" dirty="0"/>
                        <a:t>:</a:t>
                      </a:r>
                      <a:r>
                        <a:rPr lang="ko-KR" altLang="en-US" sz="1100" dirty="0"/>
                        <a:t> 주소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번에서 데이터를 읽어와 </a:t>
                      </a:r>
                      <a:r>
                        <a:rPr lang="en-US" altLang="ko-KR" sz="1100" dirty="0"/>
                        <a:t>value</a:t>
                      </a:r>
                      <a:r>
                        <a:rPr lang="ko-KR" altLang="en-US" sz="1100" dirty="0"/>
                        <a:t>에 저장</a:t>
                      </a:r>
                      <a:r>
                        <a:rPr lang="en-US" altLang="ko-KR" sz="1100" dirty="0"/>
                        <a:t>.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36017"/>
                  </a:ext>
                </a:extLst>
              </a:tr>
              <a:tr h="36091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write(address, value)</a:t>
                      </a:r>
                    </a:p>
                  </a:txBody>
                  <a:tcPr marL="87778" marR="87778" marT="43889" marB="43889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지정된 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주소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(address)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 에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value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 를 저장합니다</a:t>
                      </a:r>
                      <a:r>
                        <a:rPr lang="en-US" altLang="ko-KR" sz="12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address (int):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데이터를 저장할 메모리 주소 </a:t>
                      </a:r>
                      <a:br>
                        <a:rPr lang="ko-KR" altLang="en-US" sz="1200" dirty="0">
                          <a:latin typeface="+mj-ea"/>
                          <a:ea typeface="+mj-ea"/>
                        </a:rPr>
                      </a:b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value (byte):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저장할 데이터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(0~255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사이의 값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/>
                        <a:t>EEPROM.write</a:t>
                      </a:r>
                      <a:r>
                        <a:rPr lang="en-US" altLang="ko-KR" sz="1200" dirty="0"/>
                        <a:t>(0, 42); </a:t>
                      </a:r>
                      <a:br>
                        <a:rPr lang="en-US" altLang="ko-KR" sz="1200" dirty="0"/>
                      </a:br>
                      <a:r>
                        <a:rPr lang="ko-KR" altLang="en-US" sz="1100" b="1" dirty="0"/>
                        <a:t>설명</a:t>
                      </a:r>
                      <a:r>
                        <a:rPr lang="en-US" altLang="ko-KR" sz="1100" b="1" dirty="0"/>
                        <a:t>:</a:t>
                      </a:r>
                      <a:r>
                        <a:rPr lang="ko-KR" altLang="en-US" sz="1100" dirty="0"/>
                        <a:t> 주소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번에 값 </a:t>
                      </a:r>
                      <a:r>
                        <a:rPr lang="en-US" altLang="ko-KR" sz="1100" dirty="0"/>
                        <a:t>42</a:t>
                      </a:r>
                      <a:r>
                        <a:rPr lang="ko-KR" altLang="en-US" sz="1100" dirty="0"/>
                        <a:t>를 저장</a:t>
                      </a:r>
                      <a:r>
                        <a:rPr lang="en-US" altLang="ko-KR" sz="1100" dirty="0"/>
                        <a:t>.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87591"/>
                  </a:ext>
                </a:extLst>
              </a:tr>
              <a:tr h="36091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put(address, data)</a:t>
                      </a:r>
                    </a:p>
                  </a:txBody>
                  <a:tcPr marL="87778" marR="87778" marT="43889" marB="43889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구조체나 배열처럼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복잡한 데이터 타입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을 지정된 주소에 저장합니다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address (int):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데이터를 저장할 시작 주소 </a:t>
                      </a:r>
                      <a:br>
                        <a:rPr lang="ko-KR" altLang="en-US" sz="1200" dirty="0">
                          <a:latin typeface="+mj-ea"/>
                          <a:ea typeface="+mj-ea"/>
                        </a:rPr>
                      </a:b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data (T):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저장할 데이터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(T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는 사용자 정의 타입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/>
                        <a:t>EEPROM.put</a:t>
                      </a:r>
                      <a:r>
                        <a:rPr lang="en-US" altLang="ko-KR" sz="1200" dirty="0"/>
                        <a:t>(0, </a:t>
                      </a:r>
                      <a:r>
                        <a:rPr lang="en-US" altLang="ko-KR" sz="1200" dirty="0" err="1"/>
                        <a:t>myStruct</a:t>
                      </a:r>
                      <a:r>
                        <a:rPr lang="en-US" altLang="ko-KR" sz="1200" dirty="0"/>
                        <a:t>); </a:t>
                      </a:r>
                      <a:br>
                        <a:rPr lang="en-US" altLang="ko-KR" sz="1200" dirty="0"/>
                      </a:br>
                      <a:r>
                        <a:rPr lang="ko-KR" altLang="en-US" sz="1100" b="1" dirty="0"/>
                        <a:t>설명</a:t>
                      </a:r>
                      <a:r>
                        <a:rPr lang="en-US" altLang="ko-KR" sz="1100" b="1" dirty="0"/>
                        <a:t>:</a:t>
                      </a:r>
                      <a:r>
                        <a:rPr lang="ko-KR" altLang="en-US" sz="1100" dirty="0"/>
                        <a:t> 구조체 </a:t>
                      </a:r>
                      <a:r>
                        <a:rPr lang="en-US" altLang="ko-KR" sz="1100" dirty="0" err="1"/>
                        <a:t>myStruct</a:t>
                      </a:r>
                      <a:r>
                        <a:rPr lang="ko-KR" altLang="en-US" sz="1100" dirty="0"/>
                        <a:t>를 주소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번부터 </a:t>
                      </a:r>
                      <a:r>
                        <a:rPr lang="en-US" altLang="ko-KR" sz="1100" dirty="0"/>
                        <a:t>EEPROM</a:t>
                      </a:r>
                      <a:r>
                        <a:rPr lang="ko-KR" altLang="en-US" sz="1100" dirty="0"/>
                        <a:t>에 저장</a:t>
                      </a:r>
                      <a:r>
                        <a:rPr lang="en-US" altLang="ko-KR" sz="1100" dirty="0"/>
                        <a:t>.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5740"/>
                  </a:ext>
                </a:extLst>
              </a:tr>
              <a:tr h="2556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get(address, data)</a:t>
                      </a:r>
                    </a:p>
                  </a:txBody>
                  <a:tcPr marL="87778" marR="87778" marT="43889" marB="43889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지정된 주소의 데이터를 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data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변수에 복원합니다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address (int):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데이터를 읽어올 시작 주소 </a:t>
                      </a:r>
                      <a:br>
                        <a:rPr lang="ko-KR" altLang="en-US" sz="1200" dirty="0">
                          <a:latin typeface="+mj-ea"/>
                          <a:ea typeface="+mj-ea"/>
                        </a:rPr>
                      </a:b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data (T):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데이터를 복원할 변수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/>
                        <a:t>EEPROM.get</a:t>
                      </a:r>
                      <a:r>
                        <a:rPr lang="en-US" altLang="ko-KR" sz="1200" dirty="0"/>
                        <a:t>(0, </a:t>
                      </a:r>
                      <a:r>
                        <a:rPr lang="en-US" altLang="ko-KR" sz="1200" dirty="0" err="1"/>
                        <a:t>myStruct</a:t>
                      </a:r>
                      <a:r>
                        <a:rPr lang="en-US" altLang="ko-KR" sz="1200" dirty="0"/>
                        <a:t>); </a:t>
                      </a:r>
                      <a:br>
                        <a:rPr lang="en-US" altLang="ko-KR" sz="1200" dirty="0"/>
                      </a:br>
                      <a:r>
                        <a:rPr lang="ko-KR" altLang="en-US" sz="1100" b="1" dirty="0"/>
                        <a:t>설명</a:t>
                      </a:r>
                      <a:r>
                        <a:rPr lang="en-US" altLang="ko-KR" sz="1100" b="1" dirty="0"/>
                        <a:t>:</a:t>
                      </a:r>
                      <a:r>
                        <a:rPr lang="ko-KR" altLang="en-US" sz="1100" dirty="0"/>
                        <a:t> 주소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번에 저장된 데이터를 구조체 </a:t>
                      </a:r>
                      <a:r>
                        <a:rPr lang="en-US" altLang="ko-KR" sz="1100" dirty="0" err="1"/>
                        <a:t>myStruct</a:t>
                      </a:r>
                      <a:r>
                        <a:rPr lang="ko-KR" altLang="en-US" sz="1100" dirty="0"/>
                        <a:t>에 복원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23594"/>
                  </a:ext>
                </a:extLst>
              </a:tr>
              <a:tr h="2556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commit()</a:t>
                      </a:r>
                    </a:p>
                  </a:txBody>
                  <a:tcPr marL="87778" marR="87778" marT="43889" marB="43889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(ESP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라이브러리용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변경된 데이터를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EEPROM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에 </a:t>
                      </a: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커밋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실제로 저장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없음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/>
                        <a:t>EEPROM.commit</a:t>
                      </a:r>
                      <a:r>
                        <a:rPr lang="en-US" altLang="ko-KR" sz="1200" dirty="0"/>
                        <a:t>(); </a:t>
                      </a:r>
                      <a:br>
                        <a:rPr lang="en-US" altLang="ko-KR" sz="1200" dirty="0"/>
                      </a:br>
                      <a:r>
                        <a:rPr lang="ko-KR" altLang="en-US" sz="1100" b="1" dirty="0"/>
                        <a:t>설명</a:t>
                      </a:r>
                      <a:r>
                        <a:rPr lang="en-US" altLang="ko-KR" sz="1100" b="1" dirty="0"/>
                        <a:t>:</a:t>
                      </a:r>
                      <a:r>
                        <a:rPr lang="ko-KR" altLang="en-US" sz="1100" dirty="0"/>
                        <a:t> 변경된 데이터를 </a:t>
                      </a:r>
                      <a:r>
                        <a:rPr lang="en-US" altLang="ko-KR" sz="1100" dirty="0"/>
                        <a:t>EEPROM</a:t>
                      </a:r>
                      <a:r>
                        <a:rPr lang="ko-KR" altLang="en-US" sz="1100" dirty="0"/>
                        <a:t>에 실제로 저장</a:t>
                      </a:r>
                      <a:r>
                        <a:rPr lang="en-US" altLang="ko-KR" sz="1100" dirty="0"/>
                        <a:t>(ESP </a:t>
                      </a:r>
                      <a:r>
                        <a:rPr lang="ko-KR" altLang="en-US" sz="1100" dirty="0"/>
                        <a:t>시리즈에서만 사용</a:t>
                      </a:r>
                      <a:r>
                        <a:rPr lang="en-US" altLang="ko-KR" sz="1100" dirty="0"/>
                        <a:t>).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175939"/>
                  </a:ext>
                </a:extLst>
              </a:tr>
              <a:tr h="3425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update(address, value)</a:t>
                      </a:r>
                    </a:p>
                  </a:txBody>
                  <a:tcPr marL="87778" marR="87778" marT="43889" marB="43889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지정된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주소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(address)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의 기존 값과 새 값이 다를 경우에만 데이터를 업데이트합니다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쓰기 횟수를 절약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address (int):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업데이트할 메모리 주소 </a:t>
                      </a:r>
                      <a:br>
                        <a:rPr lang="ko-KR" altLang="en-US" sz="1200" dirty="0">
                          <a:latin typeface="+mj-ea"/>
                          <a:ea typeface="+mj-ea"/>
                        </a:rPr>
                      </a:b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value (byte):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업데이트할 데이터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/>
                        <a:t>EEPROM.update</a:t>
                      </a:r>
                      <a:r>
                        <a:rPr lang="en-US" altLang="ko-KR" sz="1200" dirty="0"/>
                        <a:t>(0, 50); </a:t>
                      </a:r>
                      <a:br>
                        <a:rPr lang="en-US" altLang="ko-KR" sz="1200" dirty="0"/>
                      </a:br>
                      <a:r>
                        <a:rPr lang="ko-KR" altLang="en-US" sz="1100" b="1" dirty="0"/>
                        <a:t>설명</a:t>
                      </a:r>
                      <a:r>
                        <a:rPr lang="en-US" altLang="ko-KR" sz="1100" b="1" dirty="0"/>
                        <a:t>:</a:t>
                      </a:r>
                      <a:r>
                        <a:rPr lang="ko-KR" altLang="en-US" sz="1100" dirty="0"/>
                        <a:t> 주소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번에 값 </a:t>
                      </a:r>
                      <a:r>
                        <a:rPr lang="en-US" altLang="ko-KR" sz="1100" dirty="0"/>
                        <a:t>50</a:t>
                      </a:r>
                      <a:r>
                        <a:rPr lang="ko-KR" altLang="en-US" sz="1100" dirty="0"/>
                        <a:t>을 저장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기존 값과 다를 경우에만</a:t>
                      </a:r>
                      <a:r>
                        <a:rPr lang="en-US" altLang="ko-KR" sz="1100" dirty="0"/>
                        <a:t>).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1371"/>
                  </a:ext>
                </a:extLst>
              </a:tr>
              <a:tr h="2556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begin(size)</a:t>
                      </a:r>
                    </a:p>
                  </a:txBody>
                  <a:tcPr marL="87778" marR="87778" marT="43889" marB="43889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(ESP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라이브러리용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사용 가능한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EEPROM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의 크기를 지정하여 초기화합니다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- size (int): EEPROM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크기 지정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/>
                        <a:t>EEPROM.begin</a:t>
                      </a:r>
                      <a:r>
                        <a:rPr lang="en-US" altLang="ko-KR" sz="1200" dirty="0"/>
                        <a:t>(512); </a:t>
                      </a:r>
                      <a:br>
                        <a:rPr lang="en-US" altLang="ko-KR" sz="1200" dirty="0"/>
                      </a:br>
                      <a:r>
                        <a:rPr lang="ko-KR" altLang="en-US" sz="1100" b="1" dirty="0"/>
                        <a:t>설명</a:t>
                      </a:r>
                      <a:r>
                        <a:rPr lang="en-US" altLang="ko-KR" sz="1100" b="1" dirty="0"/>
                        <a:t>: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512</a:t>
                      </a:r>
                      <a:r>
                        <a:rPr lang="ko-KR" altLang="en-US" sz="1100" dirty="0"/>
                        <a:t>바이트 크기의 </a:t>
                      </a:r>
                      <a:r>
                        <a:rPr lang="en-US" altLang="ko-KR" sz="1100" dirty="0"/>
                        <a:t>EEPROM </a:t>
                      </a:r>
                      <a:r>
                        <a:rPr lang="ko-KR" altLang="en-US" sz="1100" dirty="0"/>
                        <a:t>영역을 초기화</a:t>
                      </a:r>
                      <a:r>
                        <a:rPr lang="en-US" altLang="ko-KR" sz="1100" dirty="0"/>
                        <a:t>(ESP </a:t>
                      </a:r>
                      <a:r>
                        <a:rPr lang="ko-KR" altLang="en-US" sz="1100" dirty="0"/>
                        <a:t>시리즈에서만 사용</a:t>
                      </a:r>
                      <a:r>
                        <a:rPr lang="en-US" altLang="ko-KR" sz="1100" dirty="0"/>
                        <a:t>).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30"/>
                  </a:ext>
                </a:extLst>
              </a:tr>
              <a:tr h="1513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length()</a:t>
                      </a:r>
                    </a:p>
                  </a:txBody>
                  <a:tcPr marL="87778" marR="87778" marT="43889" marB="43889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사용 가능한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EEPROM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의 메모리 크기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바이트 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를 반환합니다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없음</a:t>
                      </a: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int </a:t>
                      </a:r>
                      <a:r>
                        <a:rPr lang="en-US" altLang="ko-KR" sz="1200" dirty="0" err="1"/>
                        <a:t>len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dirty="0" err="1"/>
                        <a:t>EEPROM.length</a:t>
                      </a:r>
                      <a:r>
                        <a:rPr lang="en-US" altLang="ko-KR" sz="1200" dirty="0"/>
                        <a:t>(); </a:t>
                      </a:r>
                      <a:br>
                        <a:rPr lang="en-US" altLang="ko-KR" sz="1200" dirty="0"/>
                      </a:br>
                      <a:r>
                        <a:rPr lang="ko-KR" altLang="en-US" sz="1100" b="1" dirty="0"/>
                        <a:t>설명</a:t>
                      </a:r>
                      <a:r>
                        <a:rPr lang="en-US" altLang="ko-KR" sz="1100" b="1" dirty="0"/>
                        <a:t>: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EEPROM</a:t>
                      </a:r>
                      <a:r>
                        <a:rPr lang="ko-KR" altLang="en-US" sz="1100" dirty="0"/>
                        <a:t>의 총 크기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바이트 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를 </a:t>
                      </a:r>
                      <a:r>
                        <a:rPr lang="en-US" altLang="ko-KR" sz="1100" dirty="0" err="1"/>
                        <a:t>len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변수에 저장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7778" marR="87778" marT="43889" marB="4388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1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2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F9496F71-B689-EFF0-BBEA-1522E764F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>
            <a:extLst>
              <a:ext uri="{FF2B5EF4-FFF2-40B4-BE49-F238E27FC236}">
                <a16:creationId xmlns:a16="http://schemas.microsoft.com/office/drawing/2014/main" id="{6CDC79DA-E19F-25AA-B159-F2A2B2B39775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6;p8">
            <a:extLst>
              <a:ext uri="{FF2B5EF4-FFF2-40B4-BE49-F238E27FC236}">
                <a16:creationId xmlns:a16="http://schemas.microsoft.com/office/drawing/2014/main" id="{8F87A63F-655B-6EBC-226D-D089D9633886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주차 과제 구상 </a:t>
            </a:r>
            <a:r>
              <a:rPr lang="en-US" altLang="ko-KR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(C# .NET UI 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버튼 기능</a:t>
            </a:r>
            <a:r>
              <a:rPr lang="en-US" altLang="ko-KR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)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3E58EA-1403-A092-20CB-1C4CBAD7C3EF}"/>
              </a:ext>
            </a:extLst>
          </p:cNvPr>
          <p:cNvSpPr/>
          <p:nvPr/>
        </p:nvSpPr>
        <p:spPr>
          <a:xfrm>
            <a:off x="727169" y="1796166"/>
            <a:ext cx="4703809" cy="2212415"/>
          </a:xfrm>
          <a:prstGeom prst="roundRect">
            <a:avLst>
              <a:gd name="adj" fmla="val 31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Open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버튼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1)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선택된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COM Port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Baud Rate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값을 가져온다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2) serial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Port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객체가 생성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chemeClr val="accent5"/>
                </a:solidFill>
                <a:latin typeface="+mj-ea"/>
                <a:ea typeface="+mj-ea"/>
              </a:rPr>
              <a:t>new </a:t>
            </a:r>
            <a:r>
              <a:rPr lang="en-US" altLang="ko-KR" sz="1100" dirty="0" err="1">
                <a:solidFill>
                  <a:schemeClr val="accent5"/>
                </a:solidFill>
                <a:latin typeface="+mj-ea"/>
                <a:ea typeface="+mj-ea"/>
              </a:rPr>
              <a:t>SerialPort</a:t>
            </a:r>
            <a:r>
              <a:rPr lang="en-US" altLang="ko-KR" sz="1100" dirty="0">
                <a:solidFill>
                  <a:schemeClr val="accent5"/>
                </a:solidFill>
                <a:latin typeface="+mj-ea"/>
                <a:ea typeface="+mj-ea"/>
              </a:rPr>
              <a:t>(</a:t>
            </a:r>
            <a:r>
              <a:rPr lang="en-US" altLang="ko-KR" sz="1100" dirty="0" err="1">
                <a:solidFill>
                  <a:schemeClr val="accent5"/>
                </a:solidFill>
                <a:latin typeface="+mj-ea"/>
                <a:ea typeface="+mj-ea"/>
              </a:rPr>
              <a:t>COMPort</a:t>
            </a:r>
            <a:r>
              <a:rPr lang="en-US" altLang="ko-KR" sz="1100" dirty="0">
                <a:solidFill>
                  <a:schemeClr val="accent5"/>
                </a:solidFill>
                <a:latin typeface="+mj-ea"/>
                <a:ea typeface="+mj-ea"/>
              </a:rPr>
              <a:t>, </a:t>
            </a:r>
            <a:r>
              <a:rPr lang="en-US" altLang="ko-KR" sz="1100" dirty="0" err="1">
                <a:solidFill>
                  <a:schemeClr val="accent5"/>
                </a:solidFill>
                <a:latin typeface="+mj-ea"/>
                <a:ea typeface="+mj-ea"/>
              </a:rPr>
              <a:t>BaudRate</a:t>
            </a:r>
            <a:r>
              <a:rPr lang="en-US" altLang="ko-KR" sz="1100" dirty="0">
                <a:solidFill>
                  <a:schemeClr val="accent5"/>
                </a:solidFill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3) Port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열기 전 설정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4)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시리얼포트를 연다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en-US" altLang="ko-KR" sz="1100" dirty="0" err="1">
                <a:solidFill>
                  <a:schemeClr val="tx1"/>
                </a:solidFill>
                <a:latin typeface="+mj-ea"/>
                <a:ea typeface="+mj-ea"/>
              </a:rPr>
              <a:t>SerialPort.Open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  <a:p>
            <a:pPr lvl="2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5) UI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업데이트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(Open)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 -&gt;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실패 시 에러 메시지 반환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100" b="1" dirty="0">
                <a:latin typeface="+mj-ea"/>
                <a:ea typeface="+mj-ea"/>
              </a:rPr>
              <a:t>실행 과정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ko-KR" altLang="en-US" sz="1100" dirty="0">
                <a:latin typeface="+mj-ea"/>
                <a:ea typeface="+mj-ea"/>
              </a:rPr>
              <a:t>사용자 클릭 → </a:t>
            </a:r>
            <a:r>
              <a:rPr lang="en-US" altLang="ko-KR" sz="1100" dirty="0">
                <a:latin typeface="+mj-ea"/>
                <a:ea typeface="+mj-ea"/>
              </a:rPr>
              <a:t>COM Port </a:t>
            </a:r>
            <a:r>
              <a:rPr lang="ko-KR" altLang="en-US" sz="1100" dirty="0">
                <a:latin typeface="+mj-ea"/>
                <a:ea typeface="+mj-ea"/>
              </a:rPr>
              <a:t>설정 값 확인 → </a:t>
            </a:r>
            <a:r>
              <a:rPr lang="en-US" altLang="ko-KR" sz="1100" dirty="0">
                <a:latin typeface="+mj-ea"/>
                <a:ea typeface="+mj-ea"/>
              </a:rPr>
              <a:t>Serial Port Open → </a:t>
            </a:r>
            <a:r>
              <a:rPr lang="ko-KR" altLang="en-US" sz="1100" dirty="0">
                <a:latin typeface="+mj-ea"/>
                <a:ea typeface="+mj-ea"/>
              </a:rPr>
              <a:t>연결 성공</a:t>
            </a:r>
            <a:r>
              <a:rPr lang="en-US" altLang="ko-KR" sz="1100" dirty="0">
                <a:latin typeface="+mj-ea"/>
                <a:ea typeface="+mj-ea"/>
              </a:rPr>
              <a:t>/</a:t>
            </a:r>
            <a:r>
              <a:rPr lang="ko-KR" altLang="en-US" sz="1100" dirty="0">
                <a:latin typeface="+mj-ea"/>
                <a:ea typeface="+mj-ea"/>
              </a:rPr>
              <a:t>실패 처리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4A788E-49E6-DDD9-6DD1-92F15244F32A}"/>
              </a:ext>
            </a:extLst>
          </p:cNvPr>
          <p:cNvSpPr/>
          <p:nvPr/>
        </p:nvSpPr>
        <p:spPr>
          <a:xfrm>
            <a:off x="5580877" y="1796165"/>
            <a:ext cx="4703809" cy="2212415"/>
          </a:xfrm>
          <a:prstGeom prst="roundRect">
            <a:avLst>
              <a:gd name="adj" fmla="val 31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Close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버튼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2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1)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Serial Port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상태 확인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2)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포트 종료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자원 해제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3) UI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업데이트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(Close)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 -&gt;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실패 시 에러 메시지 반환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100" b="1" dirty="0">
                <a:latin typeface="+mj-ea"/>
                <a:ea typeface="+mj-ea"/>
              </a:rPr>
              <a:t>실행 과정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ko-KR" altLang="en-US" sz="1100" dirty="0">
                <a:latin typeface="+mj-ea"/>
                <a:ea typeface="+mj-ea"/>
              </a:rPr>
              <a:t>사용자 클릭 → </a:t>
            </a:r>
            <a:r>
              <a:rPr lang="en-US" altLang="ko-KR" sz="1100" dirty="0">
                <a:latin typeface="+mj-ea"/>
                <a:ea typeface="+mj-ea"/>
              </a:rPr>
              <a:t>Serial Port </a:t>
            </a:r>
            <a:r>
              <a:rPr lang="ko-KR" altLang="en-US" sz="1100" dirty="0">
                <a:latin typeface="+mj-ea"/>
                <a:ea typeface="+mj-ea"/>
              </a:rPr>
              <a:t>상태 확인 → </a:t>
            </a:r>
            <a:r>
              <a:rPr lang="en-US" altLang="ko-KR" sz="1100" dirty="0">
                <a:latin typeface="+mj-ea"/>
                <a:ea typeface="+mj-ea"/>
              </a:rPr>
              <a:t>Port Close → </a:t>
            </a:r>
            <a:r>
              <a:rPr lang="ko-KR" altLang="en-US" sz="1100" dirty="0">
                <a:latin typeface="+mj-ea"/>
                <a:ea typeface="+mj-ea"/>
              </a:rPr>
              <a:t>연결 종료 처리</a:t>
            </a: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6FA999C-6511-AC23-1B3E-1F19DB690BBA}"/>
              </a:ext>
            </a:extLst>
          </p:cNvPr>
          <p:cNvSpPr/>
          <p:nvPr/>
        </p:nvSpPr>
        <p:spPr>
          <a:xfrm>
            <a:off x="727169" y="4185922"/>
            <a:ext cx="4703809" cy="2362659"/>
          </a:xfrm>
          <a:prstGeom prst="roundRect">
            <a:avLst>
              <a:gd name="adj" fmla="val 31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Write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버튼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1) UI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입력값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확인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사용자가 입력한 설정 값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                (IP, MAC, Subnet, Gateway, DNS)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2)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입력된 값을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JSON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형식으로 변환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3) JSON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W5500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에 전송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4) W5500 EEPROM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에 네트워크 정보를 저장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5) W5500 -&gt; PC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로 완료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메세지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전송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실행 과정</a:t>
            </a:r>
            <a:endParaRPr lang="en-US" altLang="ko-KR" sz="1100" b="1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사용자 클릭 → </a:t>
            </a:r>
            <a:r>
              <a:rPr lang="ko-KR" altLang="en-US" sz="1100" dirty="0" err="1">
                <a:latin typeface="+mn-ea"/>
              </a:rPr>
              <a:t>설정값</a:t>
            </a:r>
            <a:r>
              <a:rPr lang="ko-KR" altLang="en-US" sz="1100" dirty="0">
                <a:latin typeface="+mn-ea"/>
              </a:rPr>
              <a:t> 확인 → </a:t>
            </a:r>
            <a:r>
              <a:rPr lang="en-US" altLang="ko-KR" sz="1100" dirty="0">
                <a:latin typeface="+mn-ea"/>
              </a:rPr>
              <a:t>JSON </a:t>
            </a:r>
            <a:r>
              <a:rPr lang="ko-KR" altLang="en-US" sz="1100" dirty="0">
                <a:latin typeface="+mn-ea"/>
              </a:rPr>
              <a:t>변환 → </a:t>
            </a:r>
            <a:r>
              <a:rPr lang="en-US" altLang="ko-KR" sz="1100" dirty="0">
                <a:latin typeface="+mn-ea"/>
              </a:rPr>
              <a:t>Serial Port </a:t>
            </a:r>
            <a:r>
              <a:rPr lang="ko-KR" altLang="en-US" sz="1100" dirty="0">
                <a:latin typeface="+mn-ea"/>
              </a:rPr>
              <a:t>전송 → </a:t>
            </a:r>
            <a:r>
              <a:rPr lang="en-US" altLang="ko-KR" sz="1100" dirty="0">
                <a:latin typeface="+mn-ea"/>
              </a:rPr>
              <a:t>W5500</a:t>
            </a:r>
            <a:r>
              <a:rPr lang="ko-KR" altLang="en-US" sz="1100" dirty="0">
                <a:latin typeface="+mn-ea"/>
              </a:rPr>
              <a:t>에서 처리 → 응답 확인</a:t>
            </a:r>
          </a:p>
          <a:p>
            <a:pPr lvl="1"/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6594CD-7E2A-DAF1-9B87-93A932B0AE5B}"/>
              </a:ext>
            </a:extLst>
          </p:cNvPr>
          <p:cNvSpPr/>
          <p:nvPr/>
        </p:nvSpPr>
        <p:spPr>
          <a:xfrm>
            <a:off x="5580876" y="4185922"/>
            <a:ext cx="4703809" cy="2362659"/>
          </a:xfrm>
          <a:prstGeom prst="roundRect">
            <a:avLst>
              <a:gd name="adj" fmla="val 31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Read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버튼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1) Read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요청 메시지를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PC -&gt; W5500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에 전송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2) W5500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EEPROM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에 저장된 값을 읽고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형식 저장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3) JSON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데이터를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Serial Port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를 통해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PC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로 전송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 4) PC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는 받은 데이터를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파싱하여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에 표시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ko-KR" altLang="en-US" sz="1100" b="1" dirty="0">
                <a:latin typeface="+mj-ea"/>
                <a:ea typeface="+mj-ea"/>
              </a:rPr>
              <a:t>실행 과정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ko-KR" altLang="en-US" sz="1100" dirty="0">
                <a:latin typeface="+mj-ea"/>
                <a:ea typeface="+mj-ea"/>
              </a:rPr>
              <a:t>사용자 클릭 → </a:t>
            </a:r>
            <a:r>
              <a:rPr lang="en-US" altLang="ko-KR" sz="1100" dirty="0">
                <a:latin typeface="+mj-ea"/>
                <a:ea typeface="+mj-ea"/>
              </a:rPr>
              <a:t>Read </a:t>
            </a:r>
            <a:r>
              <a:rPr lang="ko-KR" altLang="en-US" sz="1100" dirty="0">
                <a:latin typeface="+mj-ea"/>
                <a:ea typeface="+mj-ea"/>
              </a:rPr>
              <a:t>요청 전송 → </a:t>
            </a:r>
            <a:r>
              <a:rPr lang="en-US" altLang="ko-KR" sz="1100" dirty="0">
                <a:latin typeface="+mj-ea"/>
                <a:ea typeface="+mj-ea"/>
              </a:rPr>
              <a:t>W5500 </a:t>
            </a:r>
            <a:r>
              <a:rPr lang="ko-KR" altLang="en-US" sz="1100" dirty="0">
                <a:latin typeface="+mj-ea"/>
                <a:ea typeface="+mj-ea"/>
              </a:rPr>
              <a:t>데이터 처리 → </a:t>
            </a:r>
            <a:r>
              <a:rPr lang="en-US" altLang="ko-KR" sz="1100" dirty="0">
                <a:latin typeface="+mj-ea"/>
                <a:ea typeface="+mj-ea"/>
              </a:rPr>
              <a:t>Serial Port </a:t>
            </a:r>
            <a:r>
              <a:rPr lang="ko-KR" altLang="en-US" sz="1100" dirty="0">
                <a:latin typeface="+mj-ea"/>
                <a:ea typeface="+mj-ea"/>
              </a:rPr>
              <a:t>응답 수신 → </a:t>
            </a:r>
            <a:r>
              <a:rPr lang="en-US" altLang="ko-KR" sz="1100" dirty="0">
                <a:latin typeface="+mj-ea"/>
                <a:ea typeface="+mj-ea"/>
              </a:rPr>
              <a:t>UI </a:t>
            </a:r>
            <a:r>
              <a:rPr lang="ko-KR" altLang="en-US" sz="1100" dirty="0">
                <a:latin typeface="+mj-ea"/>
                <a:ea typeface="+mj-ea"/>
              </a:rPr>
              <a:t>업데이트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A9993E6-0104-7370-EE1E-F19BE7530E07}"/>
              </a:ext>
            </a:extLst>
          </p:cNvPr>
          <p:cNvSpPr/>
          <p:nvPr/>
        </p:nvSpPr>
        <p:spPr>
          <a:xfrm>
            <a:off x="9273237" y="3635793"/>
            <a:ext cx="2687854" cy="1100258"/>
          </a:xfrm>
          <a:prstGeom prst="roundRect">
            <a:avLst>
              <a:gd name="adj" fmla="val 31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COM Reset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버튼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1) Serial Port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의 연결 상태를 초기화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사용처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포트 응답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X,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재설정 시 사용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85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BF12837B-3089-4927-1525-F92A13A1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>
            <a:extLst>
              <a:ext uri="{FF2B5EF4-FFF2-40B4-BE49-F238E27FC236}">
                <a16:creationId xmlns:a16="http://schemas.microsoft.com/office/drawing/2014/main" id="{6680544D-7840-1E46-B04F-F8868F6BF5A8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6;p8">
            <a:extLst>
              <a:ext uri="{FF2B5EF4-FFF2-40B4-BE49-F238E27FC236}">
                <a16:creationId xmlns:a16="http://schemas.microsoft.com/office/drawing/2014/main" id="{E1232A7C-7ED0-A691-3C10-73D444C1DEF5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주차 과제 구상 </a:t>
            </a:r>
            <a:r>
              <a:rPr lang="en-US" altLang="ko-KR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(Arduino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 기능</a:t>
            </a:r>
            <a:r>
              <a:rPr lang="en-US" altLang="ko-KR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  <a:sym typeface="Gulim"/>
              </a:rPr>
              <a:t>)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E5DD40C-198D-41AF-C525-CFD0C3911150}"/>
              </a:ext>
            </a:extLst>
          </p:cNvPr>
          <p:cNvSpPr/>
          <p:nvPr/>
        </p:nvSpPr>
        <p:spPr>
          <a:xfrm>
            <a:off x="727169" y="1796166"/>
            <a:ext cx="4703809" cy="1381600"/>
          </a:xfrm>
          <a:prstGeom prst="roundRect">
            <a:avLst>
              <a:gd name="adj" fmla="val 149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+mj-ea"/>
                <a:ea typeface="+mj-ea"/>
              </a:rPr>
              <a:t>Serial </a:t>
            </a:r>
            <a:r>
              <a:rPr lang="ko-KR" altLang="en-US" sz="1100" dirty="0">
                <a:latin typeface="+mj-ea"/>
                <a:ea typeface="+mj-ea"/>
              </a:rPr>
              <a:t>통신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준비 동작 흐름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  1) </a:t>
            </a:r>
            <a:r>
              <a:rPr lang="en-US" altLang="ko-KR" sz="1100" dirty="0" err="1">
                <a:latin typeface="+mj-ea"/>
                <a:ea typeface="+mj-ea"/>
              </a:rPr>
              <a:t>Serial.begin</a:t>
            </a:r>
            <a:r>
              <a:rPr lang="en-US" altLang="ko-KR" sz="1100" dirty="0">
                <a:latin typeface="+mj-ea"/>
                <a:ea typeface="+mj-ea"/>
              </a:rPr>
              <a:t>(</a:t>
            </a:r>
            <a:r>
              <a:rPr lang="en-US" altLang="ko-KR" sz="1100" dirty="0" err="1">
                <a:latin typeface="+mj-ea"/>
                <a:ea typeface="+mj-ea"/>
              </a:rPr>
              <a:t>baudrate</a:t>
            </a:r>
            <a:r>
              <a:rPr lang="en-US" altLang="ko-KR" sz="1100" dirty="0">
                <a:latin typeface="+mj-ea"/>
                <a:ea typeface="+mj-ea"/>
              </a:rPr>
              <a:t>): </a:t>
            </a:r>
            <a:r>
              <a:rPr lang="ko-KR" altLang="en-US" sz="1100" dirty="0">
                <a:latin typeface="+mj-ea"/>
                <a:ea typeface="+mj-ea"/>
              </a:rPr>
              <a:t>포트 초기화 설정 </a:t>
            </a:r>
            <a:r>
              <a:rPr lang="en-US" altLang="ko-KR" sz="1100" dirty="0">
                <a:latin typeface="+mj-ea"/>
                <a:ea typeface="+mj-ea"/>
              </a:rPr>
              <a:t>(PC</a:t>
            </a:r>
            <a:r>
              <a:rPr lang="ko-KR" altLang="en-US" sz="1100" dirty="0">
                <a:latin typeface="+mj-ea"/>
                <a:ea typeface="+mj-ea"/>
              </a:rPr>
              <a:t>와 맞춰서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</a:p>
          <a:p>
            <a:r>
              <a:rPr lang="en-US" altLang="ko-KR" sz="1100" dirty="0">
                <a:latin typeface="+mj-ea"/>
                <a:ea typeface="+mj-ea"/>
              </a:rPr>
              <a:t>  2) </a:t>
            </a:r>
            <a:r>
              <a:rPr lang="ko-KR" altLang="en-US" sz="1100" dirty="0">
                <a:latin typeface="+mj-ea"/>
                <a:ea typeface="+mj-ea"/>
              </a:rPr>
              <a:t>포트 연결 확인</a:t>
            </a:r>
            <a:r>
              <a:rPr lang="en-US" altLang="ko-KR" sz="1100" dirty="0">
                <a:latin typeface="+mj-ea"/>
                <a:ea typeface="+mj-ea"/>
              </a:rPr>
              <a:t>: while(!serial){} &lt;&lt;</a:t>
            </a:r>
            <a:r>
              <a:rPr lang="ko-KR" altLang="en-US" sz="1100" dirty="0">
                <a:latin typeface="+mj-ea"/>
                <a:ea typeface="+mj-ea"/>
              </a:rPr>
              <a:t>연결 될 때 까지 무한반복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  3) </a:t>
            </a:r>
            <a:r>
              <a:rPr lang="ko-KR" altLang="en-US" sz="1100" dirty="0">
                <a:latin typeface="+mj-ea"/>
                <a:ea typeface="+mj-ea"/>
              </a:rPr>
              <a:t>데이터 읽기</a:t>
            </a:r>
            <a:r>
              <a:rPr lang="en-US" altLang="ko-KR" sz="1100" dirty="0">
                <a:latin typeface="+mj-ea"/>
                <a:ea typeface="+mj-ea"/>
              </a:rPr>
              <a:t>: </a:t>
            </a:r>
            <a:r>
              <a:rPr lang="en-US" altLang="ko-KR" sz="1100" dirty="0" err="1">
                <a:latin typeface="+mj-ea"/>
                <a:ea typeface="+mj-ea"/>
              </a:rPr>
              <a:t>Serial.available</a:t>
            </a:r>
            <a:r>
              <a:rPr lang="en-US" altLang="ko-KR" sz="1100" dirty="0">
                <a:latin typeface="+mj-ea"/>
                <a:ea typeface="+mj-ea"/>
              </a:rPr>
              <a:t>() &lt;&lt; </a:t>
            </a:r>
            <a:r>
              <a:rPr lang="ko-KR" altLang="en-US" sz="1100" dirty="0">
                <a:latin typeface="+mj-ea"/>
                <a:ea typeface="+mj-ea"/>
              </a:rPr>
              <a:t>수신 버퍼에 남은 데이터 수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       </a:t>
            </a:r>
            <a:r>
              <a:rPr lang="en-US" altLang="ko-KR" sz="1100" dirty="0" err="1">
                <a:latin typeface="+mj-ea"/>
                <a:ea typeface="+mj-ea"/>
              </a:rPr>
              <a:t>Serial.readStringUntil</a:t>
            </a:r>
            <a:r>
              <a:rPr lang="en-US" altLang="ko-KR" sz="1100" dirty="0">
                <a:latin typeface="+mj-ea"/>
                <a:ea typeface="+mj-ea"/>
              </a:rPr>
              <a:t>(‘\\n’) &lt;&lt; \n</a:t>
            </a:r>
            <a:r>
              <a:rPr lang="ko-KR" altLang="en-US" sz="1100" dirty="0">
                <a:latin typeface="+mj-ea"/>
                <a:ea typeface="+mj-ea"/>
              </a:rPr>
              <a:t>문자까지 데이터 가져옴</a:t>
            </a:r>
            <a:br>
              <a:rPr lang="en-US" altLang="ko-KR" sz="1100" dirty="0">
                <a:latin typeface="+mj-ea"/>
                <a:ea typeface="+mj-ea"/>
              </a:rPr>
            </a:br>
            <a:r>
              <a:rPr lang="en-US" altLang="ko-KR" sz="1100" dirty="0">
                <a:latin typeface="+mj-ea"/>
                <a:ea typeface="+mj-ea"/>
              </a:rPr>
              <a:t>  4) </a:t>
            </a:r>
            <a:r>
              <a:rPr lang="ko-KR" altLang="en-US" sz="1100" dirty="0">
                <a:latin typeface="+mj-ea"/>
                <a:ea typeface="+mj-ea"/>
              </a:rPr>
              <a:t>데이터 쓰기</a:t>
            </a:r>
            <a:r>
              <a:rPr lang="en-US" altLang="ko-KR" sz="1100" dirty="0">
                <a:latin typeface="+mj-ea"/>
                <a:ea typeface="+mj-ea"/>
              </a:rPr>
              <a:t>: </a:t>
            </a:r>
            <a:r>
              <a:rPr lang="en-US" altLang="ko-KR" sz="1100" dirty="0" err="1">
                <a:latin typeface="+mj-ea"/>
                <a:ea typeface="+mj-ea"/>
              </a:rPr>
              <a:t>Serial.print</a:t>
            </a:r>
            <a:r>
              <a:rPr lang="en-US" altLang="ko-KR" sz="1100" dirty="0">
                <a:latin typeface="+mj-ea"/>
                <a:ea typeface="+mj-ea"/>
              </a:rPr>
              <a:t>() </a:t>
            </a:r>
            <a:r>
              <a:rPr lang="ko-KR" altLang="en-US" sz="1100" dirty="0">
                <a:latin typeface="+mj-ea"/>
                <a:ea typeface="+mj-ea"/>
              </a:rPr>
              <a:t>또는 </a:t>
            </a:r>
            <a:r>
              <a:rPr lang="en-US" altLang="ko-KR" sz="1100" dirty="0" err="1">
                <a:latin typeface="+mj-ea"/>
                <a:ea typeface="+mj-ea"/>
              </a:rPr>
              <a:t>Serial.println</a:t>
            </a:r>
            <a:r>
              <a:rPr lang="en-US" altLang="ko-KR" sz="1100" dirty="0">
                <a:latin typeface="+mj-ea"/>
                <a:ea typeface="+mj-ea"/>
              </a:rPr>
              <a:t>() PC</a:t>
            </a:r>
            <a:r>
              <a:rPr lang="ko-KR" altLang="en-US" sz="1100" dirty="0">
                <a:latin typeface="+mj-ea"/>
                <a:ea typeface="+mj-ea"/>
              </a:rPr>
              <a:t>로 데이터 전송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6D561F-3441-E1BC-F84D-58BE232F9330}"/>
              </a:ext>
            </a:extLst>
          </p:cNvPr>
          <p:cNvSpPr/>
          <p:nvPr/>
        </p:nvSpPr>
        <p:spPr>
          <a:xfrm>
            <a:off x="727168" y="3429000"/>
            <a:ext cx="4703809" cy="1381600"/>
          </a:xfrm>
          <a:prstGeom prst="roundRect">
            <a:avLst>
              <a:gd name="adj" fmla="val 206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+mj-ea"/>
                <a:ea typeface="+mj-ea"/>
              </a:rPr>
              <a:t>EEPROM </a:t>
            </a:r>
            <a:r>
              <a:rPr lang="ko-KR" altLang="en-US" sz="1100" dirty="0">
                <a:latin typeface="+mj-ea"/>
                <a:ea typeface="+mj-ea"/>
              </a:rPr>
              <a:t>저장 동작 흐름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  1) </a:t>
            </a:r>
            <a:r>
              <a:rPr lang="en-US" altLang="ko-KR" sz="1100" dirty="0" err="1">
                <a:latin typeface="+mj-ea"/>
                <a:ea typeface="+mj-ea"/>
              </a:rPr>
              <a:t>EEPROM.begin</a:t>
            </a:r>
            <a:r>
              <a:rPr lang="en-US" altLang="ko-KR" sz="1100" dirty="0">
                <a:latin typeface="+mj-ea"/>
                <a:ea typeface="+mj-ea"/>
              </a:rPr>
              <a:t>(size)           &lt;&lt; </a:t>
            </a:r>
            <a:r>
              <a:rPr lang="en-US" altLang="ko-KR" sz="1100" dirty="0">
                <a:solidFill>
                  <a:schemeClr val="accent5"/>
                </a:solidFill>
                <a:latin typeface="+mj-ea"/>
                <a:ea typeface="+mj-ea"/>
              </a:rPr>
              <a:t>EEPROM</a:t>
            </a:r>
            <a:r>
              <a:rPr lang="ko-KR" altLang="en-US" sz="1100" dirty="0">
                <a:solidFill>
                  <a:schemeClr val="accent5"/>
                </a:solidFill>
                <a:latin typeface="+mj-ea"/>
                <a:ea typeface="+mj-ea"/>
              </a:rPr>
              <a:t>메모리</a:t>
            </a:r>
            <a:r>
              <a:rPr lang="ko-KR" altLang="en-US" sz="1100" dirty="0">
                <a:latin typeface="+mj-ea"/>
                <a:ea typeface="+mj-ea"/>
              </a:rPr>
              <a:t> 초기화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                                          (</a:t>
            </a:r>
            <a:r>
              <a:rPr lang="ko-KR" altLang="en-US" sz="1100" dirty="0">
                <a:solidFill>
                  <a:schemeClr val="accent5"/>
                </a:solidFill>
                <a:latin typeface="+mj-ea"/>
                <a:ea typeface="+mj-ea"/>
              </a:rPr>
              <a:t>사용 보드에 따라 </a:t>
            </a:r>
            <a:r>
              <a:rPr lang="en-US" altLang="ko-KR" sz="1100" dirty="0">
                <a:solidFill>
                  <a:schemeClr val="accent5"/>
                </a:solidFill>
                <a:latin typeface="+mj-ea"/>
                <a:ea typeface="+mj-ea"/>
              </a:rPr>
              <a:t>size</a:t>
            </a:r>
            <a:r>
              <a:rPr lang="ko-KR" altLang="en-US" sz="1100" dirty="0">
                <a:solidFill>
                  <a:schemeClr val="accent5"/>
                </a:solidFill>
                <a:latin typeface="+mj-ea"/>
                <a:ea typeface="+mj-ea"/>
              </a:rPr>
              <a:t>가 다름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</a:p>
          <a:p>
            <a:r>
              <a:rPr lang="en-US" altLang="ko-KR" sz="1100" dirty="0">
                <a:latin typeface="+mj-ea"/>
                <a:ea typeface="+mj-ea"/>
              </a:rPr>
              <a:t>  2) </a:t>
            </a:r>
            <a:r>
              <a:rPr lang="en-US" altLang="ko-KR" sz="1100" dirty="0" err="1">
                <a:latin typeface="+mj-ea"/>
                <a:ea typeface="+mj-ea"/>
              </a:rPr>
              <a:t>EEPROM.put</a:t>
            </a:r>
            <a:r>
              <a:rPr lang="en-US" altLang="ko-KR" sz="1100" dirty="0">
                <a:latin typeface="+mj-ea"/>
                <a:ea typeface="+mj-ea"/>
              </a:rPr>
              <a:t>(address, value) &lt;&lt; </a:t>
            </a:r>
            <a:r>
              <a:rPr lang="ko-KR" altLang="en-US" sz="1100" dirty="0">
                <a:latin typeface="+mj-ea"/>
                <a:ea typeface="+mj-ea"/>
              </a:rPr>
              <a:t>특정 메모리 주소에 데이터 저장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  3) </a:t>
            </a:r>
            <a:r>
              <a:rPr lang="en-US" altLang="ko-KR" sz="1100" dirty="0" err="1">
                <a:latin typeface="+mj-ea"/>
                <a:ea typeface="+mj-ea"/>
              </a:rPr>
              <a:t>EEPROM.get</a:t>
            </a:r>
            <a:r>
              <a:rPr lang="en-US" altLang="ko-KR" sz="1100" dirty="0">
                <a:latin typeface="+mj-ea"/>
                <a:ea typeface="+mj-ea"/>
              </a:rPr>
              <a:t>(address, value) &lt;&lt; </a:t>
            </a:r>
            <a:r>
              <a:rPr lang="ko-KR" altLang="en-US" sz="1100" dirty="0">
                <a:latin typeface="+mj-ea"/>
                <a:ea typeface="+mj-ea"/>
              </a:rPr>
              <a:t>특정 메모리 주소에 데이터 읽기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  4) </a:t>
            </a:r>
            <a:r>
              <a:rPr lang="en-US" altLang="ko-KR" sz="1100" dirty="0" err="1">
                <a:latin typeface="+mj-ea"/>
                <a:ea typeface="+mj-ea"/>
              </a:rPr>
              <a:t>EEPROM.update</a:t>
            </a:r>
            <a:r>
              <a:rPr lang="en-US" altLang="ko-KR" sz="1100" dirty="0">
                <a:latin typeface="+mj-ea"/>
                <a:ea typeface="+mj-ea"/>
              </a:rPr>
              <a:t>(address, value) &lt;&lt; value</a:t>
            </a:r>
            <a:r>
              <a:rPr lang="ko-KR" altLang="en-US" sz="1100" dirty="0">
                <a:latin typeface="+mj-ea"/>
                <a:ea typeface="+mj-ea"/>
              </a:rPr>
              <a:t>값이 변경된 경우 저장</a:t>
            </a:r>
            <a:endParaRPr lang="en-US" altLang="ko-KR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383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A9DD20E5-44BA-6889-6C1F-F65EE757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>
            <a:extLst>
              <a:ext uri="{FF2B5EF4-FFF2-40B4-BE49-F238E27FC236}">
                <a16:creationId xmlns:a16="http://schemas.microsoft.com/office/drawing/2014/main" id="{84A13DA8-6029-1701-B18A-DE7734D6B88D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" name="Google Shape;53;p2">
            <a:extLst>
              <a:ext uri="{FF2B5EF4-FFF2-40B4-BE49-F238E27FC236}">
                <a16:creationId xmlns:a16="http://schemas.microsoft.com/office/drawing/2014/main" id="{3057B113-600B-C09A-7A11-3FEED28C725B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/>
          </a:p>
        </p:txBody>
      </p:sp>
      <p:sp>
        <p:nvSpPr>
          <p:cNvPr id="54" name="Google Shape;54;p2">
            <a:extLst>
              <a:ext uri="{FF2B5EF4-FFF2-40B4-BE49-F238E27FC236}">
                <a16:creationId xmlns:a16="http://schemas.microsoft.com/office/drawing/2014/main" id="{D840359E-5705-442B-74E8-494AE22B76C4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라이브러리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함수 정리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(Serial]</a:t>
            </a:r>
            <a:endParaRPr sz="1800" b="0" i="0" u="none" strike="noStrike" cap="none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86373B-E049-3D55-8342-09D22C0D8EA8}"/>
              </a:ext>
            </a:extLst>
          </p:cNvPr>
          <p:cNvGraphicFramePr>
            <a:graphicFrameLocks noGrp="1"/>
          </p:cNvGraphicFramePr>
          <p:nvPr/>
        </p:nvGraphicFramePr>
        <p:xfrm>
          <a:off x="212530" y="2400300"/>
          <a:ext cx="11766939" cy="347348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31423">
                  <a:extLst>
                    <a:ext uri="{9D8B030D-6E8A-4147-A177-3AD203B41FA5}">
                      <a16:colId xmlns:a16="http://schemas.microsoft.com/office/drawing/2014/main" val="2766060940"/>
                    </a:ext>
                  </a:extLst>
                </a:gridCol>
                <a:gridCol w="3284463">
                  <a:extLst>
                    <a:ext uri="{9D8B030D-6E8A-4147-A177-3AD203B41FA5}">
                      <a16:colId xmlns:a16="http://schemas.microsoft.com/office/drawing/2014/main" val="2421346266"/>
                    </a:ext>
                  </a:extLst>
                </a:gridCol>
                <a:gridCol w="3354656">
                  <a:extLst>
                    <a:ext uri="{9D8B030D-6E8A-4147-A177-3AD203B41FA5}">
                      <a16:colId xmlns:a16="http://schemas.microsoft.com/office/drawing/2014/main" val="1682072694"/>
                    </a:ext>
                  </a:extLst>
                </a:gridCol>
                <a:gridCol w="3396397">
                  <a:extLst>
                    <a:ext uri="{9D8B030D-6E8A-4147-A177-3AD203B41FA5}">
                      <a16:colId xmlns:a16="http://schemas.microsoft.com/office/drawing/2014/main" val="120507899"/>
                    </a:ext>
                  </a:extLst>
                </a:gridCol>
              </a:tblGrid>
              <a:tr h="387006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함수 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(Serial)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인자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예시 및 설명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66695"/>
                  </a:ext>
                </a:extLst>
              </a:tr>
              <a:tr h="104491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ea"/>
                          <a:ea typeface="+mj-ea"/>
                        </a:rPr>
                        <a:t>available()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시리얼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직렬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수신 버퍼에 현재 읽지 않은 데이터가 얼마나 쌓였는지 알려줍니다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. byte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단위로 반환됩니다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없음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if (</a:t>
                      </a:r>
                      <a:r>
                        <a:rPr lang="en-US" altLang="ko-KR" sz="1200" b="0" dirty="0" err="1">
                          <a:latin typeface="+mj-ea"/>
                          <a:ea typeface="+mj-ea"/>
                        </a:rPr>
                        <a:t>Serial.available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() &gt; 0) </a:t>
                      </a:r>
                    </a:p>
                    <a:p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    { char c = </a:t>
                      </a:r>
                      <a:r>
                        <a:rPr lang="en-US" altLang="ko-KR" sz="1200" b="0" dirty="0" err="1">
                          <a:latin typeface="+mj-ea"/>
                          <a:ea typeface="+mj-ea"/>
                        </a:rPr>
                        <a:t>Serial.read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(); } </a:t>
                      </a:r>
                      <a:br>
                        <a:rPr lang="en-US" altLang="ko-KR" sz="1200" b="0" dirty="0">
                          <a:latin typeface="+mj-ea"/>
                          <a:ea typeface="+mj-ea"/>
                        </a:rPr>
                      </a:b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수신 버퍼에 데이터가 있으면 읽기 작업 실행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50232"/>
                  </a:ext>
                </a:extLst>
              </a:tr>
              <a:tr h="104491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ea"/>
                          <a:ea typeface="+mj-ea"/>
                        </a:rPr>
                        <a:t>read()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시리얼 수신 버퍼에서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바이트 데이터를 읽습니다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. int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형으로 반환되며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읽을 데이터가 없을 경우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-1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반환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없음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char c = </a:t>
                      </a:r>
                      <a:r>
                        <a:rPr lang="en-US" altLang="ko-KR" sz="1200" b="0" dirty="0" err="1">
                          <a:latin typeface="+mj-ea"/>
                          <a:ea typeface="+mj-ea"/>
                        </a:rPr>
                        <a:t>Serial.read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(); </a:t>
                      </a:r>
                    </a:p>
                    <a:p>
                      <a:r>
                        <a:rPr lang="en-US" altLang="ko-KR" sz="1200" b="0" dirty="0" err="1">
                          <a:latin typeface="+mj-ea"/>
                          <a:ea typeface="+mj-ea"/>
                        </a:rPr>
                        <a:t>Serial.println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(c); </a:t>
                      </a:r>
                      <a:br>
                        <a:rPr lang="en-US" altLang="ko-KR" sz="1200" b="0" dirty="0">
                          <a:latin typeface="+mj-ea"/>
                          <a:ea typeface="+mj-ea"/>
                        </a:rPr>
                      </a:b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수신된 문자를 읽어 변수에 저장하고 출력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4622"/>
                  </a:ext>
                </a:extLst>
              </a:tr>
              <a:tr h="99664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ea"/>
                          <a:ea typeface="+mj-ea"/>
                        </a:rPr>
                        <a:t>write(data)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시리얼 포트로 데이터를 전송합니다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b="0" dirty="0" err="1">
                          <a:latin typeface="+mj-ea"/>
                          <a:ea typeface="+mj-ea"/>
                        </a:rPr>
                        <a:t>반환값은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전송된 바이트 수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b="0" dirty="0" err="1">
                          <a:latin typeface="+mj-ea"/>
                          <a:ea typeface="+mj-ea"/>
                        </a:rPr>
                        <a:t>size_t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형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입니다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- data: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전송할 데이터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문자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문자열 등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latin typeface="+mj-ea"/>
                          <a:ea typeface="+mj-ea"/>
                        </a:rPr>
                        <a:t>Serial.write</a:t>
                      </a:r>
                      <a:r>
                        <a:rPr lang="en-US" sz="1200" b="0" dirty="0">
                          <a:latin typeface="+mj-ea"/>
                          <a:ea typeface="+mj-ea"/>
                        </a:rPr>
                        <a:t>("Hello"); </a:t>
                      </a:r>
                      <a:br>
                        <a:rPr lang="en-US" sz="1200" b="0" dirty="0">
                          <a:latin typeface="+mj-ea"/>
                          <a:ea typeface="+mj-ea"/>
                        </a:rPr>
                      </a:br>
                      <a:r>
                        <a:rPr lang="en-US" sz="1200" b="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"</a:t>
                      </a:r>
                      <a:r>
                        <a:rPr lang="en-US" sz="1200" b="0" dirty="0">
                          <a:latin typeface="+mj-ea"/>
                          <a:ea typeface="+mj-ea"/>
                        </a:rPr>
                        <a:t>Hello"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문자열을 전송하며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, '</a:t>
                      </a:r>
                      <a:r>
                        <a:rPr lang="en-US" sz="1200" b="0" dirty="0">
                          <a:latin typeface="+mj-ea"/>
                          <a:ea typeface="+mj-ea"/>
                        </a:rPr>
                        <a:t>H', 'e', 'l', 'l', 'o'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순서로 보냄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F9A198F4-4217-9505-297D-5B7FB7D9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>
            <a:extLst>
              <a:ext uri="{FF2B5EF4-FFF2-40B4-BE49-F238E27FC236}">
                <a16:creationId xmlns:a16="http://schemas.microsoft.com/office/drawing/2014/main" id="{F4538C12-36C6-5BD7-D65A-8DBF1D2C4943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" name="Google Shape;53;p2">
            <a:extLst>
              <a:ext uri="{FF2B5EF4-FFF2-40B4-BE49-F238E27FC236}">
                <a16:creationId xmlns:a16="http://schemas.microsoft.com/office/drawing/2014/main" id="{995E9E6C-53FB-65EA-7F5D-8117FF6A78D9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/>
          </a:p>
        </p:txBody>
      </p:sp>
      <p:sp>
        <p:nvSpPr>
          <p:cNvPr id="54" name="Google Shape;54;p2">
            <a:extLst>
              <a:ext uri="{FF2B5EF4-FFF2-40B4-BE49-F238E27FC236}">
                <a16:creationId xmlns:a16="http://schemas.microsoft.com/office/drawing/2014/main" id="{9425E575-9E2C-709C-0B2B-559FF3D4ED03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라이브러리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함수 정리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(</a:t>
            </a: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Timer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]</a:t>
            </a:r>
            <a:endParaRPr sz="1800" b="0" i="0" u="none" strike="noStrike" cap="none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57" name="Google Shape;57;p2">
            <a:extLst>
              <a:ext uri="{FF2B5EF4-FFF2-40B4-BE49-F238E27FC236}">
                <a16:creationId xmlns:a16="http://schemas.microsoft.com/office/drawing/2014/main" id="{8B39436F-D96B-7D8A-2854-247AAF95CC99}"/>
              </a:ext>
            </a:extLst>
          </p:cNvPr>
          <p:cNvSpPr txBox="1"/>
          <p:nvPr/>
        </p:nvSpPr>
        <p:spPr>
          <a:xfrm>
            <a:off x="7279020" y="1104493"/>
            <a:ext cx="3642980" cy="120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030A0"/>
                </a:solidFill>
                <a:latin typeface="+mj-ea"/>
                <a:ea typeface="+mj-ea"/>
                <a:cs typeface="Malgun Gothic"/>
                <a:sym typeface="Malgun Gothic"/>
              </a:rPr>
              <a:t>ISR(Interrupt Service Routine)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함수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작성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규칙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  1.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반환값과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매개변수가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모두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없는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+mj-ea"/>
                <a:ea typeface="+mj-ea"/>
                <a:cs typeface="Malgun Gothic"/>
                <a:sym typeface="Malgun Gothic"/>
              </a:rPr>
              <a:t>void </a:t>
            </a:r>
            <a:r>
              <a:rPr lang="en-US" sz="1200" dirty="0" err="1">
                <a:solidFill>
                  <a:srgbClr val="7030A0"/>
                </a:solidFill>
                <a:latin typeface="+mj-ea"/>
                <a:ea typeface="+mj-ea"/>
                <a:cs typeface="Malgun Gothic"/>
                <a:sym typeface="Malgun Gothic"/>
              </a:rPr>
              <a:t>함수</a:t>
            </a:r>
            <a:r>
              <a:rPr lang="en-US" sz="1200" dirty="0">
                <a:solidFill>
                  <a:srgbClr val="7030A0"/>
                </a:solidFill>
                <a:latin typeface="+mj-ea"/>
                <a:ea typeface="+mj-ea"/>
                <a:cs typeface="Malgun Gothic"/>
                <a:sym typeface="Malgun Gothic"/>
              </a:rPr>
              <a:t>()</a:t>
            </a:r>
            <a:endParaRPr dirty="0">
              <a:solidFill>
                <a:srgbClr val="7030A0"/>
              </a:solidFill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  2.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시간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소요가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큰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연산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블로킹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(예, delay)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함수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등 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   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피해야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함.</a:t>
            </a:r>
            <a:endParaRPr dirty="0"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  3.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메인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루프에서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공유하는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변수를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다룬다면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    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volatile선언이나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원자적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접근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주의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1B1868-D51B-C0CB-225C-7D603C0DE214}"/>
              </a:ext>
            </a:extLst>
          </p:cNvPr>
          <p:cNvGraphicFramePr>
            <a:graphicFrameLocks noGrp="1"/>
          </p:cNvGraphicFramePr>
          <p:nvPr/>
        </p:nvGraphicFramePr>
        <p:xfrm>
          <a:off x="212530" y="2400300"/>
          <a:ext cx="11766938" cy="34734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706677">
                  <a:extLst>
                    <a:ext uri="{9D8B030D-6E8A-4147-A177-3AD203B41FA5}">
                      <a16:colId xmlns:a16="http://schemas.microsoft.com/office/drawing/2014/main" val="827366086"/>
                    </a:ext>
                  </a:extLst>
                </a:gridCol>
                <a:gridCol w="3020087">
                  <a:extLst>
                    <a:ext uri="{9D8B030D-6E8A-4147-A177-3AD203B41FA5}">
                      <a16:colId xmlns:a16="http://schemas.microsoft.com/office/drawing/2014/main" val="869366841"/>
                    </a:ext>
                  </a:extLst>
                </a:gridCol>
                <a:gridCol w="3020087">
                  <a:extLst>
                    <a:ext uri="{9D8B030D-6E8A-4147-A177-3AD203B41FA5}">
                      <a16:colId xmlns:a16="http://schemas.microsoft.com/office/drawing/2014/main" val="4047879001"/>
                    </a:ext>
                  </a:extLst>
                </a:gridCol>
                <a:gridCol w="3020087">
                  <a:extLst>
                    <a:ext uri="{9D8B030D-6E8A-4147-A177-3AD203B41FA5}">
                      <a16:colId xmlns:a16="http://schemas.microsoft.com/office/drawing/2014/main" val="2005838171"/>
                    </a:ext>
                  </a:extLst>
                </a:gridCol>
              </a:tblGrid>
              <a:tr h="257997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함수 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(Timer)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역할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인자 정보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예시 및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4821"/>
                  </a:ext>
                </a:extLst>
              </a:tr>
              <a:tr h="79979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ea"/>
                          <a:ea typeface="+mj-ea"/>
                        </a:rPr>
                        <a:t>initialize(time)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내부 하드웨어 타이머를 지정된 주기로 동작하도록 초기화합니다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time: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타이머 주기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마이크로초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단위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예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: 500000 = 0.5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initialize(500000); </a:t>
                      </a:r>
                      <a:br>
                        <a:rPr lang="en-US" altLang="ko-KR" sz="1200" dirty="0">
                          <a:latin typeface="+mj-ea"/>
                          <a:ea typeface="+mj-ea"/>
                        </a:rPr>
                      </a:b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0.5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초마다 타이머 인터럽트가 발생하도록 설정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52103"/>
                  </a:ext>
                </a:extLst>
              </a:tr>
              <a:tr h="79979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+mj-ea"/>
                          <a:ea typeface="+mj-ea"/>
                        </a:rPr>
                        <a:t>attachInterrupt</a:t>
                      </a:r>
                      <a:r>
                        <a:rPr lang="en-US" sz="1200" b="1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dirty="0" err="1"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sz="1200" b="1" dirty="0">
                          <a:latin typeface="+mj-ea"/>
                          <a:ea typeface="+mj-ea"/>
                        </a:rPr>
                        <a:t>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설정된 타이머 주기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(initialize(time))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에 따라 지정된 함수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를 실행합니다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타이머가 </a:t>
                      </a:r>
                      <a:r>
                        <a:rPr lang="en-US" altLang="ko-KR" sz="1200" dirty="0"/>
                        <a:t>initialize</a:t>
                      </a:r>
                      <a:r>
                        <a:rPr lang="ko-KR" altLang="en-US" sz="1200" dirty="0"/>
                        <a:t>로 설정된 주기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0.5</a:t>
                      </a:r>
                      <a:r>
                        <a:rPr lang="ko-KR" altLang="en-US" sz="1200" dirty="0"/>
                        <a:t>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동작하며 </a:t>
                      </a:r>
                      <a:r>
                        <a:rPr lang="en-US" altLang="ko-KR" sz="1200" dirty="0"/>
                        <a:t>ISR </a:t>
                      </a:r>
                      <a:r>
                        <a:rPr lang="ko-KR" altLang="en-US" sz="1200" dirty="0"/>
                        <a:t>함수 실행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attachInterrupt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myISR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); </a:t>
                      </a:r>
                      <a:br>
                        <a:rPr lang="en-US" altLang="ko-KR" sz="1200" dirty="0">
                          <a:latin typeface="+mj-ea"/>
                          <a:ea typeface="+mj-ea"/>
                        </a:rPr>
                      </a:b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ISR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함수 </a:t>
                      </a:r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myISR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을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0.5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 주기로 실행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0984"/>
                  </a:ext>
                </a:extLst>
              </a:tr>
              <a:tr h="799790">
                <a:tc>
                  <a:txBody>
                    <a:bodyPr/>
                    <a:lstStyle/>
                    <a:p>
                      <a:r>
                        <a:rPr lang="en-US" altLang="ko-KR" sz="1200" b="1" dirty="0" err="1"/>
                        <a:t>attachInterrupt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func</a:t>
                      </a:r>
                      <a:r>
                        <a:rPr lang="en-US" altLang="ko-KR" sz="1200" b="1" dirty="0"/>
                        <a:t>, time)</a:t>
                      </a:r>
                      <a:endParaRPr lang="en-US" sz="12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지정된 새로운 주기로 함수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func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실행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마이크로초</a:t>
                      </a:r>
                      <a:r>
                        <a:rPr lang="ko-KR" altLang="en-US" sz="1200" dirty="0"/>
                        <a:t> 단위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초기화된 주기와 관계없이 </a:t>
                      </a:r>
                      <a:r>
                        <a:rPr lang="en-US" altLang="ko-KR" sz="1200" dirty="0"/>
                        <a:t>ISR </a:t>
                      </a:r>
                      <a:r>
                        <a:rPr lang="ko-KR" altLang="en-US" sz="1200" dirty="0"/>
                        <a:t>함수가 </a:t>
                      </a:r>
                      <a:r>
                        <a:rPr lang="en-US" altLang="ko-KR" sz="1200" dirty="0"/>
                        <a:t>time</a:t>
                      </a:r>
                      <a:r>
                        <a:rPr lang="ko-KR" altLang="en-US" sz="1200" dirty="0"/>
                        <a:t>으로 설정된 새로운 주기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1</a:t>
                      </a:r>
                      <a:r>
                        <a:rPr lang="ko-KR" altLang="en-US" sz="1200" dirty="0"/>
                        <a:t>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실행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attachInterrupt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myISR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newtime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); </a:t>
                      </a:r>
                      <a:b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ko-KR" altLang="en-US" sz="12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  <a:r>
                        <a:rPr lang="en-US" altLang="ko-KR" sz="12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ISR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함수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myISR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을 두번째 인자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newtime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초 주기로 실행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87891"/>
                  </a:ext>
                </a:extLst>
              </a:tr>
              <a:tr h="79979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+mj-ea"/>
                          <a:ea typeface="+mj-ea"/>
                        </a:rPr>
                        <a:t>detachInterrupt</a:t>
                      </a:r>
                      <a:r>
                        <a:rPr lang="en-US" sz="1200" b="1" dirty="0">
                          <a:latin typeface="+mj-ea"/>
                          <a:ea typeface="+mj-ea"/>
                        </a:rPr>
                        <a:t>()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타이머에 연결된 인터럽트 함수를 해제합니다</a:t>
                      </a:r>
                      <a:r>
                        <a:rPr lang="en-US" altLang="ko-KR" sz="12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없음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detachInterrupt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(); </a:t>
                      </a:r>
                      <a:br>
                        <a:rPr lang="en-US" altLang="ko-KR" sz="1200" dirty="0">
                          <a:latin typeface="+mj-ea"/>
                          <a:ea typeface="+mj-ea"/>
                        </a:rPr>
                      </a:b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실행 중인 타이머 인터럽트를 비활성화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502151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405D635-EA62-311D-6D79-07DB652CCC1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144000" y="2304781"/>
            <a:ext cx="570441" cy="14665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D2A060-D331-80F4-3E53-2AE6499D9199}"/>
              </a:ext>
            </a:extLst>
          </p:cNvPr>
          <p:cNvSpPr/>
          <p:nvPr/>
        </p:nvSpPr>
        <p:spPr>
          <a:xfrm>
            <a:off x="9408582" y="3771340"/>
            <a:ext cx="611717" cy="203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4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7AA217B4-8B28-B7B7-1E3B-47EDA221D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>
            <a:extLst>
              <a:ext uri="{FF2B5EF4-FFF2-40B4-BE49-F238E27FC236}">
                <a16:creationId xmlns:a16="http://schemas.microsoft.com/office/drawing/2014/main" id="{43AF9A19-C1C5-A3D9-78E5-DA06AFD80074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" name="Google Shape;53;p2">
            <a:extLst>
              <a:ext uri="{FF2B5EF4-FFF2-40B4-BE49-F238E27FC236}">
                <a16:creationId xmlns:a16="http://schemas.microsoft.com/office/drawing/2014/main" id="{EECD7C35-D4C9-24B4-99E1-6F3860F2FC40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/>
          </a:p>
        </p:txBody>
      </p:sp>
      <p:sp>
        <p:nvSpPr>
          <p:cNvPr id="54" name="Google Shape;54;p2">
            <a:extLst>
              <a:ext uri="{FF2B5EF4-FFF2-40B4-BE49-F238E27FC236}">
                <a16:creationId xmlns:a16="http://schemas.microsoft.com/office/drawing/2014/main" id="{037CDAF8-5439-FD25-B826-11BFD1D05E7E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라이브러리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함수 정리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(</a:t>
            </a: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Arduino 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]</a:t>
            </a:r>
            <a:endParaRPr sz="1800" b="0" i="0" u="none" strike="noStrike" cap="none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647F05-1E92-E981-18FB-3C5D5D40FB2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144000" y="2304781"/>
            <a:ext cx="570441" cy="14665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36780-DD1C-7066-3F91-FD709BB6EFB6}"/>
              </a:ext>
            </a:extLst>
          </p:cNvPr>
          <p:cNvSpPr/>
          <p:nvPr/>
        </p:nvSpPr>
        <p:spPr>
          <a:xfrm>
            <a:off x="9408582" y="3771340"/>
            <a:ext cx="611717" cy="203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F26B31F-FE0D-EC9F-D1DC-E2A9AC5A73A8}"/>
              </a:ext>
            </a:extLst>
          </p:cNvPr>
          <p:cNvGraphicFramePr>
            <a:graphicFrameLocks noGrp="1"/>
          </p:cNvGraphicFramePr>
          <p:nvPr/>
        </p:nvGraphicFramePr>
        <p:xfrm>
          <a:off x="336162" y="2246725"/>
          <a:ext cx="11463952" cy="41279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865988">
                  <a:extLst>
                    <a:ext uri="{9D8B030D-6E8A-4147-A177-3AD203B41FA5}">
                      <a16:colId xmlns:a16="http://schemas.microsoft.com/office/drawing/2014/main" val="480994224"/>
                    </a:ext>
                  </a:extLst>
                </a:gridCol>
                <a:gridCol w="2865988">
                  <a:extLst>
                    <a:ext uri="{9D8B030D-6E8A-4147-A177-3AD203B41FA5}">
                      <a16:colId xmlns:a16="http://schemas.microsoft.com/office/drawing/2014/main" val="26023424"/>
                    </a:ext>
                  </a:extLst>
                </a:gridCol>
                <a:gridCol w="2865988">
                  <a:extLst>
                    <a:ext uri="{9D8B030D-6E8A-4147-A177-3AD203B41FA5}">
                      <a16:colId xmlns:a16="http://schemas.microsoft.com/office/drawing/2014/main" val="3709683337"/>
                    </a:ext>
                  </a:extLst>
                </a:gridCol>
                <a:gridCol w="2865988">
                  <a:extLst>
                    <a:ext uri="{9D8B030D-6E8A-4147-A177-3AD203B41FA5}">
                      <a16:colId xmlns:a16="http://schemas.microsoft.com/office/drawing/2014/main" val="992134285"/>
                    </a:ext>
                  </a:extLst>
                </a:gridCol>
              </a:tblGrid>
              <a:tr h="310672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함수 이름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역할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인자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예시 및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88760"/>
                  </a:ext>
                </a:extLst>
              </a:tr>
              <a:tr h="81376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millis</a:t>
                      </a:r>
                      <a:r>
                        <a:rPr lang="en-US" sz="1200" b="1" dirty="0"/>
                        <a:t>()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아두이노가</a:t>
                      </a:r>
                      <a:r>
                        <a:rPr lang="ko-KR" altLang="en-US" sz="1200" dirty="0"/>
                        <a:t> 실행된 이후 경과한 시간을 </a:t>
                      </a:r>
                      <a:r>
                        <a:rPr lang="ko-KR" altLang="en-US" sz="1200" b="1" dirty="0" err="1"/>
                        <a:t>밀리초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ms</a:t>
                      </a:r>
                      <a:r>
                        <a:rPr lang="en-US" altLang="ko-KR" sz="1200" b="1" dirty="0"/>
                        <a:t>)</a:t>
                      </a:r>
                      <a:r>
                        <a:rPr lang="ko-KR" altLang="en-US" sz="1200" dirty="0"/>
                        <a:t> 단위로 반환합니다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없음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unsigned long time = </a:t>
                      </a:r>
                      <a:r>
                        <a:rPr lang="en-US" altLang="ko-KR" sz="1200" dirty="0" err="1"/>
                        <a:t>millis</a:t>
                      </a:r>
                      <a:r>
                        <a:rPr lang="en-US" altLang="ko-KR" sz="1200" dirty="0"/>
                        <a:t>(); </a:t>
                      </a:r>
                      <a:br>
                        <a:rPr lang="en-US" altLang="ko-KR" sz="1200" dirty="0"/>
                      </a:br>
                      <a:r>
                        <a:rPr lang="ko-KR" altLang="en-US" sz="1200" b="1" dirty="0"/>
                        <a:t>설명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프로그램 시작 후 흐른 시간을 </a:t>
                      </a:r>
                      <a:r>
                        <a:rPr lang="en-US" altLang="ko-KR" sz="1200" dirty="0"/>
                        <a:t>time </a:t>
                      </a:r>
                      <a:r>
                        <a:rPr lang="ko-KR" altLang="en-US" sz="1200" dirty="0"/>
                        <a:t>변수에 저장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16157"/>
                  </a:ext>
                </a:extLst>
              </a:tr>
              <a:tr h="813761">
                <a:tc>
                  <a:txBody>
                    <a:bodyPr/>
                    <a:lstStyle/>
                    <a:p>
                      <a:r>
                        <a:rPr lang="en-US" sz="1200" b="1" dirty="0"/>
                        <a:t>micros()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아두이노가 실행된 이후 경과한 시간을 </a:t>
                      </a:r>
                      <a:r>
                        <a:rPr lang="ko-KR" altLang="en-US" sz="1200" b="1"/>
                        <a:t>마이크로초</a:t>
                      </a:r>
                      <a:r>
                        <a:rPr lang="en-US" altLang="ko-KR" sz="1200" b="1"/>
                        <a:t>(µs)</a:t>
                      </a:r>
                      <a:r>
                        <a:rPr lang="ko-KR" altLang="en-US" sz="1200"/>
                        <a:t> 단위로 반환합니다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없음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unsigned long time = micros(); </a:t>
                      </a:r>
                      <a:br>
                        <a:rPr lang="en-US" altLang="ko-KR" sz="1200" dirty="0"/>
                      </a:br>
                      <a:r>
                        <a:rPr lang="ko-KR" altLang="en-US" sz="1200" b="1" dirty="0"/>
                        <a:t>설명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마이크로초</a:t>
                      </a:r>
                      <a:r>
                        <a:rPr lang="ko-KR" altLang="en-US" sz="1200" dirty="0"/>
                        <a:t> 단위로 경과 시간을 반환 </a:t>
                      </a:r>
                      <a:r>
                        <a:rPr lang="en-US" altLang="ko-KR" sz="1200" dirty="0"/>
                        <a:t>(70</a:t>
                      </a:r>
                      <a:r>
                        <a:rPr lang="ko-KR" altLang="en-US" sz="1200" dirty="0"/>
                        <a:t>분 후에 값이 초기화됨</a:t>
                      </a:r>
                      <a:r>
                        <a:rPr lang="en-US" altLang="ko-KR" sz="1200" dirty="0"/>
                        <a:t>).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35800"/>
                  </a:ext>
                </a:extLst>
              </a:tr>
              <a:tr h="562216">
                <a:tc>
                  <a:txBody>
                    <a:bodyPr/>
                    <a:lstStyle/>
                    <a:p>
                      <a:r>
                        <a:rPr lang="en-US" sz="1200" b="1" dirty="0"/>
                        <a:t>delay(time)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프로그램을 </a:t>
                      </a:r>
                      <a:r>
                        <a:rPr lang="en-US" altLang="ko-KR" sz="1200" b="1"/>
                        <a:t>time(ms)</a:t>
                      </a:r>
                      <a:r>
                        <a:rPr lang="ko-KR" altLang="en-US" sz="1200"/>
                        <a:t> 동안 일시 정지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블로킹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time: </a:t>
                      </a:r>
                      <a:r>
                        <a:rPr lang="ko-KR" altLang="en-US" sz="1200" dirty="0"/>
                        <a:t>대기 시간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delay(1000); </a:t>
                      </a:r>
                      <a:br>
                        <a:rPr lang="en-US" altLang="ko-KR" sz="1200" dirty="0"/>
                      </a:br>
                      <a:r>
                        <a:rPr lang="ko-KR" altLang="en-US" sz="1200" b="1" dirty="0"/>
                        <a:t>설명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 동안 프로그램 실행을 정지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4693"/>
                  </a:ext>
                </a:extLst>
              </a:tr>
              <a:tr h="813761">
                <a:tc>
                  <a:txBody>
                    <a:bodyPr/>
                    <a:lstStyle/>
                    <a:p>
                      <a:r>
                        <a:rPr lang="en-US" sz="1200" b="1" dirty="0"/>
                        <a:t>random(min, max)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지정된 범위에서 랜덤 값을 반환합니다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- min: </a:t>
                      </a:r>
                      <a:r>
                        <a:rPr lang="ko-KR" altLang="en-US" sz="1200" dirty="0"/>
                        <a:t>값 이상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최소 값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max: </a:t>
                      </a:r>
                      <a:r>
                        <a:rPr lang="ko-KR" altLang="en-US" sz="1200" dirty="0"/>
                        <a:t>값 미만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최대 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int </a:t>
                      </a:r>
                      <a:r>
                        <a:rPr lang="en-US" altLang="ko-KR" sz="1200" dirty="0" err="1"/>
                        <a:t>randVal</a:t>
                      </a:r>
                      <a:r>
                        <a:rPr lang="en-US" altLang="ko-KR" sz="1200" dirty="0"/>
                        <a:t> = random(1, 10); </a:t>
                      </a:r>
                      <a:br>
                        <a:rPr lang="en-US" altLang="ko-KR" sz="1200" dirty="0"/>
                      </a:br>
                      <a:r>
                        <a:rPr lang="ko-KR" altLang="en-US" sz="1200" b="1" dirty="0"/>
                        <a:t>설명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1~9 </a:t>
                      </a:r>
                      <a:r>
                        <a:rPr lang="ko-KR" altLang="en-US" sz="1200" dirty="0"/>
                        <a:t>사이의 랜덤 값을 반환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최대값은 포함되지 않음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77235"/>
                  </a:ext>
                </a:extLst>
              </a:tr>
              <a:tr h="81376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randomSeed</a:t>
                      </a:r>
                      <a:r>
                        <a:rPr lang="en-US" sz="1200" b="1" dirty="0"/>
                        <a:t>(seed)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random() </a:t>
                      </a:r>
                      <a:r>
                        <a:rPr lang="ko-KR" altLang="en-US" sz="1200"/>
                        <a:t>함수의 초기값을 설정합니다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seed: </a:t>
                      </a:r>
                      <a:r>
                        <a:rPr lang="ko-KR" altLang="en-US" sz="1200" dirty="0"/>
                        <a:t>초기화 값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/>
                        <a:t>randomSeed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analogRead</a:t>
                      </a:r>
                      <a:r>
                        <a:rPr lang="en-US" altLang="ko-KR" sz="1200" dirty="0"/>
                        <a:t>(0)); </a:t>
                      </a:r>
                      <a:br>
                        <a:rPr lang="en-US" altLang="ko-KR" sz="1200" dirty="0"/>
                      </a:br>
                      <a:r>
                        <a:rPr lang="ko-KR" altLang="en-US" sz="1200" b="1" dirty="0"/>
                        <a:t>설명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아날로그 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의 값을 </a:t>
                      </a:r>
                      <a:r>
                        <a:rPr lang="ko-KR" altLang="en-US" sz="1200" dirty="0" err="1"/>
                        <a:t>시드로</a:t>
                      </a:r>
                      <a:r>
                        <a:rPr lang="ko-KR" altLang="en-US" sz="1200" dirty="0"/>
                        <a:t> 사용해 랜덤 값을 생성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7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3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AEEABBBD-9977-E389-FED0-05ECB6D15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>
            <a:extLst>
              <a:ext uri="{FF2B5EF4-FFF2-40B4-BE49-F238E27FC236}">
                <a16:creationId xmlns:a16="http://schemas.microsoft.com/office/drawing/2014/main" id="{FFDAA32F-CA44-FD16-5338-9CBF647CE948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" name="Google Shape;53;p2">
            <a:extLst>
              <a:ext uri="{FF2B5EF4-FFF2-40B4-BE49-F238E27FC236}">
                <a16:creationId xmlns:a16="http://schemas.microsoft.com/office/drawing/2014/main" id="{5D7A185C-B2DB-CC7D-9CB7-FF4C29F4B506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/>
          </a:p>
        </p:txBody>
      </p:sp>
      <p:sp>
        <p:nvSpPr>
          <p:cNvPr id="54" name="Google Shape;54;p2">
            <a:extLst>
              <a:ext uri="{FF2B5EF4-FFF2-40B4-BE49-F238E27FC236}">
                <a16:creationId xmlns:a16="http://schemas.microsoft.com/office/drawing/2014/main" id="{5B5E9E21-E36B-069C-9163-2A4BBA560729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라이브러리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함수 정리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(</a:t>
            </a: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Arduino 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]</a:t>
            </a:r>
            <a:endParaRPr sz="1800" b="0" i="0" u="none" strike="noStrike" cap="none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8E54BA-3290-9D66-66B6-56DD7040677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144000" y="2304781"/>
            <a:ext cx="570441" cy="14665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F4235-378A-D77C-2533-81B06D17D1AA}"/>
              </a:ext>
            </a:extLst>
          </p:cNvPr>
          <p:cNvSpPr/>
          <p:nvPr/>
        </p:nvSpPr>
        <p:spPr>
          <a:xfrm>
            <a:off x="9408582" y="3771340"/>
            <a:ext cx="611717" cy="203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E22808-C4C5-5991-27E6-9559C6550905}"/>
              </a:ext>
            </a:extLst>
          </p:cNvPr>
          <p:cNvGraphicFramePr>
            <a:graphicFrameLocks noGrp="1"/>
          </p:cNvGraphicFramePr>
          <p:nvPr/>
        </p:nvGraphicFramePr>
        <p:xfrm>
          <a:off x="336163" y="1738198"/>
          <a:ext cx="11463952" cy="480774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865988">
                  <a:extLst>
                    <a:ext uri="{9D8B030D-6E8A-4147-A177-3AD203B41FA5}">
                      <a16:colId xmlns:a16="http://schemas.microsoft.com/office/drawing/2014/main" val="480994224"/>
                    </a:ext>
                  </a:extLst>
                </a:gridCol>
                <a:gridCol w="2865988">
                  <a:extLst>
                    <a:ext uri="{9D8B030D-6E8A-4147-A177-3AD203B41FA5}">
                      <a16:colId xmlns:a16="http://schemas.microsoft.com/office/drawing/2014/main" val="26023424"/>
                    </a:ext>
                  </a:extLst>
                </a:gridCol>
                <a:gridCol w="2865988">
                  <a:extLst>
                    <a:ext uri="{9D8B030D-6E8A-4147-A177-3AD203B41FA5}">
                      <a16:colId xmlns:a16="http://schemas.microsoft.com/office/drawing/2014/main" val="3709683337"/>
                    </a:ext>
                  </a:extLst>
                </a:gridCol>
                <a:gridCol w="2865988">
                  <a:extLst>
                    <a:ext uri="{9D8B030D-6E8A-4147-A177-3AD203B41FA5}">
                      <a16:colId xmlns:a16="http://schemas.microsoft.com/office/drawing/2014/main" val="992134285"/>
                    </a:ext>
                  </a:extLst>
                </a:gridCol>
              </a:tblGrid>
              <a:tr h="310672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함수 이름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역할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인자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예시 및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2988" marR="42988" marT="21494" marB="21494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88760"/>
                  </a:ext>
                </a:extLst>
              </a:tr>
              <a:tr h="813761">
                <a:tc>
                  <a:txBody>
                    <a:bodyPr/>
                    <a:lstStyle/>
                    <a:p>
                      <a:r>
                        <a:rPr lang="en-US" b="1" dirty="0" err="1"/>
                        <a:t>analogRead</a:t>
                      </a:r>
                      <a:r>
                        <a:rPr lang="en-US" b="1" dirty="0"/>
                        <a:t>(pin)</a:t>
                      </a:r>
                      <a:endParaRPr lang="en-US" dirty="0"/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지정된 핀에서 아날로그 입력 값을 읽어옵니다</a:t>
                      </a:r>
                      <a:r>
                        <a:rPr lang="en-US" altLang="ko-KR"/>
                        <a:t>. (0~1023 </a:t>
                      </a:r>
                      <a:r>
                        <a:rPr lang="ko-KR" altLang="en-US"/>
                        <a:t>범위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pin: </a:t>
                      </a:r>
                      <a:r>
                        <a:rPr lang="ko-KR" altLang="en-US"/>
                        <a:t>핀 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int value = </a:t>
                      </a:r>
                      <a:r>
                        <a:rPr lang="en-US" altLang="ko-KR" dirty="0" err="1"/>
                        <a:t>analogRead</a:t>
                      </a:r>
                      <a:r>
                        <a:rPr lang="en-US" altLang="ko-KR" dirty="0"/>
                        <a:t>(A0); </a:t>
                      </a:r>
                      <a:br>
                        <a:rPr lang="en-US" altLang="ko-KR" dirty="0"/>
                      </a:br>
                      <a:r>
                        <a:rPr lang="ko-KR" altLang="en-US" b="1" dirty="0"/>
                        <a:t>설명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A0 </a:t>
                      </a:r>
                      <a:r>
                        <a:rPr lang="ko-KR" altLang="en-US" dirty="0"/>
                        <a:t>핀의 아날로그 값을 읽어와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에 저장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16157"/>
                  </a:ext>
                </a:extLst>
              </a:tr>
              <a:tr h="813761">
                <a:tc>
                  <a:txBody>
                    <a:bodyPr/>
                    <a:lstStyle/>
                    <a:p>
                      <a:r>
                        <a:rPr lang="en-US" b="1" dirty="0" err="1"/>
                        <a:t>analogWrite</a:t>
                      </a:r>
                      <a:r>
                        <a:rPr lang="en-US" b="1" dirty="0"/>
                        <a:t>(pin, value)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digitalRead</a:t>
                      </a:r>
                      <a:r>
                        <a:rPr lang="en-US" b="1" dirty="0"/>
                        <a:t>, Write</a:t>
                      </a:r>
                      <a:r>
                        <a:rPr lang="ko-KR" altLang="en-US" b="1" dirty="0"/>
                        <a:t>도 존재</a:t>
                      </a:r>
                      <a:r>
                        <a:rPr lang="en-US" altLang="ko-KR" b="1" dirty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지정된 핀에서 </a:t>
                      </a:r>
                      <a:r>
                        <a:rPr lang="en-US" altLang="ko-KR"/>
                        <a:t>PWM </a:t>
                      </a:r>
                      <a:r>
                        <a:rPr lang="ko-KR" altLang="en-US"/>
                        <a:t>신호를 출력합니다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- pin: </a:t>
                      </a:r>
                      <a:r>
                        <a:rPr lang="ko-KR" altLang="en-US"/>
                        <a:t>핀 번호 </a:t>
                      </a:r>
                      <a:br>
                        <a:rPr lang="ko-KR" altLang="en-US"/>
                      </a:br>
                      <a:r>
                        <a:rPr lang="en-US" altLang="ko-KR"/>
                        <a:t>- value: </a:t>
                      </a:r>
                      <a:r>
                        <a:rPr lang="ko-KR" altLang="en-US"/>
                        <a:t>출력 값 </a:t>
                      </a:r>
                      <a:r>
                        <a:rPr lang="en-US" altLang="ko-KR"/>
                        <a:t>(0~255)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analogWrite</a:t>
                      </a:r>
                      <a:r>
                        <a:rPr lang="en-US" altLang="ko-KR" dirty="0"/>
                        <a:t>(3, 128); </a:t>
                      </a:r>
                      <a:br>
                        <a:rPr lang="en-US" altLang="ko-KR" dirty="0"/>
                      </a:br>
                      <a:r>
                        <a:rPr lang="ko-KR" altLang="en-US" b="1" dirty="0"/>
                        <a:t>설명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dirty="0"/>
                        <a:t> 핀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50% </a:t>
                      </a:r>
                      <a:r>
                        <a:rPr lang="ko-KR" altLang="en-US" dirty="0" err="1"/>
                        <a:t>듀티</a:t>
                      </a:r>
                      <a:r>
                        <a:rPr lang="ko-KR" altLang="en-US" dirty="0"/>
                        <a:t> 사이클</a:t>
                      </a:r>
                      <a:r>
                        <a:rPr lang="en-US" altLang="ko-KR" dirty="0"/>
                        <a:t>(128/255)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/>
                        <a:t>PWM </a:t>
                      </a:r>
                      <a:r>
                        <a:rPr lang="ko-KR" altLang="en-US" dirty="0"/>
                        <a:t>신호 출력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35800"/>
                  </a:ext>
                </a:extLst>
              </a:tr>
              <a:tr h="813761">
                <a:tc>
                  <a:txBody>
                    <a:bodyPr/>
                    <a:lstStyle/>
                    <a:p>
                      <a:r>
                        <a:rPr lang="en-US" b="1" dirty="0"/>
                        <a:t>map(value, </a:t>
                      </a:r>
                      <a:r>
                        <a:rPr lang="en-US" b="1" dirty="0" err="1"/>
                        <a:t>fromLow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fromHigh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toLow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toHigh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값을 한 범위에서 다른 범위로 변환합니다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 value: </a:t>
                      </a:r>
                      <a:r>
                        <a:rPr lang="ko-KR" altLang="en-US" dirty="0"/>
                        <a:t>변환할 값 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fromLow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기존 범위의 최소값 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fromHigh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기존 범위의 최대값 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toLow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새 범위의 최소값 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toHigh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새 범위의 최대값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int mapped = map(512, 0, 1023, 0, 255); </a:t>
                      </a:r>
                      <a:br>
                        <a:rPr lang="en-US" altLang="ko-KR" dirty="0"/>
                      </a:br>
                      <a:r>
                        <a:rPr lang="ko-KR" altLang="en-US" b="1" dirty="0"/>
                        <a:t>설명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512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01023 </a:t>
                      </a:r>
                      <a:r>
                        <a:rPr lang="ko-KR" altLang="en-US" dirty="0"/>
                        <a:t>범위에서 </a:t>
                      </a:r>
                      <a:r>
                        <a:rPr lang="en-US" altLang="ko-KR" dirty="0"/>
                        <a:t>0255</a:t>
                      </a:r>
                      <a:r>
                        <a:rPr lang="ko-KR" altLang="en-US" dirty="0"/>
                        <a:t>로 매핑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73044"/>
                  </a:ext>
                </a:extLst>
              </a:tr>
              <a:tr h="813761">
                <a:tc>
                  <a:txBody>
                    <a:bodyPr/>
                    <a:lstStyle/>
                    <a:p>
                      <a:r>
                        <a:rPr lang="en-US" b="1" dirty="0"/>
                        <a:t>constrain(value, min, max)</a:t>
                      </a:r>
                      <a:endParaRPr lang="en-US" dirty="0"/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값을 지정된 범위 안으로 제한합니다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- value: </a:t>
                      </a:r>
                      <a:r>
                        <a:rPr lang="ko-KR" altLang="en-US"/>
                        <a:t>제한할 값 </a:t>
                      </a:r>
                      <a:br>
                        <a:rPr lang="ko-KR" altLang="en-US"/>
                      </a:br>
                      <a:r>
                        <a:rPr lang="en-US" altLang="ko-KR"/>
                        <a:t>- min: </a:t>
                      </a:r>
                      <a:r>
                        <a:rPr lang="ko-KR" altLang="en-US"/>
                        <a:t>최소값 </a:t>
                      </a:r>
                      <a:br>
                        <a:rPr lang="ko-KR" altLang="en-US"/>
                      </a:br>
                      <a:r>
                        <a:rPr lang="en-US" altLang="ko-KR"/>
                        <a:t>- max: </a:t>
                      </a:r>
                      <a:r>
                        <a:rPr lang="ko-KR" altLang="en-US"/>
                        <a:t>최대값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int limited = constrain(200, 0, 100); </a:t>
                      </a:r>
                      <a:br>
                        <a:rPr lang="en-US" altLang="ko-KR" dirty="0"/>
                      </a:br>
                      <a:r>
                        <a:rPr lang="ko-KR" altLang="en-US" b="1" dirty="0"/>
                        <a:t>설명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200</a:t>
                      </a:r>
                      <a:r>
                        <a:rPr lang="ko-KR" altLang="en-US" dirty="0"/>
                        <a:t>이 </a:t>
                      </a:r>
                      <a:r>
                        <a:rPr lang="en-US" altLang="ko-KR" dirty="0"/>
                        <a:t>0~100 </a:t>
                      </a:r>
                      <a:r>
                        <a:rPr lang="ko-KR" altLang="en-US" dirty="0"/>
                        <a:t>범위 밖이므로 결과는 </a:t>
                      </a:r>
                      <a:r>
                        <a:rPr lang="en-US" altLang="ko-KR" dirty="0"/>
                        <a:t>100.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546477"/>
                  </a:ext>
                </a:extLst>
              </a:tr>
              <a:tr h="766431">
                <a:tc>
                  <a:txBody>
                    <a:bodyPr/>
                    <a:lstStyle/>
                    <a:p>
                      <a:r>
                        <a:rPr lang="en-US" b="1"/>
                        <a:t>noInterrupts()</a:t>
                      </a:r>
                      <a:endParaRPr lang="en-US"/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모든 인터럽트를 비활성화합니다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없음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noInterrupts</a:t>
                      </a:r>
                      <a:r>
                        <a:rPr lang="en-US" altLang="ko-KR" dirty="0"/>
                        <a:t>(); </a:t>
                      </a:r>
                      <a:br>
                        <a:rPr lang="en-US" altLang="ko-KR" dirty="0"/>
                      </a:br>
                      <a:r>
                        <a:rPr lang="ko-KR" altLang="en-US" b="1" dirty="0"/>
                        <a:t>설명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dirty="0"/>
                        <a:t> 민감한 코드 블록 실행 전에 인터럽트를 비활성화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33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ROM, EEPROM</a:t>
            </a:r>
            <a:r>
              <a:rPr lang="ko-KR" alt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정리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6" name="Google Shape;55;p2">
            <a:extLst>
              <a:ext uri="{FF2B5EF4-FFF2-40B4-BE49-F238E27FC236}">
                <a16:creationId xmlns:a16="http://schemas.microsoft.com/office/drawing/2014/main" id="{7003A733-B45E-A645-4EE2-466D5E27787B}"/>
              </a:ext>
            </a:extLst>
          </p:cNvPr>
          <p:cNvSpPr txBox="1"/>
          <p:nvPr/>
        </p:nvSpPr>
        <p:spPr>
          <a:xfrm>
            <a:off x="6984756" y="4712121"/>
            <a:ext cx="489909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EEPROM 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저장 방식</a:t>
            </a:r>
            <a:endParaRPr lang="en-US" altLang="ko-KR"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전기적으로 데이터를 지우고 다시 기록할 수 있는 비휘발성 메모리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-EEPROM</a:t>
            </a:r>
            <a:r>
              <a:rPr lang="ko-KR" altLang="en-US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특정한 메모리 주소 사용</a:t>
            </a:r>
            <a:endParaRPr lang="en-US" altLang="ko-KR"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</a:t>
            </a:r>
            <a:r>
              <a:rPr lang="ko-KR" altLang="en-US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저장 시 해당 주소에 값을 넣는 방식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-EEPROM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 Addressable (</a:t>
            </a:r>
            <a:r>
              <a:rPr lang="ko-KR" altLang="en-US" sz="1200" b="1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단위 접근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-&gt; </a:t>
            </a:r>
            <a:r>
              <a:rPr lang="ko-KR" altLang="en-US" sz="1200" b="1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 용량의 데이터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원하는 주소에 저장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-&gt;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 읽기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(Read),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쓰기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(Write)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DD5290-9761-015E-3AE1-1877B9E7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18" y="3381441"/>
            <a:ext cx="489909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📌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EEPROM의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단점: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일반적으로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쓰기(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Write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 수명이 제한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되어 있음 (약 10만~100만 회)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속도가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RAM보다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느림 (하지만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비휘발성이라는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장점이 있음)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E7B4EC-3A15-CB31-D610-A2B87EA95751}"/>
              </a:ext>
            </a:extLst>
          </p:cNvPr>
          <p:cNvGraphicFramePr>
            <a:graphicFrameLocks noGrp="1"/>
          </p:cNvGraphicFramePr>
          <p:nvPr/>
        </p:nvGraphicFramePr>
        <p:xfrm>
          <a:off x="1033918" y="1783012"/>
          <a:ext cx="9564619" cy="152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7720">
                  <a:extLst>
                    <a:ext uri="{9D8B030D-6E8A-4147-A177-3AD203B41FA5}">
                      <a16:colId xmlns:a16="http://schemas.microsoft.com/office/drawing/2014/main" val="3147631738"/>
                    </a:ext>
                  </a:extLst>
                </a:gridCol>
                <a:gridCol w="2767257">
                  <a:extLst>
                    <a:ext uri="{9D8B030D-6E8A-4147-A177-3AD203B41FA5}">
                      <a16:colId xmlns:a16="http://schemas.microsoft.com/office/drawing/2014/main" val="3753326010"/>
                    </a:ext>
                  </a:extLst>
                </a:gridCol>
                <a:gridCol w="2767257">
                  <a:extLst>
                    <a:ext uri="{9D8B030D-6E8A-4147-A177-3AD203B41FA5}">
                      <a16:colId xmlns:a16="http://schemas.microsoft.com/office/drawing/2014/main" val="233897919"/>
                    </a:ext>
                  </a:extLst>
                </a:gridCol>
                <a:gridCol w="2732385">
                  <a:extLst>
                    <a:ext uri="{9D8B030D-6E8A-4147-A177-3AD203B41FA5}">
                      <a16:colId xmlns:a16="http://schemas.microsoft.com/office/drawing/2014/main" val="39066194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항목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EEPROM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55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데이터 유지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휘발성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전원 꺼지면 데이터 사라짐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비휘발성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비휘발성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546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쓰기 가능 여부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불가능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일반적 </a:t>
                      </a:r>
                      <a:r>
                        <a:rPr lang="en-US" altLang="ko-KR" sz="1200" dirty="0"/>
                        <a:t>ROM)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전기적으로 쓰기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 가능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438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속도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읽기만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상대적으로 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1717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수명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무제한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무제한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제한적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100</a:t>
                      </a:r>
                      <a:r>
                        <a:rPr lang="ko-KR" altLang="en-US" sz="1200" dirty="0"/>
                        <a:t>만 회 쓰기 가능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25899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222F84-4ADD-A942-C381-AB315F99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76437"/>
              </p:ext>
            </p:extLst>
          </p:nvPr>
        </p:nvGraphicFramePr>
        <p:xfrm>
          <a:off x="1091168" y="4712121"/>
          <a:ext cx="5801222" cy="18288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94832">
                  <a:extLst>
                    <a:ext uri="{9D8B030D-6E8A-4147-A177-3AD203B41FA5}">
                      <a16:colId xmlns:a16="http://schemas.microsoft.com/office/drawing/2014/main" val="760281949"/>
                    </a:ext>
                  </a:extLst>
                </a:gridCol>
                <a:gridCol w="4606390">
                  <a:extLst>
                    <a:ext uri="{9D8B030D-6E8A-4147-A177-3AD203B41FA5}">
                      <a16:colId xmlns:a16="http://schemas.microsoft.com/office/drawing/2014/main" val="3634265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047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메모리 구조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Byte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단위로 주소를 가짐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(0x00 ~ 0xFF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등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8438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데이터 저장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특정 메모리 주소에 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625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데이터 읽기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저장된 주소에서 데이터를 불러옴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874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데이터 삭제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전기적으로 삭제 가능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기본값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0xFF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로 초기화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8059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특징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비휘발성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전원 꺼져도 데이터 유지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42988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C40920D7-6CA6-45DD-FE75-90A18849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18" y="4317645"/>
            <a:ext cx="29578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EEPROM의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저장 방식 정리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7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D9E9927C-3789-75A2-8BB3-4DC6905CD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>
            <a:extLst>
              <a:ext uri="{FF2B5EF4-FFF2-40B4-BE49-F238E27FC236}">
                <a16:creationId xmlns:a16="http://schemas.microsoft.com/office/drawing/2014/main" id="{3B48CF58-1A07-42C2-E471-59CEF07A25F6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8" name="Google Shape;138;p9">
            <a:extLst>
              <a:ext uri="{FF2B5EF4-FFF2-40B4-BE49-F238E27FC236}">
                <a16:creationId xmlns:a16="http://schemas.microsoft.com/office/drawing/2014/main" id="{80F8F14F-31E3-28F0-0A57-BECF20CCCFE0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>
            <a:extLst>
              <a:ext uri="{FF2B5EF4-FFF2-40B4-BE49-F238E27FC236}">
                <a16:creationId xmlns:a16="http://schemas.microsoft.com/office/drawing/2014/main" id="{1408A4B1-859F-155F-E00A-2D2FF90EBDAD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EEPROM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6" name="Google Shape;55;p2">
            <a:extLst>
              <a:ext uri="{FF2B5EF4-FFF2-40B4-BE49-F238E27FC236}">
                <a16:creationId xmlns:a16="http://schemas.microsoft.com/office/drawing/2014/main" id="{A8CE6CE1-D76D-820E-7C98-597027C97BAB}"/>
              </a:ext>
            </a:extLst>
          </p:cNvPr>
          <p:cNvSpPr txBox="1"/>
          <p:nvPr/>
        </p:nvSpPr>
        <p:spPr>
          <a:xfrm>
            <a:off x="1061627" y="1676964"/>
            <a:ext cx="6539900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EEPROM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셀</a:t>
            </a:r>
            <a:r>
              <a:rPr lang="en-US" altLang="ko-KR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트랜지스터</a:t>
            </a:r>
            <a:r>
              <a:rPr lang="en-US" altLang="ko-KR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</a:t>
            </a:r>
            <a:r>
              <a:rPr lang="ko-KR" altLang="en-US" sz="15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로팅</a:t>
            </a:r>
            <a:r>
              <a:rPr lang="ko-KR" altLang="en-US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게이트</a:t>
            </a:r>
            <a:endParaRPr lang="en-US" altLang="ko-KR" sz="15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셀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 Cell):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저장하는 최소 단위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(0, 1) /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그림에서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 Tr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EEPROM,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RAM, ROM,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플래시 메모리 등 공통적으로 사용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반도체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트랜지스터가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플로팅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게이트에 전자 이동 또는 제거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 :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셀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 Tr)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활성화하거나 비활성화하는 데 사용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메모리 셀을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선택하는 스위치 역할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C8837-DF94-1561-9DAE-B0726909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3" y="3425965"/>
            <a:ext cx="4934639" cy="3077004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883C79-26B6-644F-D439-9818CA91C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71211"/>
              </p:ext>
            </p:extLst>
          </p:nvPr>
        </p:nvGraphicFramePr>
        <p:xfrm>
          <a:off x="5431409" y="3425965"/>
          <a:ext cx="6424428" cy="307700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64092">
                  <a:extLst>
                    <a:ext uri="{9D8B030D-6E8A-4147-A177-3AD203B41FA5}">
                      <a16:colId xmlns:a16="http://schemas.microsoft.com/office/drawing/2014/main" val="4214843685"/>
                    </a:ext>
                  </a:extLst>
                </a:gridCol>
                <a:gridCol w="4960336">
                  <a:extLst>
                    <a:ext uri="{9D8B030D-6E8A-4147-A177-3AD203B41FA5}">
                      <a16:colId xmlns:a16="http://schemas.microsoft.com/office/drawing/2014/main" val="2106907645"/>
                    </a:ext>
                  </a:extLst>
                </a:gridCol>
              </a:tblGrid>
              <a:tr h="341889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구성 요소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33746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j-ea"/>
                          <a:ea typeface="+mj-ea"/>
                        </a:rPr>
                        <a:t>N+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영역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소스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(Source)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와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드레인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(Drain)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역할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전자의 이동 통로 제공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94967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>
                          <a:latin typeface="+mj-ea"/>
                          <a:ea typeface="+mj-ea"/>
                        </a:rPr>
                        <a:t>플로팅 게이트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전자를 저장하여 데이터를 유지하는 역할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데이터 저장 시 핵심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794925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컨트롤 게이트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전압을 통해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플로팅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게이트의 동작을 제어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쓰기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삭제 시 필수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88787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>
                          <a:latin typeface="+mj-ea"/>
                          <a:ea typeface="+mj-ea"/>
                        </a:rPr>
                        <a:t>터널 산화막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플로팅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게이트를 절연하여 전자가 빠져나가지 않도록 보호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80549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>
                          <a:latin typeface="+mj-ea"/>
                          <a:ea typeface="+mj-ea"/>
                        </a:rPr>
                        <a:t>메모리 트랜지스터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플로팅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게이트를 포함한 데이터 저장용 트랜지스터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7728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>
                          <a:latin typeface="+mj-ea"/>
                          <a:ea typeface="+mj-ea"/>
                        </a:rPr>
                        <a:t>선택 트랜지스터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메모리 셀을 선택하거나 비활성화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읽기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쓰기 동작 제어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98939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j-ea"/>
                          <a:ea typeface="+mj-ea"/>
                        </a:rPr>
                        <a:t>Word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선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메모리 셀의 행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(Row)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29364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j-ea"/>
                          <a:ea typeface="+mj-ea"/>
                        </a:rPr>
                        <a:t>Bit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선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메모리 셀의 열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(Column)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85817"/>
                  </a:ext>
                </a:extLst>
              </a:tr>
            </a:tbl>
          </a:graphicData>
        </a:graphic>
      </p:graphicFrame>
      <p:sp>
        <p:nvSpPr>
          <p:cNvPr id="29" name="Google Shape;114;p7">
            <a:extLst>
              <a:ext uri="{FF2B5EF4-FFF2-40B4-BE49-F238E27FC236}">
                <a16:creationId xmlns:a16="http://schemas.microsoft.com/office/drawing/2014/main" id="{AF6020F7-954F-0F5A-207A-4F8BD232383E}"/>
              </a:ext>
            </a:extLst>
          </p:cNvPr>
          <p:cNvSpPr txBox="1"/>
          <p:nvPr/>
        </p:nvSpPr>
        <p:spPr>
          <a:xfrm>
            <a:off x="8740874" y="1676964"/>
            <a:ext cx="3114963" cy="10617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셀</a:t>
            </a:r>
            <a:r>
              <a:rPr lang="en-US" sz="1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이란</a:t>
            </a:r>
            <a:r>
              <a:rPr lang="en-US" sz="1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저장하는 최소 단위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(0, 1)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그림에서는 </a:t>
            </a:r>
            <a:r>
              <a:rPr lang="en-US" altLang="ko-KR" sz="1200" b="1" dirty="0" err="1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MemoryTr</a:t>
            </a:r>
            <a:r>
              <a:rPr lang="ko-KR" altLang="en-US" sz="1200" b="1" dirty="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lang="en-US" altLang="ko-KR" sz="1200" b="1" dirty="0">
              <a:solidFill>
                <a:srgbClr val="7030A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내부에 컨트롤 게이트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플로팅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게이트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터널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산화막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소유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009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4283476-21AB-2B60-EEBA-21B867A2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>
            <a:extLst>
              <a:ext uri="{FF2B5EF4-FFF2-40B4-BE49-F238E27FC236}">
                <a16:creationId xmlns:a16="http://schemas.microsoft.com/office/drawing/2014/main" id="{9C9FA86F-EB11-CFFC-4899-221CC6E02EED}"/>
              </a:ext>
            </a:extLst>
          </p:cNvPr>
          <p:cNvSpPr/>
          <p:nvPr/>
        </p:nvSpPr>
        <p:spPr>
          <a:xfrm>
            <a:off x="0" y="175177"/>
            <a:ext cx="8779933" cy="758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8" name="Google Shape;138;p9">
            <a:extLst>
              <a:ext uri="{FF2B5EF4-FFF2-40B4-BE49-F238E27FC236}">
                <a16:creationId xmlns:a16="http://schemas.microsoft.com/office/drawing/2014/main" id="{C5675867-52EE-AC12-71A6-2A03AA9A3F6F}"/>
              </a:ext>
            </a:extLst>
          </p:cNvPr>
          <p:cNvSpPr txBox="1"/>
          <p:nvPr/>
        </p:nvSpPr>
        <p:spPr>
          <a:xfrm>
            <a:off x="0" y="207434"/>
            <a:ext cx="99012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1주차</a:t>
            </a:r>
            <a:endParaRPr sz="3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>
            <a:extLst>
              <a:ext uri="{FF2B5EF4-FFF2-40B4-BE49-F238E27FC236}">
                <a16:creationId xmlns:a16="http://schemas.microsoft.com/office/drawing/2014/main" id="{270B2EE6-996D-4687-FFFE-BF8525817ECE}"/>
              </a:ext>
            </a:extLst>
          </p:cNvPr>
          <p:cNvSpPr txBox="1"/>
          <p:nvPr/>
        </p:nvSpPr>
        <p:spPr>
          <a:xfrm>
            <a:off x="336163" y="1100503"/>
            <a:ext cx="616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EEPROM</a:t>
            </a:r>
            <a:endParaRPr sz="1800"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Gulim"/>
              <a:sym typeface="Gulim"/>
            </a:endParaRPr>
          </a:p>
        </p:txBody>
      </p:sp>
      <p:sp>
        <p:nvSpPr>
          <p:cNvPr id="6" name="Google Shape;55;p2">
            <a:extLst>
              <a:ext uri="{FF2B5EF4-FFF2-40B4-BE49-F238E27FC236}">
                <a16:creationId xmlns:a16="http://schemas.microsoft.com/office/drawing/2014/main" id="{34661B11-DABB-1CA9-02DD-844214DE3ED6}"/>
              </a:ext>
            </a:extLst>
          </p:cNvPr>
          <p:cNvSpPr txBox="1"/>
          <p:nvPr/>
        </p:nvSpPr>
        <p:spPr>
          <a:xfrm>
            <a:off x="1061627" y="1676964"/>
            <a:ext cx="6539900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EEPROM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셀</a:t>
            </a:r>
            <a:r>
              <a:rPr lang="en-US" altLang="ko-KR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트랜지스터</a:t>
            </a:r>
            <a:r>
              <a:rPr lang="en-US" altLang="ko-KR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</a:t>
            </a:r>
            <a:r>
              <a:rPr lang="ko-KR" altLang="en-US" sz="15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로팅</a:t>
            </a:r>
            <a:r>
              <a:rPr lang="ko-KR" altLang="en-US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게이트</a:t>
            </a:r>
            <a:endParaRPr lang="en-US" altLang="ko-KR" sz="15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셀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 Cell):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저장하는 최소 단위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(0, 1) /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그림에서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 Tr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EEPROM,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RAM, ROM,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플래시 메모리 등 공통적으로 사용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반도체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트랜지스터가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플로팅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게이트에 전자 이동 또는 제거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 :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셀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 Tr)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활성화하거나 비활성화하는 데 사용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메모리 셀을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선택하는 스위치 역할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F9001B-9DDE-5CE8-0697-CEF634E5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3" y="3425965"/>
            <a:ext cx="4934639" cy="3077004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49D2BD-2257-6D38-61FB-57E9F77EEE6A}"/>
              </a:ext>
            </a:extLst>
          </p:cNvPr>
          <p:cNvGraphicFramePr>
            <a:graphicFrameLocks noGrp="1"/>
          </p:cNvGraphicFramePr>
          <p:nvPr/>
        </p:nvGraphicFramePr>
        <p:xfrm>
          <a:off x="5431409" y="3425965"/>
          <a:ext cx="6424428" cy="307700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64092">
                  <a:extLst>
                    <a:ext uri="{9D8B030D-6E8A-4147-A177-3AD203B41FA5}">
                      <a16:colId xmlns:a16="http://schemas.microsoft.com/office/drawing/2014/main" val="4214843685"/>
                    </a:ext>
                  </a:extLst>
                </a:gridCol>
                <a:gridCol w="4960336">
                  <a:extLst>
                    <a:ext uri="{9D8B030D-6E8A-4147-A177-3AD203B41FA5}">
                      <a16:colId xmlns:a16="http://schemas.microsoft.com/office/drawing/2014/main" val="2106907645"/>
                    </a:ext>
                  </a:extLst>
                </a:gridCol>
              </a:tblGrid>
              <a:tr h="341889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구성 요소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33746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j-ea"/>
                          <a:ea typeface="+mj-ea"/>
                        </a:rPr>
                        <a:t>N+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영역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소스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(Source)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와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드레인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(Drain)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역할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전자의 이동 통로 제공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94967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>
                          <a:latin typeface="+mj-ea"/>
                          <a:ea typeface="+mj-ea"/>
                        </a:rPr>
                        <a:t>플로팅 게이트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전자를 저장하여 데이터를 유지하는 역할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데이터 저장 시 핵심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794925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컨트롤 게이트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전압을 통해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플로팅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게이트의 동작을 제어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쓰기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삭제 시 필수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88787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>
                          <a:latin typeface="+mj-ea"/>
                          <a:ea typeface="+mj-ea"/>
                        </a:rPr>
                        <a:t>터널 산화막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플로팅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게이트를 절연하여 전자가 빠져나가지 않도록 보호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80549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>
                          <a:latin typeface="+mj-ea"/>
                          <a:ea typeface="+mj-ea"/>
                        </a:rPr>
                        <a:t>메모리 트랜지스터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플로팅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게이트를 포함한 데이터 저장용 트랜지스터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7728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ko-KR" altLang="en-US" sz="1100" b="1">
                          <a:latin typeface="+mj-ea"/>
                          <a:ea typeface="+mj-ea"/>
                        </a:rPr>
                        <a:t>선택 트랜지스터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메모리 셀을 선택하거나 비활성화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읽기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쓰기 동작 제어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98939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j-ea"/>
                          <a:ea typeface="+mj-ea"/>
                        </a:rPr>
                        <a:t>Word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선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메모리 셀의 행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(Row)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29364"/>
                  </a:ext>
                </a:extLst>
              </a:tr>
              <a:tr h="34188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j-ea"/>
                          <a:ea typeface="+mj-ea"/>
                        </a:rPr>
                        <a:t>Bit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선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메모리 셀의 열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(Column)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85817"/>
                  </a:ext>
                </a:extLst>
              </a:tr>
            </a:tbl>
          </a:graphicData>
        </a:graphic>
      </p:graphicFrame>
      <p:sp>
        <p:nvSpPr>
          <p:cNvPr id="29" name="Google Shape;114;p7">
            <a:extLst>
              <a:ext uri="{FF2B5EF4-FFF2-40B4-BE49-F238E27FC236}">
                <a16:creationId xmlns:a16="http://schemas.microsoft.com/office/drawing/2014/main" id="{4BEB6AED-0DFB-9C45-3AEE-2979E8B18E14}"/>
              </a:ext>
            </a:extLst>
          </p:cNvPr>
          <p:cNvSpPr txBox="1"/>
          <p:nvPr/>
        </p:nvSpPr>
        <p:spPr>
          <a:xfrm>
            <a:off x="8740874" y="1676964"/>
            <a:ext cx="3114963" cy="10617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셀</a:t>
            </a:r>
            <a:r>
              <a:rPr lang="en-US" sz="1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이란</a:t>
            </a:r>
            <a:r>
              <a:rPr lang="en-US" sz="1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저장하는 최소 단위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(0, 1)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그림에서는 </a:t>
            </a:r>
            <a:r>
              <a:rPr lang="en-US" altLang="ko-KR" sz="1200" b="1" dirty="0" err="1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MemoryTr</a:t>
            </a:r>
            <a:r>
              <a:rPr lang="ko-KR" altLang="en-US" sz="1200" b="1" dirty="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lang="en-US" altLang="ko-KR" sz="1200" b="1" dirty="0">
              <a:solidFill>
                <a:srgbClr val="7030A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내부에 컨트롤 게이트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플로팅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게이트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터널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산화막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소유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56199625"/>
      </p:ext>
    </p:extLst>
  </p:cSld>
  <p:clrMapOvr>
    <a:masterClrMapping/>
  </p:clrMapOvr>
</p:sld>
</file>

<file path=ppt/theme/theme1.xml><?xml version="1.0" encoding="utf-8"?>
<a:theme xmlns:a="http://schemas.openxmlformats.org/drawingml/2006/main" name="과제_슬라이드_수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4283</Words>
  <Application>Microsoft Office PowerPoint</Application>
  <PresentationFormat>와이드스크린</PresentationFormat>
  <Paragraphs>592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HY헤드라인M</vt:lpstr>
      <vt:lpstr>Noto Sans Symbols</vt:lpstr>
      <vt:lpstr>굴림</vt:lpstr>
      <vt:lpstr>맑은 고딕</vt:lpstr>
      <vt:lpstr>Arial</vt:lpstr>
      <vt:lpstr>과제_슬라이드_수정</vt:lpstr>
      <vt:lpstr>비디텍 연구소 인턴 과제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윤찬호</dc:creator>
  <cp:lastModifiedBy>윤찬호</cp:lastModifiedBy>
  <cp:revision>120</cp:revision>
  <dcterms:created xsi:type="dcterms:W3CDTF">2025-02-04T00:27:26Z</dcterms:created>
  <dcterms:modified xsi:type="dcterms:W3CDTF">2025-02-07T04:01:59Z</dcterms:modified>
</cp:coreProperties>
</file>