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58" r:id="rId4"/>
    <p:sldId id="268" r:id="rId5"/>
    <p:sldId id="273" r:id="rId6"/>
    <p:sldId id="271" r:id="rId7"/>
    <p:sldId id="272" r:id="rId8"/>
  </p:sldIdLst>
  <p:sldSz cx="6858000" cy="9906000" type="A4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나눔바른고딕" panose="020B0603020101020101" pitchFamily="34" charset="-127"/>
      <p:regular r:id="rId12"/>
      <p:bold r:id="rId13"/>
    </p:embeddedFont>
    <p:embeddedFont>
      <p:font typeface="나눔바른고딕 UltraLight" panose="020B0603020101020101" pitchFamily="34" charset="-127"/>
      <p:regular r:id="rId14"/>
    </p:embeddedFont>
    <p:embeddedFont>
      <p:font typeface="나눔스퀘어" panose="020B0600000101010101" pitchFamily="34" charset="-127"/>
      <p:regular r:id="rId15"/>
    </p:embeddedFont>
    <p:embeddedFont>
      <p:font typeface="나눔스퀘어 ExtraBold" panose="020B0600000101010101" pitchFamily="34" charset="-127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NanumBarunGothic" panose="020B0603020101020101" pitchFamily="34" charset="-127"/>
      <p:regular r:id="rId23"/>
      <p:bold r:id="rId24"/>
    </p:embeddedFont>
    <p:embeddedFont>
      <p:font typeface="NanumBarunGothic UltraLight" panose="020B0603020101020101" pitchFamily="34" charset="-127"/>
      <p:regular r:id="rId25"/>
    </p:embeddedFont>
    <p:embeddedFont>
      <p:font typeface="NanumSquare ExtraBold" panose="020B0600000101010101" pitchFamily="34" charset="-127"/>
      <p:bold r:id="rId26"/>
    </p:embeddedFont>
    <p:embeddedFont>
      <p:font typeface="NanumSquare Light" panose="020B0600000101010101" pitchFamily="34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FAB"/>
    <a:srgbClr val="88BFBC"/>
    <a:srgbClr val="35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4" d="100"/>
          <a:sy n="114" d="100"/>
        </p:scale>
        <p:origin x="305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8D42-0F3F-4C2E-BA69-0698F6278DCC}" type="datetimeFigureOut">
              <a:rPr lang="ko-KR" altLang="en-US" smtClean="0"/>
              <a:t>2020. 10. 25.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415D-2B9B-4C57-9CC1-E9EFD2A8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9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3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8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499600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36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116007" y="962466"/>
            <a:ext cx="2352571" cy="251050"/>
            <a:chOff x="3804920" y="546463"/>
            <a:chExt cx="2713446" cy="289560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311281" y="435791"/>
            <a:ext cx="1704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페스티벌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116008" y="964039"/>
            <a:ext cx="850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887985" y="98435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668320" y="98435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0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116007" y="962466"/>
            <a:ext cx="2352571" cy="251050"/>
            <a:chOff x="3804920" y="546463"/>
            <a:chExt cx="2713446" cy="289560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311280" y="435791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페스티벌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116008" y="96403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01 </a:t>
            </a:r>
            <a:r>
              <a:rPr lang="ko-KR" altLang="en-US" sz="800" b="0" i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육목</a:t>
            </a:r>
            <a:endParaRPr lang="en-US" altLang="ko-KR" sz="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887985" y="954623"/>
            <a:ext cx="850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r>
              <a:rPr lang="en-US" altLang="ko-KR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알고리즘</a:t>
            </a:r>
            <a:endParaRPr lang="en-US" altLang="ko-KR" sz="1000" b="1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668320" y="98435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2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116007" y="962466"/>
            <a:ext cx="2352571" cy="251050"/>
            <a:chOff x="3804920" y="546463"/>
            <a:chExt cx="2713446" cy="289560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311280" y="435791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페스티벌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116008" y="96403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01 </a:t>
            </a:r>
            <a:r>
              <a:rPr lang="ko-KR" altLang="en-US" sz="800" b="0" i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육목</a:t>
            </a:r>
            <a:endParaRPr lang="en-US" altLang="ko-KR" sz="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887985" y="969491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02</a:t>
            </a:r>
            <a:r>
              <a:rPr lang="en-US" altLang="ko-KR" sz="800" b="0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ko-KR" altLang="en-US" sz="800" b="0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알고리즘</a:t>
            </a:r>
            <a:endParaRPr lang="en-US" altLang="ko-KR" sz="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668320" y="962057"/>
            <a:ext cx="850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03</a:t>
            </a:r>
            <a:r>
              <a:rPr lang="en-US" altLang="ko-KR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</a:t>
            </a:r>
            <a:endParaRPr lang="en-US" altLang="ko-KR" sz="1000" b="1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6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4676503" y="7759339"/>
            <a:ext cx="2181497" cy="21407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91885" y="342537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2781" y="1017809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6953" y="1191981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14597" y="2843348"/>
            <a:ext cx="4556514" cy="2878071"/>
            <a:chOff x="784141" y="2751908"/>
            <a:chExt cx="4556514" cy="2878071"/>
          </a:xfrm>
        </p:grpSpPr>
        <p:sp>
          <p:nvSpPr>
            <p:cNvPr id="6" name="TextBox 5"/>
            <p:cNvSpPr txBox="1"/>
            <p:nvPr/>
          </p:nvSpPr>
          <p:spPr>
            <a:xfrm>
              <a:off x="840871" y="2823886"/>
              <a:ext cx="29065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SW</a:t>
              </a:r>
              <a:r>
                <a:rPr lang="ko-KR" altLang="en-US" sz="4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페스티벌</a:t>
              </a:r>
              <a:endPara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r>
                <a:rPr lang="ko-KR" altLang="en-US" sz="4000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육목</a:t>
              </a:r>
              <a:r>
                <a:rPr lang="ko-KR" altLang="en-US" sz="4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경진대회</a:t>
              </a:r>
              <a:endPara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84141" y="2751908"/>
              <a:ext cx="4556514" cy="1467395"/>
              <a:chOff x="960366" y="2751908"/>
              <a:chExt cx="4180115" cy="1467395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960366" y="4219303"/>
                <a:ext cx="41801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960366" y="2751908"/>
                <a:ext cx="418011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1911655" y="4706649"/>
              <a:ext cx="3429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AI Connect6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(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육목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)</a:t>
              </a:r>
            </a:p>
            <a:p>
              <a:pPr algn="r"/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유뇨윤효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팀</a:t>
              </a:r>
              <a:endPara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r"/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21700589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이찬효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&amp;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21800741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최윤서</a:t>
              </a:r>
              <a:endPara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84141" y="4319451"/>
              <a:ext cx="455651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84141" y="4388031"/>
              <a:ext cx="455651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0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 flipV="1">
            <a:off x="1619794" y="4762884"/>
            <a:ext cx="4550384" cy="446534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307616" y="3415357"/>
            <a:ext cx="4550384" cy="4465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0" y="4653737"/>
            <a:ext cx="4939059" cy="4846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3410" y="4140923"/>
            <a:ext cx="6018840" cy="2466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885" y="342537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2781" y="1017809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6953" y="1191981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445" y="2894900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목차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14597" y="2817222"/>
            <a:ext cx="240627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28425" y="4774865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70501" y="5131088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24684" y="5131088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78867" y="5131088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94174" y="2390065"/>
            <a:ext cx="1819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SW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페스티벌 </a:t>
            </a:r>
            <a:r>
              <a:rPr lang="ko-KR" altLang="en-US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AI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69860" y="4774865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6689" y="4774865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28425" y="5380879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1-1.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배경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1-2.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규칙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87277" y="5380879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2-1.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2-2.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객체지향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046129" y="5380879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3-1.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Reference</a:t>
            </a: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3-2.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메소드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설명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4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551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1-1.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육목의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배경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대만의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우이청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吳毅成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교수가 만든 게임으로 바둑판 위에 먼저 여섯 개의 돌을 방해 없이 일렬로 늘어놓으면 이기는 게임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오목은 먼저 시작하는 흑이 절대적으로 유리하지만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경우 항상 상대보다 돌이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개씩 많기 때문에 꽤나 공평하고 단순한 규칙을 가지고 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1-2.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육목의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규칙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게임의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랜덤성을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부여하기 위해 시작하기 전에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 이상의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적돌을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임의의 위치에 배치한다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흑돌이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개로 시작하여 이후로는 각 턴마다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개의 돌을 착수한다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여섯 개의 돌을 가장 먼저 배치하는 사람이 승리하는데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7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 등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장목은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허용되지 않는다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2-1.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알고리즘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* 다음과 같은 순서로 수의 우선 순위를 파악하였음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400050" lvl="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두 수로 </a:t>
            </a:r>
            <a:r>
              <a:rPr lang="ko-KR" altLang="en-US" sz="16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육목을</a:t>
            </a: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완성할 수 있는가</a:t>
            </a:r>
            <a:r>
              <a: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marL="400050" lvl="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없다면 이번 두 수로 꼭 저지해야하는 상대의 </a:t>
            </a:r>
            <a:r>
              <a:rPr lang="ko-KR" altLang="en-US" sz="16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육목이</a:t>
            </a: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있는가</a:t>
            </a:r>
            <a:r>
              <a: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marL="400050" lvl="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없다면 가장 영향력이 높은 움직임이 어디인가</a:t>
            </a:r>
            <a:r>
              <a: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2-2.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객체지향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*다음과 같이 객체와 기능을 분류하였음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 자리를 의미하는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Tile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Tile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위치할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Stone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게임을 컨트롤하는 </a:t>
            </a:r>
            <a:r>
              <a:rPr lang="en-US" altLang="ko-KR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GameController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모든 타일의 현재상황을 갖고 있는 </a:t>
            </a:r>
            <a:r>
              <a:rPr lang="en-US" altLang="ko-KR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CheckBoard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수를 묶어 가지고 있는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Moves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기타 메인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팝업 프레임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사운드패키지 등 존재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 </a:t>
            </a:r>
            <a:r>
              <a:rPr lang="en-US" altLang="ko-KR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CheckBoard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상황을 기반으로 최적의 수를 판단하는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Decision(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*여기서는 인공지능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존재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759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3-1.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Reference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ublic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static void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find_best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 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최고의 수를 실행할 수 있도록 하는 함수로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각 단계의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로직을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 병합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알고리즘의 우선순위에 해당하는 함수를 순서대로 불러와 적용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void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ai_click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(Point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first_move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마우스 이벤트를 발생시켜 주어진 좌표를 클릭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boolean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IsOutOfZBounds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x, int y)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주어진 인덱스 값의 배열의 최소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최대 범위 판단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Vector&lt;Point&gt;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get_allPossibleMoves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현재 보드의 모든 빈 포인트를 벡터 구조에 담아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double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calculateDoubleMove_score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(Moves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myMoves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, 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두 수의  점수 최댓값을 계산하는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처음 착수하는 돌을 보드에 반영시켜 두번째 착수의 점수를 계산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double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calculateSingleMove_score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(Point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myMove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, 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한 움직임의 최댓값을 계산하는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칸에 속한 상대와 나의 돌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추가로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적돌이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있을 때  가중치를  계산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5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 이상일 때는 상위 함수에서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걸러지기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때문에 가중치를 적용할 필요가 없음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Point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Find_BestSingleMove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[][]board)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모든 빈칸에 수를 두었을 때 점수가 가장 높은 지점을 찾는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8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759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3-2.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메소드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설명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ublic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static void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find_best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 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최고의 수를 실행할 수 있도록 하는 함수로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각 단계의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로직을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 병합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알고리즘의 우선순위에 해당하는 함수를 순서대로 불러와 적용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void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ai_click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(Point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first_move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마우스 이벤트를 발생시켜 주어진 좌표를 클릭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boolean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IsOutOfZBounds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x, int y)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주어진 인덱스 값의 배열의 최소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최대 범위 판단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Vector&lt;Point&gt;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get_allPossibleMoves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현재 보드의 모든 빈 포인트를 벡터 구조에 담아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double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calculateDoubleMove_score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(Moves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myMoves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, 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두 수의  점수 최댓값을 계산하는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처음 착수하는 돌을 보드에 반영시켜 두번째 착수의 점수를 계산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double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calculateSingleMove_score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(Point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myMove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, 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한 움직임의 최댓값을 계산하는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칸에 속한 상대와 나의 돌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추가로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적돌이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있을 때  가중치를  계산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5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 이상일 때는 상위 함수에서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걸러지기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때문에 가중치를 적용할 필요가 없음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Point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Find_BestSingleMove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[][]board)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모든 빈칸에 수를 두었을 때 점수가 가장 높은 지점을 찾는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775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private static Moves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defend_threat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위협이 되는 자리를 최대의 효율로 막는 움직임을 반환하는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첫 수를 보드에 반영한 뒤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다시 위협을 탐색하여 한 수만으로도 위협이 사라지면 나머지 한 수는 자유롭게 둘 수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있도록함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private static Vector&lt;Point&gt;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find_threat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(int[][] board, int x, int y) 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기준점에 대해 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방향을 탐색한 후 상대의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승리조건에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해당하는 위치들을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칸이 보드 안에 유효하게 들어올 경우에만 지속하여 탐색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칸을 문자열 형태로 변환하여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키와 비교 후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키에 있으면 빈칸을 반환</a:t>
            </a:r>
            <a:b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Vector&lt;Point&gt;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find_pattern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x, int y) 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기준점에 대해 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방향을 탐색한 후 나의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승리조건에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해당하는 위치들을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칸이 보드 안에 유효하게 들어올 경우에만 지속하여 탐색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칸을 문자열 형태로 변환하여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키와 비교 후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키에 있으면 빈칸을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HashMap&lt;String, int[]&gt; makeConnect6_hashmap(int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목이 완성되었을 때 승리 패턴을 키 값으로 하고 빈칸을 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value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값으로 가지는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생성 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C2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가지의 경우의 수가 있음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플레이어에 따라 키 값을 다르게 생성</a:t>
            </a:r>
          </a:p>
          <a:p>
            <a:pPr>
              <a:lnSpc>
                <a:spcPct val="130000"/>
              </a:lnSpc>
            </a:pP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HashMap&lt;String, int[]&gt; makeConnect6_5_hashmap(int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5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목이 완성되었을 때 승리 패턴을 키 값으로 하고 빈칸을 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value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값으로 가지는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생성 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C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1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가지의 경우의 수가 있음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플레이어에 따라 키 값을 다르게 생성</a:t>
            </a:r>
          </a:p>
          <a:p>
            <a:pPr>
              <a:lnSpc>
                <a:spcPct val="130000"/>
              </a:lnSpc>
            </a:pP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void </a:t>
            </a:r>
            <a:r>
              <a:rPr lang="en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update_HashMap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 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Player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에 맞는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두 쌍 생성 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859</Words>
  <Application>Microsoft Macintosh PowerPoint</Application>
  <PresentationFormat>A4 용지(210x297mm)</PresentationFormat>
  <Paragraphs>126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NanumBarunGothic UltraLight</vt:lpstr>
      <vt:lpstr>Calibri Light</vt:lpstr>
      <vt:lpstr>NanumBarunGothic</vt:lpstr>
      <vt:lpstr>Calibri</vt:lpstr>
      <vt:lpstr>NanumSquare Light</vt:lpstr>
      <vt:lpstr>나눔바른고딕</vt:lpstr>
      <vt:lpstr>맑은 고딕</vt:lpstr>
      <vt:lpstr>나눔스퀘어 ExtraBold</vt:lpstr>
      <vt:lpstr>Arial</vt:lpstr>
      <vt:lpstr>NanumSquare ExtraBold</vt:lpstr>
      <vt:lpstr>나눔스퀘어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LeeChanhyo</cp:lastModifiedBy>
  <cp:revision>65</cp:revision>
  <dcterms:created xsi:type="dcterms:W3CDTF">2018-09-01T10:32:10Z</dcterms:created>
  <dcterms:modified xsi:type="dcterms:W3CDTF">2020-10-25T07:16:39Z</dcterms:modified>
</cp:coreProperties>
</file>