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4495E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2.png"/><Relationship Id="rId6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Relationship Id="rId5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Relationship Id="rId9" Type="http://schemas.openxmlformats.org/officeDocument/2006/relationships/image" Target="../media/image20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Relationship Id="rId7" Type="http://schemas.openxmlformats.org/officeDocument/2006/relationships/image" Target="../media/image26.png"/><Relationship Id="rId8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Relationship Id="rId5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Relationship Id="rId5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Relationship Id="rId5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7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mp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325" y="928829"/>
            <a:ext cx="4000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mp.png"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2416325" y="2256900"/>
            <a:ext cx="4000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mp.png"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076789">
            <a:off x="7661644" y="1412000"/>
            <a:ext cx="40005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2927700" y="3137100"/>
            <a:ext cx="3288600" cy="19071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2400">
                <a:solidFill>
                  <a:schemeClr val="dk1"/>
                </a:solidFill>
              </a:rPr>
              <a:t>Team 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de" sz="1800">
                <a:solidFill>
                  <a:schemeClr val="dk1"/>
                </a:solidFill>
              </a:rPr>
              <a:t>Bastien Baret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de" sz="1800">
                <a:solidFill>
                  <a:schemeClr val="dk1"/>
                </a:solidFill>
              </a:rPr>
              <a:t>Lou Kramer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de" sz="1800">
                <a:solidFill>
                  <a:schemeClr val="dk1"/>
                </a:solidFill>
              </a:rPr>
              <a:t>Cristoffer Sarevall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de" sz="1800">
                <a:solidFill>
                  <a:schemeClr val="dk1"/>
                </a:solidFill>
              </a:rPr>
              <a:t>Jennifer Tipecska</a:t>
            </a:r>
          </a:p>
        </p:txBody>
      </p:sp>
      <p:pic>
        <p:nvPicPr>
          <p:cNvPr descr="ppt_title.png" id="103" name="Shape 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3162" y="1091922"/>
            <a:ext cx="7137666" cy="15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253" name="Shape 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55" name="Shape 255"/>
          <p:cNvSpPr txBox="1"/>
          <p:nvPr/>
        </p:nvSpPr>
        <p:spPr>
          <a:xfrm>
            <a:off x="297525" y="152475"/>
            <a:ext cx="7086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chemeClr val="lt1"/>
                </a:solidFill>
              </a:rPr>
              <a:t>   Malus Object: Darkness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10400" y="1349175"/>
            <a:ext cx="8250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de" sz="1800">
                <a:solidFill>
                  <a:schemeClr val="lt1"/>
                </a:solidFill>
              </a:rPr>
              <a:t>Goal: Avoid Item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Brings Darkness to the Tunnel</a:t>
            </a:r>
          </a:p>
          <a:p>
            <a:pPr lv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(Becomes harder to see nearing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de" sz="1800">
                <a:solidFill>
                  <a:schemeClr val="lt1"/>
                </a:solidFill>
              </a:rPr>
              <a:t>Objects)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6378" y="1420062"/>
            <a:ext cx="5000595" cy="29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267" name="Shape 2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69" name="Shape 269"/>
          <p:cNvSpPr txBox="1"/>
          <p:nvPr/>
        </p:nvSpPr>
        <p:spPr>
          <a:xfrm>
            <a:off x="297525" y="152475"/>
            <a:ext cx="6816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chemeClr val="lt1"/>
                </a:solidFill>
              </a:rPr>
              <a:t>   Malus Object: Distortion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410400" y="1349175"/>
            <a:ext cx="8250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de" sz="1800">
                <a:solidFill>
                  <a:schemeClr val="lt1"/>
                </a:solidFill>
              </a:rPr>
              <a:t>Goal: Avoid Item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de" sz="1800">
                <a:solidFill>
                  <a:schemeClr val="lt1"/>
                </a:solidFill>
              </a:rPr>
              <a:t>Inverts User input Directions</a:t>
            </a:r>
          </a:p>
        </p:txBody>
      </p:sp>
      <p:pic>
        <p:nvPicPr>
          <p:cNvPr id="271" name="Shape 2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0237" y="1260850"/>
            <a:ext cx="42767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281" name="Shape 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83" name="Shape 283"/>
          <p:cNvSpPr txBox="1"/>
          <p:nvPr/>
        </p:nvSpPr>
        <p:spPr>
          <a:xfrm>
            <a:off x="297525" y="152475"/>
            <a:ext cx="32769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chemeClr val="lt1"/>
                </a:solidFill>
              </a:rPr>
              <a:t>   ShaderManager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410400" y="1349175"/>
            <a:ext cx="8250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Creates all programs at the beginning</a:t>
            </a:r>
          </a:p>
          <a:p>
            <a:pPr lv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	-&gt; program switch between objects to support multiple shaders efficiently</a:t>
            </a:r>
          </a:p>
          <a:p>
            <a:pPr lv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	-&gt; further improve performance by sorting objects due to their shader types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Add support for texture input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Adjust attenuation factor to scene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3" name="Shape 293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96" name="Shape 296"/>
          <p:cNvSpPr txBox="1"/>
          <p:nvPr/>
        </p:nvSpPr>
        <p:spPr>
          <a:xfrm>
            <a:off x="297525" y="152475"/>
            <a:ext cx="32769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chemeClr val="lt1"/>
                </a:solidFill>
              </a:rPr>
              <a:t>  Transparent shader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410400" y="1349175"/>
            <a:ext cx="8250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Transparency can be set by adjusting the a variable of the RGBA value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BUT: order matters! 	-&gt; need sorting</a:t>
            </a:r>
          </a:p>
          <a:p>
            <a:pPr lv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			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de" sz="1800">
                <a:solidFill>
                  <a:schemeClr val="lt1"/>
                </a:solidFill>
              </a:rPr>
              <a:t>draw all opaque objects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de" sz="1800">
                <a:solidFill>
                  <a:schemeClr val="lt1"/>
                </a:solidFill>
              </a:rPr>
              <a:t>sort transparent objects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de" sz="1800">
                <a:solidFill>
                  <a:schemeClr val="lt1"/>
                </a:solidFill>
              </a:rPr>
              <a:t>draw transparent objects with 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blend function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trans-order.png" id="298" name="Shape 298"/>
          <p:cNvPicPr preferRelativeResize="0"/>
          <p:nvPr/>
        </p:nvPicPr>
        <p:blipFill rotWithShape="1">
          <a:blip r:embed="rId5">
            <a:alphaModFix/>
          </a:blip>
          <a:srcRect b="35005" l="0" r="0" t="35002"/>
          <a:stretch/>
        </p:blipFill>
        <p:spPr>
          <a:xfrm>
            <a:off x="4939000" y="2451425"/>
            <a:ext cx="3822000" cy="19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308" name="Shape 3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10" name="Shape 310"/>
          <p:cNvSpPr txBox="1"/>
          <p:nvPr/>
        </p:nvSpPr>
        <p:spPr>
          <a:xfrm>
            <a:off x="297525" y="152475"/>
            <a:ext cx="32769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chemeClr val="lt1"/>
                </a:solidFill>
              </a:rPr>
              <a:t>  Transparent shader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410400" y="1349175"/>
            <a:ext cx="8250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Transparency used to indicate shield around Pacman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pacman-shield.png" id="312" name="Shape 312"/>
          <p:cNvPicPr preferRelativeResize="0"/>
          <p:nvPr/>
        </p:nvPicPr>
        <p:blipFill rotWithShape="1">
          <a:blip r:embed="rId5">
            <a:alphaModFix/>
          </a:blip>
          <a:srcRect b="29330" l="0" r="9115" t="22387"/>
          <a:stretch/>
        </p:blipFill>
        <p:spPr>
          <a:xfrm>
            <a:off x="3247600" y="1879875"/>
            <a:ext cx="2648550" cy="24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322" name="Shape 3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24" name="Shape 324"/>
          <p:cNvSpPr txBox="1"/>
          <p:nvPr/>
        </p:nvSpPr>
        <p:spPr>
          <a:xfrm>
            <a:off x="297525" y="152475"/>
            <a:ext cx="32769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chemeClr val="lt1"/>
                </a:solidFill>
              </a:rPr>
              <a:t>  Gold shader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410400" y="1349175"/>
            <a:ext cx="8250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Shader to get a goldish-look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can be used for the coins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gold_house.png" id="326" name="Shape 326"/>
          <p:cNvPicPr preferRelativeResize="0"/>
          <p:nvPr/>
        </p:nvPicPr>
        <p:blipFill rotWithShape="1">
          <a:blip r:embed="rId5">
            <a:alphaModFix/>
          </a:blip>
          <a:srcRect b="25963" l="0" r="4761" t="25963"/>
          <a:stretch/>
        </p:blipFill>
        <p:spPr>
          <a:xfrm>
            <a:off x="3247599" y="1879875"/>
            <a:ext cx="2522349" cy="248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5" name="Shape 335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336" name="Shape 3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38" name="Shape 338"/>
          <p:cNvSpPr txBox="1"/>
          <p:nvPr/>
        </p:nvSpPr>
        <p:spPr>
          <a:xfrm>
            <a:off x="297525" y="152475"/>
            <a:ext cx="32769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chemeClr val="lt1"/>
                </a:solidFill>
              </a:rPr>
              <a:t> Obsidian shader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410400" y="1349175"/>
            <a:ext cx="8250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Shader to get a darker look :)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…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same shader, just different ambient, diffuse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and specular component colors!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obsidian_house.png" id="340" name="Shape 340"/>
          <p:cNvPicPr preferRelativeResize="0"/>
          <p:nvPr/>
        </p:nvPicPr>
        <p:blipFill rotWithShape="1">
          <a:blip r:embed="rId5">
            <a:alphaModFix/>
          </a:blip>
          <a:srcRect b="25842" l="3070" r="11866" t="22317"/>
          <a:stretch/>
        </p:blipFill>
        <p:spPr>
          <a:xfrm>
            <a:off x="5883400" y="1504250"/>
            <a:ext cx="2468925" cy="26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350" name="Shape 3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52" name="Shape 352"/>
          <p:cNvSpPr txBox="1"/>
          <p:nvPr/>
        </p:nvSpPr>
        <p:spPr>
          <a:xfrm>
            <a:off x="297525" y="152475"/>
            <a:ext cx="2601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chemeClr val="lt1"/>
                </a:solidFill>
              </a:rPr>
              <a:t>   Next Steps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410400" y="1349175"/>
            <a:ext cx="8250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Collision Detection and differentiation between objects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Level manager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Animation on Pacman, Texturing of the missing objects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Inclusion of Light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2800">
                <a:solidFill>
                  <a:srgbClr val="FFFFFF"/>
                </a:solidFill>
              </a:rPr>
              <a:t>Progress presentation 3</a:t>
            </a:r>
          </a:p>
        </p:txBody>
      </p:sp>
      <p:pic>
        <p:nvPicPr>
          <p:cNvPr descr="ppt_page.pn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3608" y="948873"/>
            <a:ext cx="1614600" cy="30255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1920823" y="948873"/>
            <a:ext cx="1614599" cy="30255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" name="Shape 115"/>
          <p:cNvSpPr/>
          <p:nvPr/>
        </p:nvSpPr>
        <p:spPr>
          <a:xfrm>
            <a:off x="3758038" y="948873"/>
            <a:ext cx="1614600" cy="30255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" name="Shape 116"/>
          <p:cNvSpPr/>
          <p:nvPr/>
        </p:nvSpPr>
        <p:spPr>
          <a:xfrm>
            <a:off x="5595253" y="948873"/>
            <a:ext cx="1614599" cy="30255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" name="Shape 117"/>
          <p:cNvSpPr/>
          <p:nvPr/>
        </p:nvSpPr>
        <p:spPr>
          <a:xfrm>
            <a:off x="7432468" y="948873"/>
            <a:ext cx="1614600" cy="30255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tmp" id="118" name="Shape 118"/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292399" y="1746763"/>
            <a:ext cx="1286925" cy="105711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182450" y="948873"/>
            <a:ext cx="1416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2400">
                <a:solidFill>
                  <a:srgbClr val="B7B7B7"/>
                </a:solidFill>
              </a:rPr>
              <a:t>Sprint 1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82450" y="2853323"/>
            <a:ext cx="1416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800">
                <a:solidFill>
                  <a:srgbClr val="B7B7B7"/>
                </a:solidFill>
              </a:rPr>
              <a:t>Setup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981575" y="948873"/>
            <a:ext cx="1416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2400">
                <a:solidFill>
                  <a:srgbClr val="B7B7B7"/>
                </a:solidFill>
              </a:rPr>
              <a:t>Sprint 2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1981575" y="2853323"/>
            <a:ext cx="1416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800">
                <a:solidFill>
                  <a:srgbClr val="B7B7B7"/>
                </a:solidFill>
              </a:rPr>
              <a:t>Graphics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818787" y="948873"/>
            <a:ext cx="1416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2400">
                <a:solidFill>
                  <a:srgbClr val="FFFFFF"/>
                </a:solidFill>
              </a:rPr>
              <a:t>Sprint 3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818787" y="2853323"/>
            <a:ext cx="1416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800">
                <a:solidFill>
                  <a:srgbClr val="FFFFFF"/>
                </a:solidFill>
              </a:rPr>
              <a:t>Advanced graphics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656012" y="948873"/>
            <a:ext cx="1416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2400">
                <a:solidFill>
                  <a:srgbClr val="B7B7B7"/>
                </a:solidFill>
              </a:rPr>
              <a:t>Sprint 4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656012" y="2853323"/>
            <a:ext cx="1416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800">
                <a:solidFill>
                  <a:srgbClr val="B7B7B7"/>
                </a:solidFill>
              </a:rPr>
              <a:t>Gameplay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7493225" y="948873"/>
            <a:ext cx="1416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2400">
                <a:solidFill>
                  <a:srgbClr val="B7B7B7"/>
                </a:solidFill>
              </a:rPr>
              <a:t>Sprint 5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7493225" y="2853323"/>
            <a:ext cx="1416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800">
                <a:solidFill>
                  <a:srgbClr val="B7B7B7"/>
                </a:solidFill>
              </a:rPr>
              <a:t>Validation</a:t>
            </a:r>
          </a:p>
        </p:txBody>
      </p:sp>
      <p:pic>
        <p:nvPicPr>
          <p:cNvPr descr="tmp.png" id="129" name="Shape 129"/>
          <p:cNvPicPr preferRelativeResize="0"/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2210325" y="1925436"/>
            <a:ext cx="959400" cy="836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mp.png" id="130" name="Shape 1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6936" y="1797017"/>
            <a:ext cx="1312424" cy="103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mp.png" id="131" name="Shape 131"/>
          <p:cNvPicPr preferRelativeResize="0"/>
          <p:nvPr/>
        </p:nvPicPr>
        <p:blipFill>
          <a:blip r:embed="rId8">
            <a:alphaModFix amt="50000"/>
          </a:blip>
          <a:stretch>
            <a:fillRect/>
          </a:stretch>
        </p:blipFill>
        <p:spPr>
          <a:xfrm>
            <a:off x="5759098" y="1799146"/>
            <a:ext cx="1286937" cy="9523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mp.png" id="132" name="Shape 132"/>
          <p:cNvPicPr preferRelativeResize="0"/>
          <p:nvPr/>
        </p:nvPicPr>
        <p:blipFill>
          <a:blip r:embed="rId9">
            <a:alphaModFix amt="50000"/>
          </a:blip>
          <a:stretch>
            <a:fillRect/>
          </a:stretch>
        </p:blipFill>
        <p:spPr>
          <a:xfrm>
            <a:off x="7615750" y="1835686"/>
            <a:ext cx="1286925" cy="101851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 rot="2700000">
            <a:off x="1688960" y="3717377"/>
            <a:ext cx="261770" cy="26177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 rot="2700000">
            <a:off x="3515835" y="3717377"/>
            <a:ext cx="261770" cy="26177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rot="2700000">
            <a:off x="5353060" y="3717377"/>
            <a:ext cx="261770" cy="26177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 rot="2700000">
            <a:off x="7190285" y="3717377"/>
            <a:ext cx="261770" cy="26177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1065650" y="4082573"/>
            <a:ext cx="14877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Progress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presentation 1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2902875" y="4082573"/>
            <a:ext cx="14877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Progress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presentation 2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4740100" y="4082573"/>
            <a:ext cx="14877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Progress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presentation 3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577325" y="4082573"/>
            <a:ext cx="14877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Progress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presentation 1</a:t>
            </a:r>
          </a:p>
        </p:txBody>
      </p:sp>
      <p:sp>
        <p:nvSpPr>
          <p:cNvPr id="141" name="Shape 141"/>
          <p:cNvSpPr/>
          <p:nvPr/>
        </p:nvSpPr>
        <p:spPr>
          <a:xfrm rot="2700000">
            <a:off x="8951560" y="3717377"/>
            <a:ext cx="261770" cy="26177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7696475" y="4082423"/>
            <a:ext cx="14877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Final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54" name="Shape 154"/>
          <p:cNvSpPr txBox="1"/>
          <p:nvPr/>
        </p:nvSpPr>
        <p:spPr>
          <a:xfrm>
            <a:off x="297525" y="152475"/>
            <a:ext cx="6168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chemeClr val="lt1"/>
                </a:solidFill>
              </a:rPr>
              <a:t>   Object 3D factory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297525" y="1147208"/>
            <a:ext cx="8250300" cy="309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de" sz="1800">
                <a:solidFill>
                  <a:schemeClr val="lt1"/>
                </a:solidFill>
              </a:rPr>
              <a:t>Avoid parsing the same .OBJ file multiple times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de" sz="1800">
                <a:solidFill>
                  <a:schemeClr val="lt1"/>
                </a:solidFill>
              </a:rPr>
              <a:t>Significantly improve loading time by cloning existing object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de" sz="1800">
                <a:solidFill>
                  <a:schemeClr val="lt1"/>
                </a:solidFill>
              </a:rPr>
              <a:t>Save memory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de" sz="1800">
                <a:solidFill>
                  <a:schemeClr val="lt1"/>
                </a:solidFill>
              </a:rPr>
              <a:t>Dynamically instantiate the right sub-class of Object3D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de" sz="1800">
                <a:solidFill>
                  <a:schemeClr val="lt1"/>
                </a:solidFill>
              </a:rPr>
              <a:t>Easy to use: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9750" y="3782362"/>
            <a:ext cx="526732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68" name="Shape 168"/>
          <p:cNvSpPr txBox="1"/>
          <p:nvPr/>
        </p:nvSpPr>
        <p:spPr>
          <a:xfrm>
            <a:off x="297525" y="152475"/>
            <a:ext cx="6168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chemeClr val="lt1"/>
                </a:solidFill>
              </a:rPr>
              <a:t>   Texturing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297525" y="1147208"/>
            <a:ext cx="8250300" cy="309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de" sz="1800">
                <a:solidFill>
                  <a:schemeClr val="lt1"/>
                </a:solidFill>
              </a:rPr>
              <a:t>Object3D class can now handle textured OBJ file using UV mapping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de" sz="1800">
                <a:solidFill>
                  <a:schemeClr val="lt1"/>
                </a:solidFill>
              </a:rPr>
              <a:t>UV mapping is defined in Blender/Maya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de" sz="1800">
                <a:solidFill>
                  <a:schemeClr val="lt1"/>
                </a:solidFill>
              </a:rPr>
              <a:t>Set the texture file in the code directly: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2025" y="3436050"/>
            <a:ext cx="51435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82" name="Shape 182"/>
          <p:cNvSpPr txBox="1"/>
          <p:nvPr/>
        </p:nvSpPr>
        <p:spPr>
          <a:xfrm>
            <a:off x="297525" y="152475"/>
            <a:ext cx="6168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chemeClr val="lt1"/>
                </a:solidFill>
              </a:rPr>
              <a:t>   UI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297525" y="1147208"/>
            <a:ext cx="8250300" cy="309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de" sz="1800">
                <a:solidFill>
                  <a:schemeClr val="lt1"/>
                </a:solidFill>
              </a:rPr>
              <a:t>Use a simple plan with texture </a:t>
            </a:r>
            <a:r>
              <a:rPr lang="de" sz="1800">
                <a:solidFill>
                  <a:schemeClr val="lt1"/>
                </a:solidFill>
              </a:rPr>
              <a:t>at the nearest plan of the frustum from the camera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de" sz="1800">
                <a:solidFill>
                  <a:schemeClr val="lt1"/>
                </a:solidFill>
              </a:rPr>
              <a:t>Generate text texture at runtime using Android’s Canvas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de" sz="1800">
                <a:solidFill>
                  <a:schemeClr val="lt1"/>
                </a:solidFill>
              </a:rPr>
              <a:t>Compute OpenGL coordinate from screen coordinate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de" sz="1800">
                <a:solidFill>
                  <a:schemeClr val="lt1"/>
                </a:solidFill>
              </a:rPr>
              <a:t>Compute scaling to fit text/image size (avoid stretched texture)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4425" y="2670587"/>
            <a:ext cx="68580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96" name="Shape 196"/>
          <p:cNvSpPr txBox="1"/>
          <p:nvPr/>
        </p:nvSpPr>
        <p:spPr>
          <a:xfrm>
            <a:off x="297525" y="152475"/>
            <a:ext cx="6168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chemeClr val="lt1"/>
                </a:solidFill>
              </a:rPr>
              <a:t>   UI: example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7721" y="1289050"/>
            <a:ext cx="1678541" cy="2984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2726" y="1289050"/>
            <a:ext cx="1678541" cy="2984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66129" y="1289050"/>
            <a:ext cx="1678541" cy="298407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947737" y="4221075"/>
            <a:ext cx="1678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de" u="sng">
                <a:solidFill>
                  <a:srgbClr val="FFFFFF"/>
                </a:solidFill>
              </a:rPr>
              <a:t>Menu view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3704512" y="4221075"/>
            <a:ext cx="1678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de" u="sng">
                <a:solidFill>
                  <a:srgbClr val="FFFFFF"/>
                </a:solidFill>
              </a:rPr>
              <a:t>Game view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6461287" y="4221075"/>
            <a:ext cx="1678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de" u="sng">
                <a:solidFill>
                  <a:srgbClr val="FFFFFF"/>
                </a:solidFill>
              </a:rPr>
              <a:t>Highscore 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14" name="Shape 214"/>
          <p:cNvSpPr txBox="1"/>
          <p:nvPr/>
        </p:nvSpPr>
        <p:spPr>
          <a:xfrm>
            <a:off x="297525" y="152475"/>
            <a:ext cx="6168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chemeClr val="lt1"/>
                </a:solidFill>
              </a:rPr>
              <a:t>   New 3D Objects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97525" y="1147208"/>
            <a:ext cx="8250300" cy="309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de" sz="1800">
                <a:solidFill>
                  <a:schemeClr val="lt1"/>
                </a:solidFill>
              </a:rPr>
              <a:t>New collectible Item, to increase final score</a:t>
            </a:r>
            <a:br>
              <a:rPr lang="de" sz="1800">
                <a:solidFill>
                  <a:schemeClr val="lt1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de" sz="1800">
                <a:solidFill>
                  <a:schemeClr val="lt1"/>
                </a:solidFill>
              </a:rPr>
              <a:t>One new Items, which produce bonus effects ( Still missing One)</a:t>
            </a:r>
            <a:br>
              <a:rPr lang="de" sz="1800">
                <a:solidFill>
                  <a:schemeClr val="lt1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de" sz="1800">
                <a:solidFill>
                  <a:schemeClr val="lt1"/>
                </a:solidFill>
              </a:rPr>
              <a:t>Two new Items, which produce malus effects</a:t>
            </a:r>
            <a:br>
              <a:rPr lang="de" sz="1800">
                <a:solidFill>
                  <a:schemeClr val="lt1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de" sz="1800">
                <a:solidFill>
                  <a:schemeClr val="lt1"/>
                </a:solidFill>
              </a:rPr>
              <a:t>Beginning to Texture some of the objects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27" name="Shape 227"/>
          <p:cNvSpPr txBox="1"/>
          <p:nvPr/>
        </p:nvSpPr>
        <p:spPr>
          <a:xfrm>
            <a:off x="297525" y="152475"/>
            <a:ext cx="2601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chemeClr val="lt1"/>
                </a:solidFill>
              </a:rPr>
              <a:t>   Collectible: Ball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410400" y="1349175"/>
            <a:ext cx="8250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Goal: Collect Item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Contributes Points to Score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8837" y="1330462"/>
            <a:ext cx="404812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41" name="Shape 241"/>
          <p:cNvSpPr txBox="1"/>
          <p:nvPr/>
        </p:nvSpPr>
        <p:spPr>
          <a:xfrm>
            <a:off x="297525" y="152475"/>
            <a:ext cx="541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chemeClr val="lt1"/>
                </a:solidFill>
              </a:rPr>
              <a:t>   Bonus Object: Shield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410400" y="1349175"/>
            <a:ext cx="8250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Goal: Collect Item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Grants temporary immunity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(against Ghosts and Malus Objects)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43" name="Shape 2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0237" y="1149475"/>
            <a:ext cx="427672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