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4495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20.png"/><Relationship Id="rId6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mp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325" y="928829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416325" y="2256900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76789">
            <a:off x="7661644" y="1412000"/>
            <a:ext cx="4000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2927700" y="3137100"/>
            <a:ext cx="3288600" cy="19071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400">
                <a:solidFill>
                  <a:schemeClr val="dk1"/>
                </a:solidFill>
              </a:rPr>
              <a:t>Team 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Bastien Baret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Lou Kramer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Cristoffer Sarevall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chemeClr val="dk1"/>
                </a:solidFill>
              </a:rPr>
              <a:t>Jennifer Tipecska</a:t>
            </a:r>
          </a:p>
        </p:txBody>
      </p:sp>
      <p:pic>
        <p:nvPicPr>
          <p:cNvPr descr="ppt_title.png"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162" y="1091922"/>
            <a:ext cx="7137666" cy="1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594898" y="196050"/>
            <a:ext cx="5668200" cy="7038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Sprint 2: graphics</a:t>
            </a:r>
          </a:p>
        </p:txBody>
      </p:sp>
      <p:pic>
        <p:nvPicPr>
          <p:cNvPr descr="ppt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" y="442750"/>
            <a:ext cx="8600352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_page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tmp.jpg"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750" y="1519174"/>
            <a:ext cx="7664500" cy="255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Scene graph: Basic idea</a:t>
            </a:r>
          </a:p>
        </p:txBody>
      </p:sp>
      <p:pic>
        <p:nvPicPr>
          <p:cNvPr descr="ppt_page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Initially Pacman and the camera has fixed positions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Create an invisible root in the center of the pipe around which the pipe, enemies and powerups rotate depending on gyroscope.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Everything moves towards and rotates around Pacman, who doesn’t actually move.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14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Modelling</a:t>
            </a:r>
            <a:r>
              <a:rPr lang="fr" sz="2800">
                <a:solidFill>
                  <a:schemeClr val="dk1"/>
                </a:solidFill>
              </a:rPr>
              <a:t>: create the objects </a:t>
            </a:r>
          </a:p>
        </p:txBody>
      </p:sp>
      <p:pic>
        <p:nvPicPr>
          <p:cNvPr descr="ppt_page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Create Pacman, the pipe, enemies and powerups.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Potentially add small animations to the objects.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594898" y="196050"/>
            <a:ext cx="5668200" cy="7038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Sprint 3: advanced graphics</a:t>
            </a:r>
          </a:p>
        </p:txBody>
      </p:sp>
      <p:pic>
        <p:nvPicPr>
          <p:cNvPr descr="ppt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" y="442750"/>
            <a:ext cx="8600352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_page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tmp.jpg"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62" y="1745125"/>
            <a:ext cx="8470675" cy="21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Tunnel/ Object animation</a:t>
            </a:r>
          </a:p>
        </p:txBody>
      </p:sp>
      <p:pic>
        <p:nvPicPr>
          <p:cNvPr descr="ppt_page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Individual animation for different objects, like ghost movement, rotation of collected power ups, etc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Dynamic tunnel generation and joining together of different tunnel sections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UI</a:t>
            </a:r>
          </a:p>
        </p:txBody>
      </p:sp>
      <p:pic>
        <p:nvPicPr>
          <p:cNvPr descr="ppt_page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Basic implementation of a Scoreboard, point dependent on distance and Bonus/Malus Objects collected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Basic Life/Health concept implementation, reduction through collision with the ghosts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Menu / Shaders</a:t>
            </a:r>
          </a:p>
        </p:txBody>
      </p:sp>
      <p:pic>
        <p:nvPicPr>
          <p:cNvPr descr="ppt_page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Implementation of a basic menu layout, enables restart, mode selection, etc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Adapt shaders to new object and tunnel animations, and to display in game events like power ups and malus object collection 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594898" y="196050"/>
            <a:ext cx="5668200" cy="7038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Sprint 4: gameplay</a:t>
            </a:r>
          </a:p>
        </p:txBody>
      </p:sp>
      <p:pic>
        <p:nvPicPr>
          <p:cNvPr descr="ppt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" y="442750"/>
            <a:ext cx="8600352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_page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tmp.jpg"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379" y="1645479"/>
            <a:ext cx="7427249" cy="2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Shader: LevelManager</a:t>
            </a:r>
          </a:p>
        </p:txBody>
      </p:sp>
      <p:pic>
        <p:nvPicPr>
          <p:cNvPr descr="ppt_page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spawns new objects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fr" sz="1800"/>
              <a:t>ghosts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fr" sz="1800"/>
              <a:t>power ups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fr" sz="1800"/>
              <a:t>...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depending on the level/difficulty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Shader: Leaderboard</a:t>
            </a:r>
          </a:p>
        </p:txBody>
      </p:sp>
      <p:pic>
        <p:nvPicPr>
          <p:cNvPr descr="ppt_page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Local version: store a leaderboard in a file locally on the phone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Global version: server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Project schedule</a:t>
            </a:r>
          </a:p>
        </p:txBody>
      </p:sp>
      <p:pic>
        <p:nvPicPr>
          <p:cNvPr descr="ppt_page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360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1920823" y="948873"/>
            <a:ext cx="1614599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Shape 70"/>
          <p:cNvSpPr/>
          <p:nvPr/>
        </p:nvSpPr>
        <p:spPr>
          <a:xfrm>
            <a:off x="375803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Shape 71"/>
          <p:cNvSpPr/>
          <p:nvPr/>
        </p:nvSpPr>
        <p:spPr>
          <a:xfrm>
            <a:off x="5595253" y="948873"/>
            <a:ext cx="1614599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Shape 72"/>
          <p:cNvSpPr/>
          <p:nvPr/>
        </p:nvSpPr>
        <p:spPr>
          <a:xfrm>
            <a:off x="7432468" y="948873"/>
            <a:ext cx="1614600" cy="30255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mp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99" y="1746763"/>
            <a:ext cx="1286925" cy="105711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82450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82450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81575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Sprint 2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981575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</a:rPr>
              <a:t>Graphics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818787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Sprint 3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818787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</a:rPr>
              <a:t>Advanced graphics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56012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Sprint 4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656012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</a:rPr>
              <a:t>Gameplay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493225" y="94887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FFFF"/>
                </a:solidFill>
              </a:rPr>
              <a:t>Sprint 5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493225" y="2853323"/>
            <a:ext cx="1416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</a:rPr>
              <a:t>Validation</a:t>
            </a:r>
          </a:p>
        </p:txBody>
      </p:sp>
      <p:pic>
        <p:nvPicPr>
          <p:cNvPr descr="tmp.png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0325" y="1925436"/>
            <a:ext cx="959400" cy="83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6936" y="1797017"/>
            <a:ext cx="1312424" cy="10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9098" y="1799146"/>
            <a:ext cx="1286937" cy="952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png"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5750" y="1835686"/>
            <a:ext cx="1286925" cy="10185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 rot="2700000">
            <a:off x="1688960" y="3717377"/>
            <a:ext cx="261770" cy="261770"/>
          </a:xfrm>
          <a:prstGeom prst="rect">
            <a:avLst/>
          </a:prstGeom>
          <a:solidFill>
            <a:srgbClr val="E67E2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2700000">
            <a:off x="3515835" y="3717377"/>
            <a:ext cx="261770" cy="261770"/>
          </a:xfrm>
          <a:prstGeom prst="rect">
            <a:avLst/>
          </a:prstGeom>
          <a:solidFill>
            <a:srgbClr val="E67E2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2700000">
            <a:off x="5353060" y="3717377"/>
            <a:ext cx="261770" cy="261770"/>
          </a:xfrm>
          <a:prstGeom prst="rect">
            <a:avLst/>
          </a:prstGeom>
          <a:solidFill>
            <a:srgbClr val="E67E2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2700000">
            <a:off x="7190285" y="3717377"/>
            <a:ext cx="261770" cy="261770"/>
          </a:xfrm>
          <a:prstGeom prst="rect">
            <a:avLst/>
          </a:prstGeom>
          <a:solidFill>
            <a:srgbClr val="E67E2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065650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Progress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presentation 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902875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presentation 2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740100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presentation 3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577325" y="408257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Progress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presentation 1</a:t>
            </a:r>
          </a:p>
        </p:txBody>
      </p:sp>
      <p:sp>
        <p:nvSpPr>
          <p:cNvPr id="96" name="Shape 96"/>
          <p:cNvSpPr/>
          <p:nvPr/>
        </p:nvSpPr>
        <p:spPr>
          <a:xfrm rot="2700000">
            <a:off x="8951560" y="3717377"/>
            <a:ext cx="261770" cy="261770"/>
          </a:xfrm>
          <a:prstGeom prst="rect">
            <a:avLst/>
          </a:prstGeom>
          <a:solidFill>
            <a:srgbClr val="E67E2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696475" y="4082423"/>
            <a:ext cx="14877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Final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594898" y="196050"/>
            <a:ext cx="5668200" cy="7038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Sprint 5: validation</a:t>
            </a:r>
          </a:p>
        </p:txBody>
      </p:sp>
      <p:pic>
        <p:nvPicPr>
          <p:cNvPr descr="ppt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" y="442750"/>
            <a:ext cx="8600352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_page.png"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tmp.jpg"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62" y="1762525"/>
            <a:ext cx="8658275" cy="161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594898" y="196050"/>
            <a:ext cx="5668200" cy="7038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Sprint 1: setup</a:t>
            </a:r>
          </a:p>
        </p:txBody>
      </p:sp>
      <p:pic>
        <p:nvPicPr>
          <p:cNvPr descr="ppt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23" y="442750"/>
            <a:ext cx="8600352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_page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tmp"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75" y="1338625"/>
            <a:ext cx="8070049" cy="309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Game skeleton</a:t>
            </a:r>
          </a:p>
        </p:txBody>
      </p:sp>
      <p:pic>
        <p:nvPicPr>
          <p:cNvPr descr="ppt_page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Game loop: update objects’ position/game state and draw all the scene.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FPS counter (will be removed on release)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Drawable: super class for all objects on the scene.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.jp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700" y="2990650"/>
            <a:ext cx="3662150" cy="12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29825" y="4158225"/>
            <a:ext cx="8707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/>
              <a:t>Each transformation recalculate the model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OBJ parser</a:t>
            </a:r>
          </a:p>
        </p:txBody>
      </p:sp>
      <p:pic>
        <p:nvPicPr>
          <p:cNvPr descr="ppt_page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Parse OBJ file (from Blender, Maya…)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Create vertex and normal buffers with</a:t>
            </a:r>
            <a:br>
              <a:rPr lang="fr" sz="1800"/>
            </a:br>
            <a:r>
              <a:rPr lang="fr" sz="1800"/>
              <a:t>VBO optimisation (indexes)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Import complex 3D object from assets </a:t>
            </a:r>
            <a:r>
              <a:rPr lang="fr" sz="1800">
                <a:solidFill>
                  <a:schemeClr val="dk1"/>
                </a:solidFill>
              </a:rPr>
              <a:t>easily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60926-224541.png"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175" y="1269625"/>
            <a:ext cx="1587675" cy="2822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663700" y="4015975"/>
            <a:ext cx="2670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3D mesh with 385,888 vertices and 378,302 triangles</a:t>
            </a:r>
          </a:p>
        </p:txBody>
      </p:sp>
      <p:pic>
        <p:nvPicPr>
          <p:cNvPr descr="tmp.jpg"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75" y="3919825"/>
            <a:ext cx="489812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I</a:t>
            </a:r>
            <a:r>
              <a:rPr lang="fr" sz="2800">
                <a:solidFill>
                  <a:schemeClr val="dk1"/>
                </a:solidFill>
              </a:rPr>
              <a:t>nput manager</a:t>
            </a:r>
          </a:p>
        </p:txBody>
      </p:sp>
      <p:pic>
        <p:nvPicPr>
          <p:cNvPr descr="ppt_page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Retrieve all user input/action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Gyroscope: from device’s accelerometer and magnetometer (improve precision)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Touch event: from GLSurfaceView.onTouchEvent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Easy to use in every context (singleton):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mp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500" y="3659800"/>
            <a:ext cx="4782750" cy="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Shader: phong lighting</a:t>
            </a:r>
          </a:p>
        </p:txBody>
      </p:sp>
      <p:pic>
        <p:nvPicPr>
          <p:cNvPr descr="ppt_page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Added phong lighting in the fragment shader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Pointlight</a:t>
            </a:r>
            <a:br>
              <a:rPr lang="fr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Attenuation</a:t>
            </a:r>
          </a:p>
        </p:txBody>
      </p:sp>
      <p:pic>
        <p:nvPicPr>
          <p:cNvPr descr="shader"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624" y="1924137"/>
            <a:ext cx="3185199" cy="20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Shader: toon shader + outlines</a:t>
            </a:r>
          </a:p>
        </p:txBody>
      </p:sp>
      <p:pic>
        <p:nvPicPr>
          <p:cNvPr descr="ppt_page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Phong with fixed light-levels - toon shader effect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Stencil buffer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2 passes for outline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Still: pointlight + attenuation</a:t>
            </a:r>
          </a:p>
        </p:txBody>
      </p:sp>
      <p:pic>
        <p:nvPicPr>
          <p:cNvPr descr="shader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624" y="1924137"/>
            <a:ext cx="3185199" cy="20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-125" y="0"/>
            <a:ext cx="9144000" cy="7077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2800">
                <a:solidFill>
                  <a:schemeClr val="dk1"/>
                </a:solidFill>
              </a:rPr>
              <a:t>Shader: Lessons learned</a:t>
            </a:r>
          </a:p>
        </p:txBody>
      </p:sp>
      <p:pic>
        <p:nvPicPr>
          <p:cNvPr descr="ppt_page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75" y="4697900"/>
            <a:ext cx="819925" cy="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386449" y="4776988"/>
            <a:ext cx="320700" cy="261600"/>
          </a:xfrm>
          <a:prstGeom prst="rect">
            <a:avLst/>
          </a:prstGeom>
          <a:solidFill>
            <a:srgbClr val="FFFFFF">
              <a:alpha val="4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09875" y="1151475"/>
            <a:ext cx="8747100" cy="3491700"/>
          </a:xfrm>
          <a:prstGeom prst="rect">
            <a:avLst/>
          </a:prstGeom>
          <a:solidFill>
            <a:srgbClr val="FFFFFF">
              <a:alpha val="323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OpenGLES2.0 does not support multiple render targets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GLSL does not cast automatically, </a:t>
            </a:r>
            <a:br>
              <a:rPr lang="fr" sz="1800"/>
            </a:br>
            <a:r>
              <a:rPr lang="fr" sz="1800"/>
              <a:t>but emulator does not check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fr" sz="1800"/>
              <a:t>Future work: ShaderManager</a:t>
            </a:r>
          </a:p>
        </p:txBody>
      </p:sp>
      <p:pic>
        <p:nvPicPr>
          <p:cNvPr descr="shader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624" y="1924137"/>
            <a:ext cx="3185199" cy="20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8272457" y="4697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  <p:pic>
        <p:nvPicPr>
          <p:cNvPr descr="ppt.png"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00" y="538225"/>
            <a:ext cx="8707152" cy="30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