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8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70f139a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70f139a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70f139ac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70f139ac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87f04f8d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87f04f8d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87f04f8d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87f04f8d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87f04f8d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87f04f8d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87f04f8d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87f04f8d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87f04f8d8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87f04f8d8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70f139ac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70f139ac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TJCyv63dBk?feature=shar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DLIP Final Project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33"/>
              <a:t>Camera-Based System for Automatic Pin Mapping on Breadboards</a:t>
            </a:r>
            <a:endParaRPr sz="1933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ko" sz="2220">
                <a:solidFill>
                  <a:schemeClr val="dk1"/>
                </a:solidFill>
              </a:rPr>
              <a:t>School of Mechanical and Control Engineering</a:t>
            </a:r>
            <a:endParaRPr sz="222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sz="222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ko" sz="1820">
                <a:solidFill>
                  <a:schemeClr val="dk1"/>
                </a:solidFill>
              </a:rPr>
              <a:t>Prof. YoungKeun-Kim</a:t>
            </a:r>
            <a:endParaRPr sz="182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ko" sz="1820">
                <a:solidFill>
                  <a:schemeClr val="dk1"/>
                </a:solidFill>
              </a:rPr>
              <a:t>21900179 JongHyeon-Kim</a:t>
            </a:r>
            <a:endParaRPr sz="182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ko" sz="1820">
                <a:solidFill>
                  <a:schemeClr val="dk1"/>
                </a:solidFill>
              </a:rPr>
              <a:t>22000188   ChanJung-Kim</a:t>
            </a:r>
            <a:endParaRPr sz="182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2620"/>
          </a:p>
        </p:txBody>
      </p:sp>
      <p:sp>
        <p:nvSpPr>
          <p:cNvPr id="56" name="Google Shape;56;p13"/>
          <p:cNvSpPr/>
          <p:nvPr/>
        </p:nvSpPr>
        <p:spPr>
          <a:xfrm>
            <a:off x="-125" y="4595475"/>
            <a:ext cx="9144000" cy="54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643900" y="4632500"/>
            <a:ext cx="3188400" cy="416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</a:rPr>
              <a:t>Handong Global University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000" cy="54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033700" y="744575"/>
            <a:ext cx="30765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25" y="4595475"/>
            <a:ext cx="9144000" cy="54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643900" y="4632500"/>
            <a:ext cx="3188400" cy="416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</a:rPr>
              <a:t>Handong Global University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0" y="0"/>
            <a:ext cx="9144000" cy="54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033700" y="744575"/>
            <a:ext cx="307657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13827" y="0"/>
            <a:ext cx="22332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</a:rPr>
              <a:t>Introduction</a:t>
            </a:r>
            <a:endParaRPr sz="2300"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lt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l="25782" t="13164" r="26699" b="12920"/>
          <a:stretch/>
        </p:blipFill>
        <p:spPr>
          <a:xfrm>
            <a:off x="7346750" y="1510200"/>
            <a:ext cx="1674050" cy="195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6800" y="1510200"/>
            <a:ext cx="2010845" cy="19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46100" y="1117255"/>
            <a:ext cx="389250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Various forms of integrated circuit (IC) chips are essential components and commonly used at school experiment and an industrial site.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256750" y="2272005"/>
            <a:ext cx="4023600" cy="1001252"/>
            <a:chOff x="3844425" y="1325450"/>
            <a:chExt cx="4023600" cy="1001252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3844425" y="1680202"/>
              <a:ext cx="4023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Char char="●"/>
              </a:pPr>
              <a:r>
                <a:rPr lang="ko" sz="1500">
                  <a:solidFill>
                    <a:schemeClr val="dk2"/>
                  </a:solidFill>
                </a:rPr>
                <a:t>Hard to identify a IC chip</a:t>
              </a:r>
              <a:endParaRPr sz="1500">
                <a:solidFill>
                  <a:schemeClr val="dk2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Char char="●"/>
              </a:pPr>
              <a:r>
                <a:rPr lang="ko" sz="1500">
                  <a:solidFill>
                    <a:schemeClr val="dk2"/>
                  </a:solidFill>
                </a:rPr>
                <a:t>Not convenient to look for datasheet</a:t>
              </a:r>
              <a:endParaRPr sz="1500">
                <a:solidFill>
                  <a:schemeClr val="dk2"/>
                </a:solidFill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844425" y="1325450"/>
              <a:ext cx="2601600" cy="49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 dirty="0">
                  <a:solidFill>
                    <a:schemeClr val="dk2"/>
                  </a:solidFill>
                </a:rPr>
                <a:t>Problem Description</a:t>
              </a:r>
              <a:endParaRPr sz="1600" b="1" dirty="0">
                <a:solidFill>
                  <a:schemeClr val="dk2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280792" y="3273243"/>
            <a:ext cx="5853600" cy="1009264"/>
            <a:chOff x="3844425" y="1325450"/>
            <a:chExt cx="5853600" cy="1009264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3844425" y="1688214"/>
              <a:ext cx="5853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Char char="●"/>
              </a:pPr>
              <a:r>
                <a:rPr lang="ko" sz="1500">
                  <a:solidFill>
                    <a:schemeClr val="dk2"/>
                  </a:solidFill>
                </a:rPr>
                <a:t>IC chips and its node are identified by corresponding mode. User may pause or resume the program and save the image.</a:t>
              </a:r>
              <a:endParaRPr sz="1500"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844425" y="1325450"/>
              <a:ext cx="2601600" cy="49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 dirty="0">
                  <a:solidFill>
                    <a:schemeClr val="dk2"/>
                  </a:solidFill>
                </a:rPr>
                <a:t>Project Objective</a:t>
              </a:r>
              <a:endParaRPr sz="1600" b="1" dirty="0">
                <a:solidFill>
                  <a:schemeClr val="dk2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2"/>
                </a:solidFill>
              </a:endParaRPr>
            </a:p>
          </p:txBody>
        </p:sp>
      </p:grpSp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98FE1113-8FD5-8836-537A-0817561DE37C}"/>
              </a:ext>
            </a:extLst>
          </p:cNvPr>
          <p:cNvSpPr txBox="1"/>
          <p:nvPr/>
        </p:nvSpPr>
        <p:spPr>
          <a:xfrm>
            <a:off x="264028" y="767730"/>
            <a:ext cx="26016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</a:rPr>
              <a:t>Background</a:t>
            </a:r>
            <a:endParaRPr sz="18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3571675" y="901350"/>
            <a:ext cx="5455500" cy="348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64200" y="901350"/>
            <a:ext cx="3119400" cy="348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-125" y="4595475"/>
            <a:ext cx="9144000" cy="54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643900" y="4632500"/>
            <a:ext cx="3188400" cy="416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</a:rPr>
              <a:t>Handong Global University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0" y="0"/>
            <a:ext cx="9144000" cy="54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106625" y="25950"/>
            <a:ext cx="28203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Introduction</a:t>
            </a:r>
            <a:endParaRPr sz="2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lt1"/>
              </a:solidFill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325" y="3267292"/>
            <a:ext cx="1026924" cy="10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4">
            <a:alphaModFix/>
          </a:blip>
          <a:srcRect b="10466"/>
          <a:stretch/>
        </p:blipFill>
        <p:spPr>
          <a:xfrm>
            <a:off x="7502000" y="946625"/>
            <a:ext cx="1385324" cy="12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 title="flow_chart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515" y="1038433"/>
            <a:ext cx="2787700" cy="32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3571675" y="1038925"/>
            <a:ext cx="4080600" cy="3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ko" sz="1600" b="1">
                <a:solidFill>
                  <a:schemeClr val="dk2"/>
                </a:solidFill>
              </a:rPr>
              <a:t>No webcam</a:t>
            </a:r>
            <a:r>
              <a:rPr lang="ko" sz="1600">
                <a:solidFill>
                  <a:schemeClr val="dk2"/>
                </a:solidFill>
              </a:rPr>
              <a:t> required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 	Runs with your phone camera — no extra hardware required.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ko" sz="1600">
                <a:solidFill>
                  <a:schemeClr val="dk2"/>
                </a:solidFill>
              </a:rPr>
              <a:t>Easily </a:t>
            </a:r>
            <a:r>
              <a:rPr lang="ko" sz="1600" b="1">
                <a:solidFill>
                  <a:schemeClr val="dk2"/>
                </a:solidFill>
              </a:rPr>
              <a:t>Customizable</a:t>
            </a: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	Add new chips by updating an `IC_INFO` dictionary.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ko" sz="1600" b="1">
                <a:solidFill>
                  <a:schemeClr val="dk2"/>
                </a:solidFill>
              </a:rPr>
              <a:t>Multi-Function</a:t>
            </a:r>
            <a:r>
              <a:rPr lang="ko" sz="1600">
                <a:solidFill>
                  <a:schemeClr val="dk2"/>
                </a:solidFill>
              </a:rPr>
              <a:t> Support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	Includes various modes to cover all user needs.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31150" y="610137"/>
            <a:ext cx="1491600" cy="36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</a:rPr>
              <a:t>Flow Chart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638625" y="610125"/>
            <a:ext cx="2047500" cy="36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</a:rPr>
              <a:t>Key Advantages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5125" y="2219065"/>
            <a:ext cx="1385326" cy="98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3033700" y="744575"/>
            <a:ext cx="30765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-125" y="4595475"/>
            <a:ext cx="9144000" cy="54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5643900" y="4632500"/>
            <a:ext cx="3188400" cy="416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</a:rPr>
              <a:t>Handong Global University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0" y="0"/>
            <a:ext cx="9144000" cy="54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168621" y="3237138"/>
            <a:ext cx="21336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ko" sz="1300" b="1">
                <a:solidFill>
                  <a:schemeClr val="dk2"/>
                </a:solidFill>
              </a:rPr>
              <a:t>Default Mode</a:t>
            </a:r>
            <a:endParaRPr sz="1300" b="1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ko" sz="1300" b="1">
                <a:solidFill>
                  <a:schemeClr val="dk2"/>
                </a:solidFill>
              </a:rPr>
              <a:t>Detect IC Name</a:t>
            </a:r>
            <a:endParaRPr sz="1300" b="1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ko" sz="1300" b="1">
                <a:solidFill>
                  <a:schemeClr val="dk2"/>
                </a:solidFill>
              </a:rPr>
              <a:t>Match to Function Type</a:t>
            </a:r>
            <a:endParaRPr sz="1300" b="1">
              <a:solidFill>
                <a:schemeClr val="dk2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438305" y="736125"/>
            <a:ext cx="21336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</a:rPr>
              <a:t>Mode 2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68614" y="736125"/>
            <a:ext cx="21336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</a:rPr>
              <a:t>Mode 1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691947" y="736133"/>
            <a:ext cx="21336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2"/>
                </a:solidFill>
              </a:rPr>
              <a:t>Mode </a:t>
            </a:r>
            <a:r>
              <a:rPr lang="en-US" altLang="ko" sz="1800" b="1">
                <a:solidFill>
                  <a:schemeClr val="dk2"/>
                </a:solidFill>
              </a:rPr>
              <a:t>3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06625" y="25950"/>
            <a:ext cx="28203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</a:rPr>
              <a:t>Mode Description</a:t>
            </a:r>
            <a:endParaRPr sz="2300" b="1">
              <a:solidFill>
                <a:schemeClr val="lt1"/>
              </a:solidFill>
            </a:endParaRPr>
          </a:p>
        </p:txBody>
      </p:sp>
      <p:grpSp>
        <p:nvGrpSpPr>
          <p:cNvPr id="108" name="Google Shape;108;p16"/>
          <p:cNvGrpSpPr/>
          <p:nvPr/>
        </p:nvGrpSpPr>
        <p:grpSpPr>
          <a:xfrm>
            <a:off x="6866932" y="736133"/>
            <a:ext cx="2133600" cy="2005467"/>
            <a:chOff x="6970906" y="736133"/>
            <a:chExt cx="2133600" cy="2005467"/>
          </a:xfrm>
        </p:grpSpPr>
        <p:sp>
          <p:nvSpPr>
            <p:cNvPr id="109" name="Google Shape;109;p16"/>
            <p:cNvSpPr txBox="1"/>
            <p:nvPr/>
          </p:nvSpPr>
          <p:spPr>
            <a:xfrm>
              <a:off x="6970906" y="736133"/>
              <a:ext cx="21336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chemeClr val="dk2"/>
                  </a:solidFill>
                </a:rPr>
                <a:t>Mode 4</a:t>
              </a:r>
              <a:endParaRPr b="1">
                <a:solidFill>
                  <a:schemeClr val="dk2"/>
                </a:solidFill>
              </a:endParaRPr>
            </a:p>
          </p:txBody>
        </p:sp>
        <p:pic>
          <p:nvPicPr>
            <p:cNvPr id="110" name="Google Shape;11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59226" y="1192575"/>
              <a:ext cx="1956574" cy="1549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16"/>
          <p:cNvSpPr txBox="1"/>
          <p:nvPr/>
        </p:nvSpPr>
        <p:spPr>
          <a:xfrm>
            <a:off x="2438309" y="3221288"/>
            <a:ext cx="21336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ko" sz="1300" b="1">
                <a:solidFill>
                  <a:schemeClr val="dk2"/>
                </a:solidFill>
              </a:rPr>
              <a:t>Toggle Display Mode</a:t>
            </a:r>
            <a:endParaRPr sz="1300" b="1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ko" sz="1300" b="1">
                <a:solidFill>
                  <a:schemeClr val="dk2"/>
                </a:solidFill>
              </a:rPr>
              <a:t>Pin Identification</a:t>
            </a:r>
            <a:endParaRPr sz="1300" b="1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ko" sz="1300" b="1">
                <a:solidFill>
                  <a:schemeClr val="dk2"/>
                </a:solidFill>
              </a:rPr>
              <a:t>Oriented Text Rendering on IC</a:t>
            </a:r>
            <a:endParaRPr sz="1300" b="1">
              <a:solidFill>
                <a:schemeClr val="dk2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707984" y="3229950"/>
            <a:ext cx="21336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ko" sz="1300" b="1">
                <a:solidFill>
                  <a:schemeClr val="dk2"/>
                </a:solidFill>
              </a:rPr>
              <a:t>Toggle Display Mode</a:t>
            </a:r>
            <a:endParaRPr sz="1300" b="1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ko" sz="1300" b="1">
                <a:solidFill>
                  <a:schemeClr val="dk2"/>
                </a:solidFill>
              </a:rPr>
              <a:t>Overlay Internal Circuit Diagram</a:t>
            </a:r>
            <a:endParaRPr sz="1300" b="1">
              <a:solidFill>
                <a:schemeClr val="dk2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866934" y="3229950"/>
            <a:ext cx="21336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ko" sz="1300" b="1">
                <a:solidFill>
                  <a:schemeClr val="dk2"/>
                </a:solidFill>
              </a:rPr>
              <a:t>Retrieve Matching Datasheet</a:t>
            </a:r>
            <a:endParaRPr sz="1300" b="1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ko" sz="1300" b="1">
                <a:solidFill>
                  <a:schemeClr val="dk2"/>
                </a:solidFill>
              </a:rPr>
              <a:t>Open PDF for Detailed Specifications</a:t>
            </a:r>
            <a:endParaRPr sz="1300" b="1">
              <a:solidFill>
                <a:schemeClr val="dk2"/>
              </a:solidFill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68" y="1196393"/>
            <a:ext cx="1882900" cy="19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5">
            <a:alphaModFix/>
          </a:blip>
          <a:srcRect b="2286"/>
          <a:stretch/>
        </p:blipFill>
        <p:spPr>
          <a:xfrm>
            <a:off x="2563650" y="1196400"/>
            <a:ext cx="1882899" cy="19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6">
            <a:alphaModFix/>
          </a:blip>
          <a:srcRect t="2956" b="8273"/>
          <a:stretch/>
        </p:blipFill>
        <p:spPr>
          <a:xfrm>
            <a:off x="4833325" y="1182025"/>
            <a:ext cx="1882900" cy="194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-125" y="4595475"/>
            <a:ext cx="9144000" cy="54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643900" y="4632500"/>
            <a:ext cx="3188400" cy="416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</a:rPr>
              <a:t>Handong Global University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0" y="0"/>
            <a:ext cx="9144000" cy="54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106625" y="25950"/>
            <a:ext cx="35574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</a:rPr>
              <a:t>Function Description</a:t>
            </a:r>
            <a:endParaRPr sz="2300" b="1">
              <a:solidFill>
                <a:schemeClr val="lt1"/>
              </a:solidFill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371200" y="755693"/>
            <a:ext cx="2653800" cy="3467350"/>
            <a:chOff x="371200" y="800225"/>
            <a:chExt cx="2653800" cy="3467350"/>
          </a:xfrm>
        </p:grpSpPr>
        <p:sp>
          <p:nvSpPr>
            <p:cNvPr id="126" name="Google Shape;126;p17"/>
            <p:cNvSpPr/>
            <p:nvPr/>
          </p:nvSpPr>
          <p:spPr>
            <a:xfrm>
              <a:off x="371200" y="1054875"/>
              <a:ext cx="2653800" cy="3212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Toggle behavior: pressing ‘p’ pauses the program, and pressing ‘r’ resumes it.</a:t>
              </a:r>
              <a:br>
                <a:rPr lang="ko" sz="1500">
                  <a:solidFill>
                    <a:schemeClr val="dk1"/>
                  </a:solidFill>
                </a:rPr>
              </a:br>
              <a:endParaRPr sz="15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Only one is active at a time.</a:t>
              </a:r>
              <a:br>
                <a:rPr lang="ko" sz="1500">
                  <a:solidFill>
                    <a:schemeClr val="dk1"/>
                  </a:solidFill>
                </a:rPr>
              </a:br>
              <a:endParaRPr sz="15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Used to freeze processing for inspection or saving.</a:t>
              </a:r>
              <a:endParaRPr sz="15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473066" y="800225"/>
              <a:ext cx="2133600" cy="4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chemeClr val="dk2"/>
                  </a:solidFill>
                </a:rPr>
                <a:t>Pause / Resume</a:t>
              </a:r>
              <a:endParaRPr b="1">
                <a:solidFill>
                  <a:schemeClr val="dk2"/>
                </a:solidFill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3234300" y="755693"/>
            <a:ext cx="2653800" cy="3467350"/>
            <a:chOff x="3310500" y="800225"/>
            <a:chExt cx="2653800" cy="3467350"/>
          </a:xfrm>
        </p:grpSpPr>
        <p:sp>
          <p:nvSpPr>
            <p:cNvPr id="129" name="Google Shape;129;p17"/>
            <p:cNvSpPr/>
            <p:nvPr/>
          </p:nvSpPr>
          <p:spPr>
            <a:xfrm>
              <a:off x="3310500" y="1054875"/>
              <a:ext cx="2653800" cy="3212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Triggered by pressing  ‘s’ while paused.</a:t>
              </a:r>
              <a:br>
                <a:rPr lang="ko" sz="1500">
                  <a:solidFill>
                    <a:schemeClr val="dk1"/>
                  </a:solidFill>
                </a:rPr>
              </a:br>
              <a:endParaRPr sz="15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Prompts user to enter  a filename.</a:t>
              </a:r>
              <a:br>
                <a:rPr lang="ko" sz="1500">
                  <a:solidFill>
                    <a:schemeClr val="dk1"/>
                  </a:solidFill>
                </a:rPr>
              </a:br>
              <a:endParaRPr sz="15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Saves the current frame as a .png image.</a:t>
              </a:r>
              <a:endParaRPr sz="15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3537450" y="800225"/>
              <a:ext cx="943800" cy="4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chemeClr val="dk2"/>
                  </a:solidFill>
                </a:rPr>
                <a:t>Save</a:t>
              </a:r>
              <a:endParaRPr b="1">
                <a:solidFill>
                  <a:schemeClr val="dk2"/>
                </a:solidFill>
              </a:endParaRPr>
            </a:p>
          </p:txBody>
        </p:sp>
      </p:grpSp>
      <p:grpSp>
        <p:nvGrpSpPr>
          <p:cNvPr id="131" name="Google Shape;131;p17"/>
          <p:cNvGrpSpPr/>
          <p:nvPr/>
        </p:nvGrpSpPr>
        <p:grpSpPr>
          <a:xfrm>
            <a:off x="6097400" y="755693"/>
            <a:ext cx="2653800" cy="3467350"/>
            <a:chOff x="6249800" y="800225"/>
            <a:chExt cx="2653800" cy="3467350"/>
          </a:xfrm>
        </p:grpSpPr>
        <p:sp>
          <p:nvSpPr>
            <p:cNvPr id="132" name="Google Shape;132;p17"/>
            <p:cNvSpPr/>
            <p:nvPr/>
          </p:nvSpPr>
          <p:spPr>
            <a:xfrm>
              <a:off x="6249800" y="1054875"/>
              <a:ext cx="2653800" cy="3212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Press ‘ESC’ (Escape key).</a:t>
              </a:r>
              <a:br>
                <a:rPr lang="ko" sz="1500">
                  <a:solidFill>
                    <a:schemeClr val="dk1"/>
                  </a:solidFill>
                </a:rPr>
              </a:br>
              <a:endParaRPr sz="15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Immediately terminates the program, regardless of current mode or state.</a:t>
              </a:r>
              <a:endParaRPr sz="15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6476115" y="800225"/>
              <a:ext cx="777300" cy="4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chemeClr val="dk2"/>
                  </a:solidFill>
                </a:rPr>
                <a:t>Exit</a:t>
              </a:r>
              <a:endParaRPr b="1">
                <a:solidFill>
                  <a:schemeClr val="dk2"/>
                </a:solidFill>
              </a:endParaRPr>
            </a:p>
          </p:txBody>
        </p:sp>
      </p:grpSp>
      <p:pic>
        <p:nvPicPr>
          <p:cNvPr id="134" name="Google Shape;134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033700" y="744575"/>
            <a:ext cx="30765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-125" y="4595475"/>
            <a:ext cx="9144000" cy="54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5643900" y="4632500"/>
            <a:ext cx="3188400" cy="416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</a:rPr>
              <a:t>Handong Global University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0" y="0"/>
            <a:ext cx="9144000" cy="54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106625" y="25950"/>
            <a:ext cx="35574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</a:rPr>
              <a:t>Demo Video</a:t>
            </a:r>
            <a:endParaRPr sz="2300" b="1"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283975" y="727750"/>
            <a:ext cx="85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u="sng">
                <a:solidFill>
                  <a:schemeClr val="hlink"/>
                </a:solidFill>
                <a:hlinkClick r:id="rId3"/>
              </a:rPr>
              <a:t>https://youtu.be/vTJCyv63dBk?feature=shared</a:t>
            </a:r>
            <a:endParaRPr sz="2500"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3033700" y="744575"/>
            <a:ext cx="30765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-125" y="4595475"/>
            <a:ext cx="9144000" cy="54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5643900" y="4632500"/>
            <a:ext cx="3188400" cy="416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</a:rPr>
              <a:t>Handong Global University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0" y="0"/>
            <a:ext cx="9144000" cy="54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106625" y="25950"/>
            <a:ext cx="35574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</a:rPr>
              <a:t>Conclusion</a:t>
            </a:r>
            <a:endParaRPr sz="2300" b="1">
              <a:solidFill>
                <a:schemeClr val="lt1"/>
              </a:solidFill>
            </a:endParaRPr>
          </a:p>
        </p:txBody>
      </p:sp>
      <p:grpSp>
        <p:nvGrpSpPr>
          <p:cNvPr id="153" name="Google Shape;153;p19"/>
          <p:cNvGrpSpPr/>
          <p:nvPr/>
        </p:nvGrpSpPr>
        <p:grpSpPr>
          <a:xfrm>
            <a:off x="371200" y="755700"/>
            <a:ext cx="2653800" cy="3467343"/>
            <a:chOff x="371200" y="800232"/>
            <a:chExt cx="2653800" cy="3467343"/>
          </a:xfrm>
        </p:grpSpPr>
        <p:sp>
          <p:nvSpPr>
            <p:cNvPr id="154" name="Google Shape;154;p19"/>
            <p:cNvSpPr/>
            <p:nvPr/>
          </p:nvSpPr>
          <p:spPr>
            <a:xfrm>
              <a:off x="371200" y="1054875"/>
              <a:ext cx="2653800" cy="3212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Successfully developed a machine-vision system which detects IC chips</a:t>
              </a:r>
              <a:endParaRPr sz="15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Provides multiple mode and functions to increase user’s convenience</a:t>
              </a:r>
              <a:endParaRPr sz="15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473075" y="800232"/>
              <a:ext cx="2460600" cy="4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chemeClr val="dk2"/>
                  </a:solidFill>
                </a:rPr>
                <a:t>Objectives Summary</a:t>
              </a:r>
              <a:endParaRPr b="1">
                <a:solidFill>
                  <a:schemeClr val="dk2"/>
                </a:solidFill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3234300" y="755700"/>
            <a:ext cx="2653800" cy="3467343"/>
            <a:chOff x="3310500" y="800232"/>
            <a:chExt cx="2653800" cy="3467343"/>
          </a:xfrm>
        </p:grpSpPr>
        <p:sp>
          <p:nvSpPr>
            <p:cNvPr id="157" name="Google Shape;157;p19"/>
            <p:cNvSpPr/>
            <p:nvPr/>
          </p:nvSpPr>
          <p:spPr>
            <a:xfrm>
              <a:off x="3310500" y="1054875"/>
              <a:ext cx="2653800" cy="3212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Heavy pre-processing before Tesseract OCR</a:t>
              </a:r>
              <a:endParaRPr sz="15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Multiple filtered images used to ensure OCR accuracy</a:t>
              </a:r>
              <a:endParaRPr sz="15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Difficulty in rotated text placement (coordinate transform, DCM)</a:t>
              </a:r>
              <a:br>
                <a:rPr lang="ko" sz="1500">
                  <a:solidFill>
                    <a:schemeClr val="dk1"/>
                  </a:solidFill>
                </a:rPr>
              </a:br>
              <a:endParaRPr sz="15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3537450" y="800232"/>
              <a:ext cx="1462800" cy="4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chemeClr val="dk2"/>
                  </a:solidFill>
                </a:rPr>
                <a:t>Challenges</a:t>
              </a:r>
              <a:endParaRPr b="1">
                <a:solidFill>
                  <a:schemeClr val="dk2"/>
                </a:solidFill>
              </a:endParaRPr>
            </a:p>
          </p:txBody>
        </p:sp>
      </p:grpSp>
      <p:grpSp>
        <p:nvGrpSpPr>
          <p:cNvPr id="159" name="Google Shape;159;p19"/>
          <p:cNvGrpSpPr/>
          <p:nvPr/>
        </p:nvGrpSpPr>
        <p:grpSpPr>
          <a:xfrm>
            <a:off x="6097400" y="755700"/>
            <a:ext cx="2653800" cy="3467343"/>
            <a:chOff x="6249800" y="800232"/>
            <a:chExt cx="2653800" cy="3467343"/>
          </a:xfrm>
        </p:grpSpPr>
        <p:sp>
          <p:nvSpPr>
            <p:cNvPr id="160" name="Google Shape;160;p19"/>
            <p:cNvSpPr/>
            <p:nvPr/>
          </p:nvSpPr>
          <p:spPr>
            <a:xfrm>
              <a:off x="6249800" y="1054875"/>
              <a:ext cx="2653800" cy="3212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Need to improve  operation speed</a:t>
              </a:r>
              <a:br>
                <a:rPr lang="ko" sz="1500">
                  <a:solidFill>
                    <a:schemeClr val="dk1"/>
                  </a:solidFill>
                </a:rPr>
              </a:br>
              <a:endParaRPr sz="15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Need to improve    exact node position</a:t>
              </a:r>
              <a:endParaRPr sz="15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ko" sz="1500">
                  <a:solidFill>
                    <a:schemeClr val="dk1"/>
                  </a:solidFill>
                </a:rPr>
                <a:t>Need to improve    </a:t>
              </a:r>
              <a:endParaRPr sz="150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1"/>
                  </a:solidFill>
                </a:rPr>
                <a:t>IC indicating accuracy</a:t>
              </a:r>
              <a:endParaRPr sz="15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6476150" y="800232"/>
              <a:ext cx="1766700" cy="4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chemeClr val="dk2"/>
                  </a:solidFill>
                </a:rPr>
                <a:t>Improvement</a:t>
              </a:r>
              <a:endParaRPr b="1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033700" y="744575"/>
            <a:ext cx="307657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2475475" y="1835600"/>
            <a:ext cx="41928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600" b="1">
                <a:solidFill>
                  <a:schemeClr val="dk2"/>
                </a:solidFill>
              </a:rPr>
              <a:t>Thank You!!</a:t>
            </a:r>
            <a:endParaRPr sz="46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-125" y="4595475"/>
            <a:ext cx="9144000" cy="54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5643900" y="4632500"/>
            <a:ext cx="3188400" cy="416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</a:rPr>
              <a:t>Handong Global University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0" y="0"/>
            <a:ext cx="9144000" cy="54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화면 슬라이드 쇼(16:9)</PresentationFormat>
  <Paragraphs>87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DLIP Final Project Camera-Based System for Automatic Pin Mapping on Breadboards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ChanJung Kim</cp:lastModifiedBy>
  <cp:revision>2</cp:revision>
  <dcterms:modified xsi:type="dcterms:W3CDTF">2025-06-17T03:58:52Z</dcterms:modified>
</cp:coreProperties>
</file>