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B997-DC2A-479D-A8A5-DE99581AE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617CE-6B71-4263-8B02-42F8E6F6E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00A8E-BAAB-465C-8066-7616E668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84CE-7BFC-49E8-9C44-50AD3502D82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87459-4D35-4773-BE97-6A36ABAC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8FA8E-5990-43C0-8805-35E490CF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D6DD-CE2D-4510-B66A-92B8E17E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0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9067-8E21-475F-A21B-2399D91A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FD93B-E7A8-4D2C-8270-ADAFDA3EB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8B449-D06A-400F-8850-BA5FD046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84CE-7BFC-49E8-9C44-50AD3502D82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A11DE-2570-4116-945A-1BA11F35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DC400-F75C-43FC-8633-239AC735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D6DD-CE2D-4510-B66A-92B8E17E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26A81-9A76-446C-BCA3-031E2D9E1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8FB68-CBC2-4A5F-9CD8-0AAA1193C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14F8E-2DA7-4F6D-AD45-3ED86EA9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84CE-7BFC-49E8-9C44-50AD3502D82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D9E07-7DB2-4D82-B4D7-BDB2138D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BFA12-8C44-4560-A512-FAF9B13C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D6DD-CE2D-4510-B66A-92B8E17E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8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8AFF-D1A1-44ED-813E-8C083FEC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60E72-44B7-4051-A418-81982E64C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FA196-ACBB-4FEE-928A-7B3629A4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84CE-7BFC-49E8-9C44-50AD3502D82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0F803-A76D-40D7-9747-E42DCC60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A1B63-61F8-4332-AE29-4AF6A739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D6DD-CE2D-4510-B66A-92B8E17E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8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5FEF-3B52-410A-BC0A-E4D221AB2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B0244-53CF-4872-AB6B-D7D4C2473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CF871-FCDF-4CBC-B920-12024084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84CE-7BFC-49E8-9C44-50AD3502D82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A6B9C-C512-48DF-99CE-8630352A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F4F8-A3BE-4FEE-8F91-EE21521F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D6DD-CE2D-4510-B66A-92B8E17E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110B-B4B5-4B14-BF9F-E3EB59A2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58EFE-3821-4B2B-A973-A9D17AF01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A890C-41C0-43E8-A19C-E4661F7A8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D4AEC-1D2F-43AA-BC1B-A64454F7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84CE-7BFC-49E8-9C44-50AD3502D82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9D624-9DEF-4FFD-B7B1-64468478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69CA0-84F9-4397-8297-685EFFF0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D6DD-CE2D-4510-B66A-92B8E17E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0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F6C6-E5A6-463A-871A-4593993D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66B1-A0F2-4700-922A-A5779A78D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FD0CF-431F-46E6-86B0-A8DE5AD0A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4648E-5787-4C24-A048-6051F3B56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AE7B5-4531-42E3-824F-D893C2959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28E98-4628-46CA-9CA4-BCCDCFF8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84CE-7BFC-49E8-9C44-50AD3502D82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B2A7B-365F-440E-B02E-7F610A24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1FDCE-553C-47BC-93A9-1139337D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D6DD-CE2D-4510-B66A-92B8E17E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0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4086-A17B-44D1-85F7-AAF834DC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8B0C5-5626-4A24-92E0-1C963C84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84CE-7BFC-49E8-9C44-50AD3502D82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28490-5203-4B0E-96FE-E1712A28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F3B30-E0FF-496B-BCA1-2695C2C0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D6DD-CE2D-4510-B66A-92B8E17E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2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1A93A-8EAB-48B6-9DBA-ED9C1153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84CE-7BFC-49E8-9C44-50AD3502D82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87471-EA42-43D7-82D2-D487465E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DACE2-ABE0-4E7D-9FA8-45A419CB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D6DD-CE2D-4510-B66A-92B8E17E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5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60B4-E67A-4619-9941-9B844F95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8FE3A-C676-4A53-BC9E-545BD454E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5E66A-6144-4534-8FA1-B735FDBD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E6B7C-4336-415C-A61D-908E0D77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84CE-7BFC-49E8-9C44-50AD3502D82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6252A-490A-4302-BD5E-2E1DF150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FF700-B8B5-4961-BDD6-4EB8E364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D6DD-CE2D-4510-B66A-92B8E17E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71CF-BC19-4D67-B643-41D2EBB8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82C37-79BA-40CE-90E3-F60D15F91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19505-F157-4A47-B878-CF8E2E0F8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A8916-FD01-48AB-9052-0855A00C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84CE-7BFC-49E8-9C44-50AD3502D82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ED7A9-797F-4C2E-BF96-63B195A5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F13A1-0869-4421-AD3F-CD002578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D6DD-CE2D-4510-B66A-92B8E17E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6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62417-9407-4E20-BCD9-B8BB4C63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1105F-C822-43AA-B4D3-7650C6DBA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FAE8F-A03E-45F5-99E6-15E259861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884CE-7BFC-49E8-9C44-50AD3502D82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E83AB-C689-4C82-B037-3CB4A3512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B8F2D-7DAC-415A-A2E8-6F4D6DDC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4D6DD-CE2D-4510-B66A-92B8E17E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7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pandas-dataframe/" TargetMode="External"/><Relationship Id="rId2" Type="http://schemas.openxmlformats.org/officeDocument/2006/relationships/hyperlink" Target="https://www.datacamp.com/tutorial/pandas-tutorial-dataframe-pyth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01C8F6-4E3F-4140-A24C-69892B721860}"/>
              </a:ext>
            </a:extLst>
          </p:cNvPr>
          <p:cNvSpPr txBox="1"/>
          <p:nvPr/>
        </p:nvSpPr>
        <p:spPr>
          <a:xfrm>
            <a:off x="85968" y="5499296"/>
            <a:ext cx="8753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https://www.datacamp.com/tutorial/pandas-tutorial-dataframe-python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1A87F-AF0C-4855-A49D-9BDD745E0CE7}"/>
              </a:ext>
            </a:extLst>
          </p:cNvPr>
          <p:cNvSpPr txBox="1"/>
          <p:nvPr/>
        </p:nvSpPr>
        <p:spPr>
          <a:xfrm>
            <a:off x="85968" y="48529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https://www.geeksforgeeks.org/python-pandas-dataframe/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8EA2B-9637-4D51-817B-7BE9477A7DC0}"/>
              </a:ext>
            </a:extLst>
          </p:cNvPr>
          <p:cNvSpPr txBox="1"/>
          <p:nvPr/>
        </p:nvSpPr>
        <p:spPr>
          <a:xfrm>
            <a:off x="1977292" y="1312985"/>
            <a:ext cx="8753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Python Pandas </a:t>
            </a:r>
            <a:r>
              <a:rPr lang="en-US" sz="4000" dirty="0" err="1"/>
              <a:t>Dataframe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7810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FDA3F4-8E02-49DB-9194-0410AE845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90" y="61557"/>
            <a:ext cx="7559695" cy="6500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AB005A-ECE1-47FC-B030-490B4BC8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340" y="3157415"/>
            <a:ext cx="5215790" cy="287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4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A7D5C5-A68B-43B5-8975-CC7DBFBF8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7" y="0"/>
            <a:ext cx="7483488" cy="5182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17CB2A-4C49-4FA0-82CF-7BADE4387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969" y="4732096"/>
            <a:ext cx="5062738" cy="197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23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BF4949-452A-4AE1-9FCB-FC261EA6D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63508" cy="4774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D6CD56-D884-4EF3-A669-978F48DF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077" y="4150266"/>
            <a:ext cx="6963508" cy="259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3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8682A3-7D3E-4CC4-9DC8-B08C53294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047"/>
            <a:ext cx="7635902" cy="10440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3CC941-C87E-48F5-BE54-3620054BC3C1}"/>
              </a:ext>
            </a:extLst>
          </p:cNvPr>
          <p:cNvSpPr txBox="1"/>
          <p:nvPr/>
        </p:nvSpPr>
        <p:spPr>
          <a:xfrm>
            <a:off x="226646" y="1300763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importing pandas as pd</a:t>
            </a:r>
          </a:p>
          <a:p>
            <a:r>
              <a:rPr lang="en-US" dirty="0"/>
              <a:t>import pandas as pd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# dictionary of lists</a:t>
            </a:r>
          </a:p>
          <a:p>
            <a:r>
              <a:rPr lang="en-US" dirty="0" err="1"/>
              <a:t>dict</a:t>
            </a:r>
            <a:r>
              <a:rPr lang="en-US" dirty="0"/>
              <a:t> = {'name':["</a:t>
            </a:r>
            <a:r>
              <a:rPr lang="en-US" dirty="0" err="1"/>
              <a:t>aparna</a:t>
            </a:r>
            <a:r>
              <a:rPr lang="en-US" dirty="0"/>
              <a:t>", "</a:t>
            </a:r>
            <a:r>
              <a:rPr lang="en-US" dirty="0" err="1"/>
              <a:t>pankaj</a:t>
            </a:r>
            <a:r>
              <a:rPr lang="en-US" dirty="0"/>
              <a:t>", "</a:t>
            </a:r>
            <a:r>
              <a:rPr lang="en-US" dirty="0" err="1"/>
              <a:t>sudhir</a:t>
            </a:r>
            <a:r>
              <a:rPr lang="en-US" dirty="0"/>
              <a:t>", "</a:t>
            </a:r>
            <a:r>
              <a:rPr lang="en-US" dirty="0" err="1"/>
              <a:t>Geeku</a:t>
            </a:r>
            <a:r>
              <a:rPr lang="en-US" dirty="0"/>
              <a:t>"],</a:t>
            </a:r>
          </a:p>
          <a:p>
            <a:r>
              <a:rPr lang="en-US" dirty="0"/>
              <a:t>        'degree': ["MBA", "BCA", "</a:t>
            </a:r>
            <a:r>
              <a:rPr lang="en-US" dirty="0" err="1"/>
              <a:t>M.Tech</a:t>
            </a:r>
            <a:r>
              <a:rPr lang="en-US" dirty="0"/>
              <a:t>", "MBA"],</a:t>
            </a:r>
          </a:p>
          <a:p>
            <a:r>
              <a:rPr lang="en-US" dirty="0"/>
              <a:t>        'score':[90, 40, 80, 98]}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 creating a </a:t>
            </a:r>
            <a:r>
              <a:rPr lang="en-US" dirty="0" err="1"/>
              <a:t>dataframe</a:t>
            </a:r>
            <a:r>
              <a:rPr lang="en-US" dirty="0"/>
              <a:t> from a dictionary </a:t>
            </a:r>
          </a:p>
          <a:p>
            <a:r>
              <a:rPr lang="en-US" dirty="0"/>
              <a:t>df 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print(df)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72EFFD-E092-4955-9DBB-ECF8BEE63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207" y="1418058"/>
            <a:ext cx="4580017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3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7D8701-CD77-4424-8EA7-46F0A9FD62DD}"/>
              </a:ext>
            </a:extLst>
          </p:cNvPr>
          <p:cNvSpPr txBox="1"/>
          <p:nvPr/>
        </p:nvSpPr>
        <p:spPr>
          <a:xfrm>
            <a:off x="148492" y="106681"/>
            <a:ext cx="10034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Now we apply </a:t>
            </a:r>
            <a:r>
              <a:rPr lang="en-US" b="1" dirty="0" err="1"/>
              <a:t>iterrows</a:t>
            </a:r>
            <a:r>
              <a:rPr lang="en-US" b="1" dirty="0"/>
              <a:t>()</a:t>
            </a:r>
            <a:r>
              <a:rPr lang="en-US" dirty="0"/>
              <a:t>   function in order to get a each element of rows.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F48329-E7EF-49A6-8C29-554FD4FEA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917754"/>
            <a:ext cx="50778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# importing pandas as pd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pandas as pd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# dictionary of lists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'name'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aparna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pankaj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sudhir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Geeku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],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'degree'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"MBA"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"BCA"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M.Tech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"MBA"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],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'score'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90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40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80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98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# creating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dataframe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 from a dictionary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pd.DataFrame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# iterating over rows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iterrows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() function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j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df.iterrows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j)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EBC336-CD33-443D-B941-1F7D525D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887" y="1031186"/>
            <a:ext cx="3345590" cy="43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29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099C5E-BF6B-4566-8004-5F92533DD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7" y="0"/>
            <a:ext cx="7674005" cy="4694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0DA405-1669-4F6C-ABCA-190A6B3AF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180" y="3147208"/>
            <a:ext cx="4656223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57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Lightbox">
            <a:extLst>
              <a:ext uri="{FF2B5EF4-FFF2-40B4-BE49-F238E27FC236}">
                <a16:creationId xmlns:a16="http://schemas.microsoft.com/office/drawing/2014/main" id="{DD4E135C-206E-4A65-9920-BDF55A7A4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55" y="4417524"/>
            <a:ext cx="1821473" cy="8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C04211-2027-4C7A-A0E9-AF0C134C9625}"/>
              </a:ext>
            </a:extLst>
          </p:cNvPr>
          <p:cNvSpPr txBox="1"/>
          <p:nvPr/>
        </p:nvSpPr>
        <p:spPr>
          <a:xfrm>
            <a:off x="453292" y="1289877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creating a list of </a:t>
            </a:r>
            <a:r>
              <a:rPr lang="en-US" dirty="0" err="1"/>
              <a:t>dataframe</a:t>
            </a:r>
            <a:r>
              <a:rPr lang="en-US" dirty="0"/>
              <a:t> columns</a:t>
            </a:r>
          </a:p>
          <a:p>
            <a:r>
              <a:rPr lang="en-US" dirty="0"/>
              <a:t>columns = list(df)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columns: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# printing the third element of the column</a:t>
            </a:r>
          </a:p>
          <a:p>
            <a:r>
              <a:rPr lang="en-US" dirty="0"/>
              <a:t>    print (df[</a:t>
            </a:r>
            <a:r>
              <a:rPr lang="en-US" dirty="0" err="1"/>
              <a:t>i</a:t>
            </a:r>
            <a:r>
              <a:rPr lang="en-US" dirty="0"/>
              <a:t>][2])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3A432-7A5A-4956-9ACF-AAEB871A6C6E}"/>
              </a:ext>
            </a:extLst>
          </p:cNvPr>
          <p:cNvSpPr txBox="1"/>
          <p:nvPr/>
        </p:nvSpPr>
        <p:spPr>
          <a:xfrm>
            <a:off x="179754" y="210458"/>
            <a:ext cx="113244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Now we iterate through columns in order to iterate through columns we first create a list of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dataframe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columns and then iterate through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79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0C8B94-A505-45D9-B86D-A12F0068F3DF}"/>
              </a:ext>
            </a:extLst>
          </p:cNvPr>
          <p:cNvSpPr txBox="1"/>
          <p:nvPr/>
        </p:nvSpPr>
        <p:spPr>
          <a:xfrm>
            <a:off x="367323" y="870023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df = </a:t>
            </a:r>
            <a:r>
              <a:rPr lang="en-US" dirty="0" err="1"/>
              <a:t>pd.DataFrame</a:t>
            </a:r>
            <a:r>
              <a:rPr lang="en-US" dirty="0"/>
              <a:t>(data=</a:t>
            </a:r>
            <a:r>
              <a:rPr lang="en-US" dirty="0" err="1"/>
              <a:t>np.array</a:t>
            </a:r>
            <a:r>
              <a:rPr lang="en-US" dirty="0"/>
              <a:t>([[1, 2, 3], [4, 5, 6], [7, 8, 9]]), columns=['A', 'B', 'C'])</a:t>
            </a:r>
          </a:p>
          <a:p>
            <a:r>
              <a:rPr lang="en-US" dirty="0"/>
              <a:t>​</a:t>
            </a:r>
          </a:p>
          <a:p>
            <a:r>
              <a:rPr lang="en-US" dirty="0"/>
              <a:t># Use `.index`</a:t>
            </a:r>
          </a:p>
          <a:p>
            <a:r>
              <a:rPr lang="en-US" dirty="0"/>
              <a:t>df['D'] = </a:t>
            </a:r>
            <a:r>
              <a:rPr lang="en-US" dirty="0" err="1"/>
              <a:t>df.index</a:t>
            </a:r>
            <a:endParaRPr lang="en-US" dirty="0"/>
          </a:p>
          <a:p>
            <a:r>
              <a:rPr lang="en-US" dirty="0"/>
              <a:t>​</a:t>
            </a:r>
          </a:p>
          <a:p>
            <a:r>
              <a:rPr lang="en-US" dirty="0"/>
              <a:t># Print `df`</a:t>
            </a:r>
          </a:p>
          <a:p>
            <a:r>
              <a:rPr lang="en-US" dirty="0"/>
              <a:t>print(df)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A320D-8612-4E9E-A490-7CC4E5902343}"/>
              </a:ext>
            </a:extLst>
          </p:cNvPr>
          <p:cNvSpPr txBox="1"/>
          <p:nvPr/>
        </p:nvSpPr>
        <p:spPr>
          <a:xfrm>
            <a:off x="367322" y="3429000"/>
            <a:ext cx="116996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This code creates a pandas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DataFrame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called 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df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with three columns labeled 'A', 'B', and 'C', and three rows of data. </a:t>
            </a:r>
          </a:p>
          <a:p>
            <a:endParaRPr lang="en-US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• The data is input using a NumPy array. </a:t>
            </a:r>
          </a:p>
          <a:p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• The next line of code adds a new column to the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DataFrame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called 'D', which contains the index values of the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DataFrame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. </a:t>
            </a:r>
          </a:p>
          <a:p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• The index values are automatically generated by pandas and correspond to the row numbers of the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DataFrame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. </a:t>
            </a:r>
          </a:p>
          <a:p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• Finally, the 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print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function is used to display the entire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DataFrame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, including the new 'D' column.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F09A4-F445-43BD-BD95-A76B6DEB4A63}"/>
              </a:ext>
            </a:extLst>
          </p:cNvPr>
          <p:cNvSpPr txBox="1"/>
          <p:nvPr/>
        </p:nvSpPr>
        <p:spPr>
          <a:xfrm>
            <a:off x="281353" y="1906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Adding a Column to your </a:t>
            </a:r>
            <a:r>
              <a:rPr lang="en-US" b="1" i="0" dirty="0" err="1">
                <a:solidFill>
                  <a:srgbClr val="05192D"/>
                </a:solidFill>
                <a:effectLst/>
                <a:latin typeface="Studio-Feixen-Sans"/>
              </a:rPr>
              <a:t>DataFrame</a:t>
            </a:r>
            <a:endParaRPr lang="en-US" b="1" i="0" dirty="0">
              <a:solidFill>
                <a:srgbClr val="05192D"/>
              </a:solidFill>
              <a:effectLst/>
              <a:latin typeface="Studio-Feixen-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26E674-BD62-420B-ABE1-F62017CDB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128" y="870023"/>
            <a:ext cx="2083841" cy="221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95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89528D-5F32-45AA-8CA2-F8157B6A2955}"/>
              </a:ext>
            </a:extLst>
          </p:cNvPr>
          <p:cNvSpPr txBox="1"/>
          <p:nvPr/>
        </p:nvSpPr>
        <p:spPr>
          <a:xfrm>
            <a:off x="0" y="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How to Delete Indices, Rows or Columns from a Pandas Data Frame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6FF28-2C32-4FF5-84DA-76297A6BC254}"/>
              </a:ext>
            </a:extLst>
          </p:cNvPr>
          <p:cNvSpPr txBox="1"/>
          <p:nvPr/>
        </p:nvSpPr>
        <p:spPr>
          <a:xfrm>
            <a:off x="66430" y="752961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df = </a:t>
            </a:r>
            <a:r>
              <a:rPr lang="en-US" dirty="0" err="1"/>
              <a:t>pd.DataFrame</a:t>
            </a:r>
            <a:r>
              <a:rPr lang="en-US" dirty="0"/>
              <a:t>(data=</a:t>
            </a:r>
            <a:r>
              <a:rPr lang="en-US" dirty="0" err="1"/>
              <a:t>np.array</a:t>
            </a:r>
            <a:r>
              <a:rPr lang="en-US" dirty="0"/>
              <a:t>([[1, 2, 3], [4, 5, 6], [7, 8, 9], [40, 50, 60], [23, 35, 37]]), </a:t>
            </a:r>
          </a:p>
          <a:p>
            <a:r>
              <a:rPr lang="en-US" dirty="0"/>
              <a:t>                  index= [2.5, 12.6, 4.8, 4.8, 2.5], </a:t>
            </a:r>
          </a:p>
          <a:p>
            <a:r>
              <a:rPr lang="en-US" dirty="0"/>
              <a:t>                  columns=[48, 49, 50])</a:t>
            </a:r>
          </a:p>
          <a:p>
            <a:r>
              <a:rPr lang="en-US" dirty="0"/>
              <a:t>                  </a:t>
            </a:r>
          </a:p>
          <a:p>
            <a:r>
              <a:rPr lang="en-US" dirty="0" err="1"/>
              <a:t>df.reset_index</a:t>
            </a:r>
            <a:r>
              <a:rPr lang="en-US" dirty="0"/>
              <a:t>().</a:t>
            </a:r>
            <a:r>
              <a:rPr lang="en-US" dirty="0" err="1"/>
              <a:t>drop_duplicates</a:t>
            </a:r>
            <a:r>
              <a:rPr lang="en-US" dirty="0"/>
              <a:t>(subset='index', keep='last').</a:t>
            </a:r>
            <a:r>
              <a:rPr lang="en-US" dirty="0" err="1"/>
              <a:t>set_index</a:t>
            </a:r>
            <a:r>
              <a:rPr lang="en-US" dirty="0"/>
              <a:t>('index')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2DD827-8C2F-4D1D-8B01-CDA18B96D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4" y="3097422"/>
            <a:ext cx="7344459" cy="28188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E753E2-C708-4D27-95F4-26B2500A0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102" y="3429000"/>
            <a:ext cx="3170195" cy="23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27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108F41-4100-4106-9532-BAE0BFD576F9}"/>
              </a:ext>
            </a:extLst>
          </p:cNvPr>
          <p:cNvSpPr txBox="1"/>
          <p:nvPr/>
        </p:nvSpPr>
        <p:spPr>
          <a:xfrm>
            <a:off x="156307" y="226089"/>
            <a:ext cx="11644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Deleting a Column from your </a:t>
            </a:r>
            <a:r>
              <a:rPr lang="en-US" dirty="0" err="1"/>
              <a:t>DataFrame</a:t>
            </a:r>
            <a:r>
              <a:rPr lang="en-US" dirty="0"/>
              <a:t> To get rid of (a selection of) columns from your </a:t>
            </a:r>
            <a:r>
              <a:rPr lang="en-US" dirty="0" err="1"/>
              <a:t>DataFrame</a:t>
            </a:r>
            <a:r>
              <a:rPr lang="en-US" dirty="0"/>
              <a:t>, you can use the </a:t>
            </a:r>
            <a:r>
              <a:rPr lang="en-US" b="1" dirty="0"/>
              <a:t>drop() </a:t>
            </a:r>
            <a:r>
              <a:rPr lang="en-US" dirty="0"/>
              <a:t>method: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BAE7A-889D-4BC6-901C-1FDABF604C1A}"/>
              </a:ext>
            </a:extLst>
          </p:cNvPr>
          <p:cNvSpPr txBox="1"/>
          <p:nvPr/>
        </p:nvSpPr>
        <p:spPr>
          <a:xfrm>
            <a:off x="226646" y="146271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df = </a:t>
            </a:r>
            <a:r>
              <a:rPr lang="en-US" dirty="0" err="1"/>
              <a:t>pd.DataFrame</a:t>
            </a:r>
            <a:r>
              <a:rPr lang="en-US" dirty="0"/>
              <a:t>(data=</a:t>
            </a:r>
            <a:r>
              <a:rPr lang="en-US" dirty="0" err="1"/>
              <a:t>np.array</a:t>
            </a:r>
            <a:r>
              <a:rPr lang="en-US" dirty="0"/>
              <a:t>([[1, 2, 3], [4, 5, 6], [7, 8, 9]]), columns=['A', 'B', 'C'])</a:t>
            </a:r>
          </a:p>
          <a:p>
            <a:endParaRPr lang="en-US" dirty="0"/>
          </a:p>
          <a:p>
            <a:r>
              <a:rPr lang="en-US" dirty="0"/>
              <a:t># Check out the </a:t>
            </a:r>
            <a:r>
              <a:rPr lang="en-US" dirty="0" err="1"/>
              <a:t>DataFrame</a:t>
            </a:r>
            <a:r>
              <a:rPr lang="en-US" dirty="0"/>
              <a:t> `df`</a:t>
            </a:r>
          </a:p>
          <a:p>
            <a:r>
              <a:rPr lang="en-US" dirty="0"/>
              <a:t>print(df)</a:t>
            </a:r>
          </a:p>
          <a:p>
            <a:endParaRPr lang="en-US" dirty="0"/>
          </a:p>
          <a:p>
            <a:r>
              <a:rPr lang="en-US" dirty="0"/>
              <a:t># Drop the column with label 'A'                  </a:t>
            </a:r>
          </a:p>
          <a:p>
            <a:r>
              <a:rPr lang="en-US" dirty="0" err="1"/>
              <a:t>df.drop</a:t>
            </a:r>
            <a:r>
              <a:rPr lang="en-US" dirty="0"/>
              <a:t>('A', axis=1,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endParaRPr lang="en-US" dirty="0"/>
          </a:p>
          <a:p>
            <a:r>
              <a:rPr lang="en-US" dirty="0"/>
              <a:t># Drop the column at position 1</a:t>
            </a:r>
          </a:p>
          <a:p>
            <a:r>
              <a:rPr lang="en-US" dirty="0" err="1"/>
              <a:t>df.drop</a:t>
            </a:r>
            <a:r>
              <a:rPr lang="en-US" dirty="0"/>
              <a:t>(</a:t>
            </a:r>
            <a:r>
              <a:rPr lang="en-US" dirty="0" err="1"/>
              <a:t>df.columns</a:t>
            </a:r>
            <a:r>
              <a:rPr lang="en-US" dirty="0"/>
              <a:t>[[1]], axis=1)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2C86B-36E4-4F08-82E8-D5370AAA238F}"/>
              </a:ext>
            </a:extLst>
          </p:cNvPr>
          <p:cNvSpPr txBox="1"/>
          <p:nvPr/>
        </p:nvSpPr>
        <p:spPr>
          <a:xfrm>
            <a:off x="7940431" y="1832041"/>
            <a:ext cx="13755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       A  B  C</a:t>
            </a:r>
          </a:p>
          <a:p>
            <a:r>
              <a:rPr lang="pt-BR" dirty="0"/>
              <a:t>0     1  2  3</a:t>
            </a:r>
          </a:p>
          <a:p>
            <a:r>
              <a:rPr lang="pt-BR" dirty="0"/>
              <a:t>1     4  5  6</a:t>
            </a:r>
          </a:p>
          <a:p>
            <a:r>
              <a:rPr lang="pt-BR" dirty="0"/>
              <a:t>2     7  8  9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D890EA-CB90-4BB8-8D29-0A1BF5BB3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544" y="3991991"/>
            <a:ext cx="1303133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40C9DE-3DCF-4122-942C-62637E5D5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48" y="178814"/>
            <a:ext cx="8696284" cy="653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4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39E50C-B73C-40CD-9DFB-74386977E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88" y="224512"/>
            <a:ext cx="6835732" cy="6408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D367A4-ED2C-4D89-903E-386FEB7DB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558" y="4598771"/>
            <a:ext cx="4778154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74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B0282C-9352-40E6-89F2-F084B265E0AD}"/>
              </a:ext>
            </a:extLst>
          </p:cNvPr>
          <p:cNvSpPr txBox="1"/>
          <p:nvPr/>
        </p:nvSpPr>
        <p:spPr>
          <a:xfrm>
            <a:off x="70338" y="0"/>
            <a:ext cx="116214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Applying a Function to your Pandas </a:t>
            </a:r>
            <a:r>
              <a:rPr lang="en-US" b="1" i="0" dirty="0" err="1">
                <a:solidFill>
                  <a:srgbClr val="05192D"/>
                </a:solidFill>
                <a:effectLst/>
                <a:latin typeface="Studio-Feixen-Sans"/>
              </a:rPr>
              <a:t>DataFrame’s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 Columns or Rows</a:t>
            </a:r>
          </a:p>
          <a:p>
            <a:pPr algn="l"/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You might want to adjust the data in your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DataFrame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by applying a function to it. Let’s begin answering this question by making your own lambda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00527-747E-4026-B08B-248272EFE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38" y="1163659"/>
            <a:ext cx="5618383" cy="539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42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4A3E92-5D7D-43D0-B6FC-1BD72871D579}"/>
              </a:ext>
            </a:extLst>
          </p:cNvPr>
          <p:cNvSpPr txBox="1"/>
          <p:nvPr/>
        </p:nvSpPr>
        <p:spPr>
          <a:xfrm>
            <a:off x="296985" y="713153"/>
            <a:ext cx="11598030" cy="5431693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dirty="0"/>
              <a:t>data = {</a:t>
            </a:r>
          </a:p>
          <a:p>
            <a:r>
              <a:rPr lang="en-US" dirty="0"/>
              <a:t>    'Name': ['Alice', 'Bob', 'Charlie', 'David', 'Eve'],</a:t>
            </a:r>
          </a:p>
          <a:p>
            <a:r>
              <a:rPr lang="en-US" dirty="0"/>
              <a:t>    'Age': [25, 30, 35, 40, 45],</a:t>
            </a:r>
          </a:p>
          <a:p>
            <a:r>
              <a:rPr lang="en-US" dirty="0"/>
              <a:t>    'Gender': ['Female', 'Male', 'Male', 'Male', 'Female'],</a:t>
            </a:r>
          </a:p>
          <a:p>
            <a:r>
              <a:rPr lang="en-US" dirty="0"/>
              <a:t>    'City': ['New York', 'Los Angeles', 'Chicago', 'Houston’, 'Miami']</a:t>
            </a:r>
          </a:p>
          <a:p>
            <a:r>
              <a:rPr lang="en-US" dirty="0"/>
              <a:t>}</a:t>
            </a:r>
          </a:p>
          <a:p>
            <a:endParaRPr lang="en-US" sz="800" dirty="0"/>
          </a:p>
          <a:p>
            <a:r>
              <a:rPr lang="en-US" dirty="0"/>
              <a:t>df = </a:t>
            </a:r>
            <a:r>
              <a:rPr lang="en-US" dirty="0" err="1"/>
              <a:t>pd.DataFrame</a:t>
            </a:r>
            <a:r>
              <a:rPr lang="en-US" dirty="0"/>
              <a:t>(data)</a:t>
            </a:r>
          </a:p>
          <a:p>
            <a:endParaRPr lang="en-US" sz="800" dirty="0"/>
          </a:p>
          <a:p>
            <a:r>
              <a:rPr lang="en-US" dirty="0"/>
              <a:t>print("Original </a:t>
            </a:r>
            <a:r>
              <a:rPr lang="en-US" dirty="0" err="1"/>
              <a:t>DataFrame</a:t>
            </a:r>
            <a:r>
              <a:rPr lang="en-US" dirty="0"/>
              <a:t>:")</a:t>
            </a:r>
          </a:p>
          <a:p>
            <a:r>
              <a:rPr lang="en-US" dirty="0"/>
              <a:t>print(df)</a:t>
            </a:r>
          </a:p>
          <a:p>
            <a:r>
              <a:rPr lang="en-US" dirty="0"/>
              <a:t>print()</a:t>
            </a:r>
          </a:p>
          <a:p>
            <a:endParaRPr lang="en-US" sz="800" dirty="0"/>
          </a:p>
          <a:p>
            <a:r>
              <a:rPr lang="en-US" dirty="0"/>
              <a:t># Selecting rows based on column values</a:t>
            </a:r>
          </a:p>
          <a:p>
            <a:r>
              <a:rPr lang="en-US" dirty="0"/>
              <a:t># Selecting rows where Age is greater than 30</a:t>
            </a:r>
          </a:p>
          <a:p>
            <a:r>
              <a:rPr lang="en-US" dirty="0"/>
              <a:t>age_greater_than_30 = df[df['Age'] &gt; 30]</a:t>
            </a:r>
          </a:p>
          <a:p>
            <a:endParaRPr lang="en-US" sz="800" dirty="0"/>
          </a:p>
          <a:p>
            <a:r>
              <a:rPr lang="en-US" dirty="0"/>
              <a:t>print("Rows where Age is greater than 30:")</a:t>
            </a:r>
          </a:p>
          <a:p>
            <a:r>
              <a:rPr lang="en-US" dirty="0"/>
              <a:t>print(age_greater_than_30)</a:t>
            </a:r>
          </a:p>
          <a:p>
            <a:r>
              <a:rPr lang="en-US" dirty="0"/>
              <a:t>print()</a:t>
            </a:r>
          </a:p>
          <a:p>
            <a:endParaRPr lang="en-US" sz="800" dirty="0"/>
          </a:p>
          <a:p>
            <a:r>
              <a:rPr lang="en-US" dirty="0"/>
              <a:t># Selecting rows where Gender is Male</a:t>
            </a:r>
          </a:p>
          <a:p>
            <a:r>
              <a:rPr lang="en-US" dirty="0" err="1"/>
              <a:t>male_rows</a:t>
            </a:r>
            <a:r>
              <a:rPr lang="en-US" dirty="0"/>
              <a:t> = df[df['Gender'] == 'Male']</a:t>
            </a:r>
          </a:p>
          <a:p>
            <a:endParaRPr lang="en-US" sz="800" dirty="0"/>
          </a:p>
          <a:p>
            <a:r>
              <a:rPr lang="en-US" dirty="0"/>
              <a:t>print("Rows where Gender is Male:")</a:t>
            </a:r>
          </a:p>
          <a:p>
            <a:r>
              <a:rPr lang="en-US" dirty="0"/>
              <a:t>print(</a:t>
            </a:r>
            <a:r>
              <a:rPr lang="en-US" dirty="0" err="1"/>
              <a:t>male_rows</a:t>
            </a:r>
            <a:r>
              <a:rPr lang="en-US" dirty="0"/>
              <a:t>)</a:t>
            </a:r>
          </a:p>
          <a:p>
            <a:r>
              <a:rPr lang="en-US" dirty="0"/>
              <a:t>print()</a:t>
            </a:r>
          </a:p>
          <a:p>
            <a:endParaRPr lang="en-US" dirty="0"/>
          </a:p>
          <a:p>
            <a:r>
              <a:rPr lang="en-US" dirty="0"/>
              <a:t># Selecting rows where City is Chicago</a:t>
            </a:r>
          </a:p>
          <a:p>
            <a:r>
              <a:rPr lang="en-US" dirty="0" err="1"/>
              <a:t>chicago_rows</a:t>
            </a:r>
            <a:r>
              <a:rPr lang="en-US" dirty="0"/>
              <a:t> = df[df['City'] == 'Chicago']</a:t>
            </a:r>
          </a:p>
          <a:p>
            <a:endParaRPr lang="en-US" dirty="0"/>
          </a:p>
          <a:p>
            <a:r>
              <a:rPr lang="en-US" dirty="0"/>
              <a:t>print("Rows where City is Chicago:")</a:t>
            </a:r>
          </a:p>
          <a:p>
            <a:r>
              <a:rPr lang="en-US" dirty="0"/>
              <a:t>print(</a:t>
            </a:r>
            <a:r>
              <a:rPr lang="en-US" dirty="0" err="1"/>
              <a:t>chicago_rows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4374E-9CE9-482D-A3E3-65D826DDBA8A}"/>
              </a:ext>
            </a:extLst>
          </p:cNvPr>
          <p:cNvSpPr txBox="1"/>
          <p:nvPr/>
        </p:nvSpPr>
        <p:spPr>
          <a:xfrm>
            <a:off x="476738" y="164123"/>
            <a:ext cx="224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Where Clause</a:t>
            </a:r>
          </a:p>
        </p:txBody>
      </p:sp>
    </p:spTree>
    <p:extLst>
      <p:ext uri="{BB962C8B-B14F-4D97-AF65-F5344CB8AC3E}">
        <p14:creationId xmlns:p14="http://schemas.microsoft.com/office/powerpoint/2010/main" val="940725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026040-843C-4E88-A532-0D5197315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08" y="110449"/>
            <a:ext cx="4087884" cy="666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59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43BEF6-200F-4CA2-B66B-F5E12499B07F}"/>
              </a:ext>
            </a:extLst>
          </p:cNvPr>
          <p:cNvSpPr txBox="1"/>
          <p:nvPr/>
        </p:nvSpPr>
        <p:spPr>
          <a:xfrm>
            <a:off x="320431" y="695569"/>
            <a:ext cx="11777784" cy="563231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dirty="0"/>
              <a:t>import pandas as pd</a:t>
            </a:r>
          </a:p>
          <a:p>
            <a:endParaRPr lang="en-US" dirty="0"/>
          </a:p>
          <a:p>
            <a:r>
              <a:rPr lang="en-US" dirty="0"/>
              <a:t># Creating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data = {</a:t>
            </a:r>
          </a:p>
          <a:p>
            <a:r>
              <a:rPr lang="en-US" dirty="0"/>
              <a:t>    'Name': ['Alice', 'Bob', 'Charlie', 'David', 'Eve'],</a:t>
            </a:r>
          </a:p>
          <a:p>
            <a:r>
              <a:rPr lang="en-US" dirty="0"/>
              <a:t>    'Age': [25, 30, 35, 40, 45],</a:t>
            </a:r>
          </a:p>
          <a:p>
            <a:r>
              <a:rPr lang="en-US" dirty="0"/>
              <a:t>    'Salary': [50000, 60000, 70000, 80000, 90000],</a:t>
            </a:r>
          </a:p>
          <a:p>
            <a:r>
              <a:rPr lang="en-US" dirty="0"/>
              <a:t>    'Department': ['HR', 'Finance', 'IT', 'IT', 'Finance']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df = </a:t>
            </a:r>
            <a:r>
              <a:rPr lang="en-US" dirty="0" err="1"/>
              <a:t>pd.DataFrame</a:t>
            </a:r>
            <a:r>
              <a:rPr lang="en-US" dirty="0"/>
              <a:t>(data)</a:t>
            </a:r>
          </a:p>
          <a:p>
            <a:endParaRPr lang="en-US" dirty="0"/>
          </a:p>
          <a:p>
            <a:r>
              <a:rPr lang="en-US" dirty="0"/>
              <a:t>print("Original </a:t>
            </a:r>
            <a:r>
              <a:rPr lang="en-US" dirty="0" err="1"/>
              <a:t>DataFrame</a:t>
            </a:r>
            <a:r>
              <a:rPr lang="en-US" dirty="0"/>
              <a:t>:")</a:t>
            </a:r>
          </a:p>
          <a:p>
            <a:r>
              <a:rPr lang="en-US" dirty="0"/>
              <a:t>print(df)</a:t>
            </a:r>
          </a:p>
          <a:p>
            <a:r>
              <a:rPr lang="en-US" dirty="0"/>
              <a:t>print()</a:t>
            </a:r>
          </a:p>
          <a:p>
            <a:endParaRPr lang="en-US" dirty="0"/>
          </a:p>
          <a:p>
            <a:r>
              <a:rPr lang="en-US" dirty="0"/>
              <a:t># Aggregation functions</a:t>
            </a:r>
          </a:p>
          <a:p>
            <a:r>
              <a:rPr lang="en-US" dirty="0"/>
              <a:t># Mean of Age</a:t>
            </a:r>
          </a:p>
          <a:p>
            <a:r>
              <a:rPr lang="en-US" dirty="0" err="1"/>
              <a:t>mean_age</a:t>
            </a:r>
            <a:r>
              <a:rPr lang="en-US" dirty="0"/>
              <a:t> = df['Age'].mean()</a:t>
            </a:r>
          </a:p>
          <a:p>
            <a:endParaRPr lang="en-US" dirty="0"/>
          </a:p>
          <a:p>
            <a:r>
              <a:rPr lang="en-US" dirty="0"/>
              <a:t>print("Mean Age:", </a:t>
            </a:r>
            <a:r>
              <a:rPr lang="en-US" dirty="0" err="1"/>
              <a:t>mean_age</a:t>
            </a:r>
            <a:r>
              <a:rPr lang="en-US" dirty="0"/>
              <a:t>)</a:t>
            </a:r>
          </a:p>
          <a:p>
            <a:r>
              <a:rPr lang="en-US" dirty="0"/>
              <a:t>print()</a:t>
            </a:r>
          </a:p>
          <a:p>
            <a:endParaRPr lang="en-US" dirty="0"/>
          </a:p>
          <a:p>
            <a:r>
              <a:rPr lang="en-US" dirty="0"/>
              <a:t># Sum of Salary</a:t>
            </a:r>
          </a:p>
          <a:p>
            <a:r>
              <a:rPr lang="en-US" dirty="0" err="1"/>
              <a:t>total_salary</a:t>
            </a:r>
            <a:r>
              <a:rPr lang="en-US" dirty="0"/>
              <a:t> = df['Salary'].sum()</a:t>
            </a:r>
          </a:p>
          <a:p>
            <a:endParaRPr lang="en-US" dirty="0"/>
          </a:p>
          <a:p>
            <a:r>
              <a:rPr lang="en-US" dirty="0"/>
              <a:t>print("Total Salary:", </a:t>
            </a:r>
            <a:r>
              <a:rPr lang="en-US" dirty="0" err="1"/>
              <a:t>total_salary</a:t>
            </a:r>
            <a:r>
              <a:rPr lang="en-US" dirty="0"/>
              <a:t>)</a:t>
            </a:r>
          </a:p>
          <a:p>
            <a:r>
              <a:rPr lang="en-US" dirty="0"/>
              <a:t>print()</a:t>
            </a:r>
          </a:p>
          <a:p>
            <a:endParaRPr lang="en-US" dirty="0"/>
          </a:p>
          <a:p>
            <a:r>
              <a:rPr lang="en-US" dirty="0"/>
              <a:t># Maximum salary</a:t>
            </a:r>
          </a:p>
          <a:p>
            <a:r>
              <a:rPr lang="en-US" dirty="0" err="1"/>
              <a:t>max_salary</a:t>
            </a:r>
            <a:r>
              <a:rPr lang="en-US" dirty="0"/>
              <a:t> = df['Salary'].max()</a:t>
            </a:r>
          </a:p>
          <a:p>
            <a:endParaRPr lang="en-US" dirty="0"/>
          </a:p>
          <a:p>
            <a:r>
              <a:rPr lang="en-US" dirty="0"/>
              <a:t>print("Maximum Salary:", </a:t>
            </a:r>
            <a:r>
              <a:rPr lang="en-US" dirty="0" err="1"/>
              <a:t>max_salary</a:t>
            </a:r>
            <a:r>
              <a:rPr lang="en-US" dirty="0"/>
              <a:t>)</a:t>
            </a:r>
          </a:p>
          <a:p>
            <a:r>
              <a:rPr lang="en-US" dirty="0"/>
              <a:t>print()</a:t>
            </a:r>
          </a:p>
          <a:p>
            <a:endParaRPr lang="en-US" dirty="0"/>
          </a:p>
          <a:p>
            <a:r>
              <a:rPr lang="en-US" dirty="0"/>
              <a:t># Count of rows in each department</a:t>
            </a:r>
          </a:p>
          <a:p>
            <a:r>
              <a:rPr lang="en-US" dirty="0" err="1"/>
              <a:t>department_count</a:t>
            </a:r>
            <a:r>
              <a:rPr lang="en-US" dirty="0"/>
              <a:t> = df['Department'].</a:t>
            </a:r>
            <a:r>
              <a:rPr lang="en-US" dirty="0" err="1"/>
              <a:t>value_counts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print("Count of rows in each department:")</a:t>
            </a:r>
          </a:p>
          <a:p>
            <a:r>
              <a:rPr lang="en-US" dirty="0"/>
              <a:t>print(</a:t>
            </a:r>
            <a:r>
              <a:rPr lang="en-US" dirty="0" err="1"/>
              <a:t>department_count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C0E95-7322-4102-AEDD-5DF1959A050A}"/>
              </a:ext>
            </a:extLst>
          </p:cNvPr>
          <p:cNvSpPr txBox="1"/>
          <p:nvPr/>
        </p:nvSpPr>
        <p:spPr>
          <a:xfrm>
            <a:off x="320431" y="171938"/>
            <a:ext cx="347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Aggregation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4080458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9930CD-9ABC-4781-A7EC-1D185D1F6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25" y="63583"/>
            <a:ext cx="4966544" cy="650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61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1EC203-C831-4FC5-939C-814D05CEF883}"/>
              </a:ext>
            </a:extLst>
          </p:cNvPr>
          <p:cNvSpPr txBox="1"/>
          <p:nvPr/>
        </p:nvSpPr>
        <p:spPr>
          <a:xfrm>
            <a:off x="226645" y="820614"/>
            <a:ext cx="10753969" cy="5642693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dirty="0"/>
              <a:t>import pandas as pd</a:t>
            </a:r>
          </a:p>
          <a:p>
            <a:endParaRPr lang="en-US" dirty="0"/>
          </a:p>
          <a:p>
            <a:r>
              <a:rPr lang="en-US" dirty="0"/>
              <a:t># Creating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data = {</a:t>
            </a:r>
          </a:p>
          <a:p>
            <a:r>
              <a:rPr lang="en-US" dirty="0"/>
              <a:t>    'Department': ['HR', 'Finance', 'IT', 'IT', 'Finance'],</a:t>
            </a:r>
          </a:p>
          <a:p>
            <a:r>
              <a:rPr lang="en-US" dirty="0"/>
              <a:t>    'Employee': ['Alice', 'Bob', 'Charlie', 'David', 'Eve'],</a:t>
            </a:r>
          </a:p>
          <a:p>
            <a:r>
              <a:rPr lang="en-US" dirty="0"/>
              <a:t>    'Salary': [50000, 60000, 70000, 80000, 90000],</a:t>
            </a:r>
          </a:p>
          <a:p>
            <a:r>
              <a:rPr lang="en-US" dirty="0"/>
              <a:t>    'Age': [25, 30, 35, 40, 45]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df = </a:t>
            </a:r>
            <a:r>
              <a:rPr lang="en-US" dirty="0" err="1"/>
              <a:t>pd.DataFrame</a:t>
            </a:r>
            <a:r>
              <a:rPr lang="en-US" dirty="0"/>
              <a:t>(data)</a:t>
            </a:r>
          </a:p>
          <a:p>
            <a:endParaRPr lang="en-US" dirty="0"/>
          </a:p>
          <a:p>
            <a:r>
              <a:rPr lang="en-US" dirty="0"/>
              <a:t>print("Original </a:t>
            </a:r>
            <a:r>
              <a:rPr lang="en-US" dirty="0" err="1"/>
              <a:t>DataFrame</a:t>
            </a:r>
            <a:r>
              <a:rPr lang="en-US" dirty="0"/>
              <a:t>:")</a:t>
            </a:r>
          </a:p>
          <a:p>
            <a:r>
              <a:rPr lang="en-US" dirty="0"/>
              <a:t>print(df)</a:t>
            </a:r>
          </a:p>
          <a:p>
            <a:r>
              <a:rPr lang="en-US" dirty="0"/>
              <a:t>print()</a:t>
            </a:r>
          </a:p>
          <a:p>
            <a:endParaRPr lang="en-US" dirty="0"/>
          </a:p>
          <a:p>
            <a:r>
              <a:rPr lang="en-US" dirty="0"/>
              <a:t># Grouping by Department</a:t>
            </a:r>
          </a:p>
          <a:p>
            <a:r>
              <a:rPr lang="en-US" dirty="0"/>
              <a:t>grouped = </a:t>
            </a:r>
            <a:r>
              <a:rPr lang="en-US" dirty="0" err="1"/>
              <a:t>df.groupby</a:t>
            </a:r>
            <a:r>
              <a:rPr lang="en-US" dirty="0"/>
              <a:t>('Department')</a:t>
            </a:r>
          </a:p>
          <a:p>
            <a:endParaRPr lang="en-US" dirty="0"/>
          </a:p>
          <a:p>
            <a:r>
              <a:rPr lang="en-US" dirty="0"/>
              <a:t># Applying aggregate functions to each group</a:t>
            </a:r>
          </a:p>
          <a:p>
            <a:r>
              <a:rPr lang="en-US" dirty="0"/>
              <a:t># Mean salary in each department</a:t>
            </a:r>
          </a:p>
          <a:p>
            <a:r>
              <a:rPr lang="en-US" dirty="0" err="1"/>
              <a:t>mean_salary_by_department</a:t>
            </a:r>
            <a:r>
              <a:rPr lang="en-US" dirty="0"/>
              <a:t> = grouped['Salary'].mean()</a:t>
            </a:r>
          </a:p>
          <a:p>
            <a:endParaRPr lang="en-US" dirty="0"/>
          </a:p>
          <a:p>
            <a:r>
              <a:rPr lang="en-US" dirty="0"/>
              <a:t>print("Mean salary in each department:")</a:t>
            </a:r>
          </a:p>
          <a:p>
            <a:r>
              <a:rPr lang="en-US" dirty="0"/>
              <a:t>print(</a:t>
            </a:r>
            <a:r>
              <a:rPr lang="en-US" dirty="0" err="1"/>
              <a:t>mean_salary_by_department</a:t>
            </a:r>
            <a:r>
              <a:rPr lang="en-US" dirty="0"/>
              <a:t>)</a:t>
            </a:r>
          </a:p>
          <a:p>
            <a:r>
              <a:rPr lang="en-US" dirty="0"/>
              <a:t>print()</a:t>
            </a:r>
          </a:p>
          <a:p>
            <a:endParaRPr lang="en-US" dirty="0"/>
          </a:p>
          <a:p>
            <a:r>
              <a:rPr lang="en-US" dirty="0"/>
              <a:t># Total salary in each department</a:t>
            </a:r>
          </a:p>
          <a:p>
            <a:r>
              <a:rPr lang="en-US" dirty="0" err="1"/>
              <a:t>total_salary_by_department</a:t>
            </a:r>
            <a:r>
              <a:rPr lang="en-US" dirty="0"/>
              <a:t> = grouped['Salary'].sum()</a:t>
            </a:r>
          </a:p>
          <a:p>
            <a:endParaRPr lang="en-US" dirty="0"/>
          </a:p>
          <a:p>
            <a:r>
              <a:rPr lang="en-US" dirty="0"/>
              <a:t>print("Total salary in each department:")</a:t>
            </a:r>
          </a:p>
          <a:p>
            <a:r>
              <a:rPr lang="en-US" dirty="0"/>
              <a:t>print(</a:t>
            </a:r>
            <a:r>
              <a:rPr lang="en-US" dirty="0" err="1"/>
              <a:t>total_salary_by_department</a:t>
            </a:r>
            <a:r>
              <a:rPr lang="en-US" dirty="0"/>
              <a:t>)</a:t>
            </a:r>
          </a:p>
          <a:p>
            <a:r>
              <a:rPr lang="en-US" dirty="0"/>
              <a:t>print()</a:t>
            </a:r>
          </a:p>
          <a:p>
            <a:endParaRPr lang="en-US" dirty="0"/>
          </a:p>
          <a:p>
            <a:r>
              <a:rPr lang="en-US" dirty="0"/>
              <a:t># Maximum age in each department</a:t>
            </a:r>
          </a:p>
          <a:p>
            <a:r>
              <a:rPr lang="en-US" dirty="0" err="1"/>
              <a:t>max_age_by_department</a:t>
            </a:r>
            <a:r>
              <a:rPr lang="en-US" dirty="0"/>
              <a:t> = grouped['Age'].max()</a:t>
            </a:r>
          </a:p>
          <a:p>
            <a:endParaRPr lang="en-US" dirty="0"/>
          </a:p>
          <a:p>
            <a:r>
              <a:rPr lang="en-US" dirty="0"/>
              <a:t>print("Maximum age in each department:")</a:t>
            </a:r>
          </a:p>
          <a:p>
            <a:r>
              <a:rPr lang="en-US" dirty="0"/>
              <a:t>print(</a:t>
            </a:r>
            <a:r>
              <a:rPr lang="en-US" dirty="0" err="1"/>
              <a:t>max_age_by_department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78C8A-0EF5-418A-A79D-0BEE5018A961}"/>
              </a:ext>
            </a:extLst>
          </p:cNvPr>
          <p:cNvSpPr txBox="1"/>
          <p:nvPr/>
        </p:nvSpPr>
        <p:spPr>
          <a:xfrm>
            <a:off x="195385" y="171938"/>
            <a:ext cx="2360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Group By Clause</a:t>
            </a:r>
          </a:p>
        </p:txBody>
      </p:sp>
    </p:spTree>
    <p:extLst>
      <p:ext uri="{BB962C8B-B14F-4D97-AF65-F5344CB8AC3E}">
        <p14:creationId xmlns:p14="http://schemas.microsoft.com/office/powerpoint/2010/main" val="747809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90799C-C7B9-478E-94B9-7363B704180F}"/>
              </a:ext>
            </a:extLst>
          </p:cNvPr>
          <p:cNvSpPr txBox="1"/>
          <p:nvPr/>
        </p:nvSpPr>
        <p:spPr>
          <a:xfrm>
            <a:off x="132861" y="117229"/>
            <a:ext cx="11097847" cy="597877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dirty="0"/>
              <a:t>Original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r>
              <a:rPr lang="en-US" dirty="0"/>
              <a:t>  </a:t>
            </a:r>
            <a:r>
              <a:rPr lang="en-US" b="1" dirty="0"/>
              <a:t>Department Employee  Salary  Age</a:t>
            </a:r>
          </a:p>
          <a:p>
            <a:r>
              <a:rPr lang="en-US" dirty="0"/>
              <a:t>0         HR    Alice   50000   25</a:t>
            </a:r>
          </a:p>
          <a:p>
            <a:r>
              <a:rPr lang="en-US" dirty="0"/>
              <a:t>1    Finance      Bob   60000   30</a:t>
            </a:r>
          </a:p>
          <a:p>
            <a:r>
              <a:rPr lang="en-US" dirty="0"/>
              <a:t>2         IT  Charlie   70000   35</a:t>
            </a:r>
          </a:p>
          <a:p>
            <a:r>
              <a:rPr lang="en-US" dirty="0"/>
              <a:t>3         IT    David   80000   40</a:t>
            </a:r>
          </a:p>
          <a:p>
            <a:r>
              <a:rPr lang="en-US" dirty="0"/>
              <a:t>4    Finance      Eve   90000   45</a:t>
            </a:r>
          </a:p>
          <a:p>
            <a:endParaRPr lang="en-US" dirty="0"/>
          </a:p>
          <a:p>
            <a:r>
              <a:rPr lang="en-US" b="1" dirty="0"/>
              <a:t>Mean salary in each department: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Finance    75000.0</a:t>
            </a:r>
          </a:p>
          <a:p>
            <a:r>
              <a:rPr lang="en-US" dirty="0"/>
              <a:t>HR         50000.0</a:t>
            </a:r>
          </a:p>
          <a:p>
            <a:r>
              <a:rPr lang="en-US" dirty="0"/>
              <a:t>IT         75000.0</a:t>
            </a:r>
          </a:p>
          <a:p>
            <a:r>
              <a:rPr lang="en-US" dirty="0"/>
              <a:t>Name: Salary, </a:t>
            </a:r>
            <a:r>
              <a:rPr lang="en-US" dirty="0" err="1"/>
              <a:t>dtype</a:t>
            </a:r>
            <a:r>
              <a:rPr lang="en-US" dirty="0"/>
              <a:t>: float64</a:t>
            </a:r>
          </a:p>
          <a:p>
            <a:endParaRPr lang="en-US" dirty="0"/>
          </a:p>
          <a:p>
            <a:r>
              <a:rPr lang="en-US" b="1" dirty="0"/>
              <a:t>Total salary in each department: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Finance    150000</a:t>
            </a:r>
          </a:p>
          <a:p>
            <a:r>
              <a:rPr lang="en-US" dirty="0"/>
              <a:t>HR          50000</a:t>
            </a:r>
          </a:p>
          <a:p>
            <a:r>
              <a:rPr lang="en-US" dirty="0"/>
              <a:t>IT         150000</a:t>
            </a:r>
          </a:p>
          <a:p>
            <a:r>
              <a:rPr lang="en-US" dirty="0"/>
              <a:t>Name: Salary, </a:t>
            </a:r>
            <a:r>
              <a:rPr lang="en-US" dirty="0" err="1"/>
              <a:t>dtype</a:t>
            </a:r>
            <a:r>
              <a:rPr lang="en-US" dirty="0"/>
              <a:t>: int64</a:t>
            </a:r>
          </a:p>
          <a:p>
            <a:endParaRPr lang="en-US" dirty="0"/>
          </a:p>
          <a:p>
            <a:r>
              <a:rPr lang="en-US" dirty="0"/>
              <a:t>Maximum age in each department: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Finance    45</a:t>
            </a:r>
          </a:p>
          <a:p>
            <a:r>
              <a:rPr lang="en-US" dirty="0"/>
              <a:t>HR         25</a:t>
            </a:r>
          </a:p>
          <a:p>
            <a:r>
              <a:rPr lang="en-US" dirty="0"/>
              <a:t>IT         40</a:t>
            </a:r>
          </a:p>
          <a:p>
            <a:r>
              <a:rPr lang="en-US" dirty="0"/>
              <a:t>Name: Age, </a:t>
            </a:r>
            <a:r>
              <a:rPr lang="en-US" dirty="0" err="1"/>
              <a:t>dtype</a:t>
            </a:r>
            <a:r>
              <a:rPr lang="en-US" dirty="0"/>
              <a:t>: int64</a:t>
            </a:r>
          </a:p>
          <a:p>
            <a:endParaRPr lang="en-US" dirty="0"/>
          </a:p>
          <a:p>
            <a:r>
              <a:rPr lang="en-US" dirty="0"/>
              <a:t>Process finished with exit code 0</a:t>
            </a:r>
          </a:p>
        </p:txBody>
      </p:sp>
    </p:spTree>
    <p:extLst>
      <p:ext uri="{BB962C8B-B14F-4D97-AF65-F5344CB8AC3E}">
        <p14:creationId xmlns:p14="http://schemas.microsoft.com/office/powerpoint/2010/main" val="2947879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F1F4CA-5602-46E5-BA0A-0B4FAA2B4D9A}"/>
              </a:ext>
            </a:extLst>
          </p:cNvPr>
          <p:cNvSpPr txBox="1"/>
          <p:nvPr/>
        </p:nvSpPr>
        <p:spPr>
          <a:xfrm>
            <a:off x="70339" y="422031"/>
            <a:ext cx="11726984" cy="6392986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dirty="0"/>
              <a:t>import pandas as pd</a:t>
            </a:r>
          </a:p>
          <a:p>
            <a:endParaRPr lang="en-US" dirty="0"/>
          </a:p>
          <a:p>
            <a:r>
              <a:rPr lang="en-US" dirty="0"/>
              <a:t># Creating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data = {</a:t>
            </a:r>
          </a:p>
          <a:p>
            <a:r>
              <a:rPr lang="en-US" dirty="0"/>
              <a:t>    'Department': ['HR', 'Finance', 'IT', 'IT', 'Finance'],</a:t>
            </a:r>
          </a:p>
          <a:p>
            <a:r>
              <a:rPr lang="en-US" dirty="0"/>
              <a:t>    'Location': ['New York', 'Los Angeles', 'Chicago', 'Houston', 'Miami'],</a:t>
            </a:r>
          </a:p>
          <a:p>
            <a:r>
              <a:rPr lang="en-US" dirty="0"/>
              <a:t>    'Employee': ['Alice', 'Bob', 'Charlie', 'David', 'Eve'],</a:t>
            </a:r>
          </a:p>
          <a:p>
            <a:r>
              <a:rPr lang="en-US" dirty="0"/>
              <a:t>    'Salary': [50000, 60000, 70000, 80000, 90000],</a:t>
            </a:r>
          </a:p>
          <a:p>
            <a:r>
              <a:rPr lang="en-US" dirty="0"/>
              <a:t>    'Age': [25, 30, 35, 40, 45]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df = </a:t>
            </a:r>
            <a:r>
              <a:rPr lang="en-US" dirty="0" err="1"/>
              <a:t>pd.DataFrame</a:t>
            </a:r>
            <a:r>
              <a:rPr lang="en-US" dirty="0"/>
              <a:t>(data)</a:t>
            </a:r>
          </a:p>
          <a:p>
            <a:endParaRPr lang="en-US" dirty="0"/>
          </a:p>
          <a:p>
            <a:r>
              <a:rPr lang="en-US" dirty="0"/>
              <a:t>print("Original </a:t>
            </a:r>
            <a:r>
              <a:rPr lang="en-US" dirty="0" err="1"/>
              <a:t>DataFrame</a:t>
            </a:r>
            <a:r>
              <a:rPr lang="en-US" dirty="0"/>
              <a:t>:")</a:t>
            </a:r>
          </a:p>
          <a:p>
            <a:r>
              <a:rPr lang="en-US" dirty="0"/>
              <a:t>print(df)</a:t>
            </a:r>
          </a:p>
          <a:p>
            <a:r>
              <a:rPr lang="en-US" dirty="0"/>
              <a:t>print()</a:t>
            </a:r>
          </a:p>
          <a:p>
            <a:endParaRPr lang="en-US" dirty="0"/>
          </a:p>
          <a:p>
            <a:r>
              <a:rPr lang="en-US" dirty="0"/>
              <a:t># Grouping by Department and Location</a:t>
            </a:r>
          </a:p>
          <a:p>
            <a:r>
              <a:rPr lang="en-US" dirty="0"/>
              <a:t>grouped = </a:t>
            </a:r>
            <a:r>
              <a:rPr lang="en-US" dirty="0" err="1"/>
              <a:t>df.groupby</a:t>
            </a:r>
            <a:r>
              <a:rPr lang="en-US" dirty="0"/>
              <a:t>(['Department', 'Location'])</a:t>
            </a:r>
          </a:p>
          <a:p>
            <a:endParaRPr lang="en-US" dirty="0"/>
          </a:p>
          <a:p>
            <a:r>
              <a:rPr lang="en-US" dirty="0"/>
              <a:t># Applying aggregate functions to each group</a:t>
            </a:r>
          </a:p>
          <a:p>
            <a:r>
              <a:rPr lang="en-US" dirty="0"/>
              <a:t># Mean salary in each department and location</a:t>
            </a:r>
          </a:p>
          <a:p>
            <a:r>
              <a:rPr lang="en-US" dirty="0" err="1"/>
              <a:t>mean_salary_by_department_location</a:t>
            </a:r>
            <a:r>
              <a:rPr lang="en-US" dirty="0"/>
              <a:t> = grouped['Salary'].mean()</a:t>
            </a:r>
          </a:p>
          <a:p>
            <a:endParaRPr lang="en-US" dirty="0"/>
          </a:p>
          <a:p>
            <a:r>
              <a:rPr lang="en-US" dirty="0"/>
              <a:t>print("Mean salary in each department and location:")</a:t>
            </a:r>
          </a:p>
          <a:p>
            <a:r>
              <a:rPr lang="en-US" dirty="0"/>
              <a:t>print(</a:t>
            </a:r>
            <a:r>
              <a:rPr lang="en-US" dirty="0" err="1"/>
              <a:t>mean_salary_by_department_location</a:t>
            </a:r>
            <a:r>
              <a:rPr lang="en-US" dirty="0"/>
              <a:t>)</a:t>
            </a:r>
          </a:p>
          <a:p>
            <a:r>
              <a:rPr lang="en-US" dirty="0"/>
              <a:t>print()</a:t>
            </a:r>
          </a:p>
          <a:p>
            <a:endParaRPr lang="en-US" dirty="0"/>
          </a:p>
          <a:p>
            <a:r>
              <a:rPr lang="en-US" dirty="0"/>
              <a:t># Total salary in each department and location</a:t>
            </a:r>
          </a:p>
          <a:p>
            <a:r>
              <a:rPr lang="en-US" dirty="0" err="1"/>
              <a:t>total_salary_by_department_location</a:t>
            </a:r>
            <a:r>
              <a:rPr lang="en-US" dirty="0"/>
              <a:t> = grouped['Salary'].sum()</a:t>
            </a:r>
          </a:p>
          <a:p>
            <a:endParaRPr lang="en-US" dirty="0"/>
          </a:p>
          <a:p>
            <a:r>
              <a:rPr lang="en-US" dirty="0"/>
              <a:t>print("Total salary in each department and location:")</a:t>
            </a:r>
          </a:p>
          <a:p>
            <a:r>
              <a:rPr lang="en-US" dirty="0"/>
              <a:t>print(</a:t>
            </a:r>
            <a:r>
              <a:rPr lang="en-US" dirty="0" err="1"/>
              <a:t>total_salary_by_department_location</a:t>
            </a:r>
            <a:r>
              <a:rPr lang="en-US" dirty="0"/>
              <a:t>)</a:t>
            </a:r>
          </a:p>
          <a:p>
            <a:r>
              <a:rPr lang="en-US" dirty="0"/>
              <a:t>print()</a:t>
            </a:r>
          </a:p>
          <a:p>
            <a:endParaRPr lang="en-US" dirty="0"/>
          </a:p>
          <a:p>
            <a:r>
              <a:rPr lang="en-US" dirty="0"/>
              <a:t># Maximum age in each department and location</a:t>
            </a:r>
          </a:p>
          <a:p>
            <a:r>
              <a:rPr lang="en-US" dirty="0" err="1"/>
              <a:t>max_age_by_department_location</a:t>
            </a:r>
            <a:r>
              <a:rPr lang="en-US" dirty="0"/>
              <a:t> = grouped['Age'].max()</a:t>
            </a:r>
          </a:p>
          <a:p>
            <a:endParaRPr lang="en-US" dirty="0"/>
          </a:p>
          <a:p>
            <a:r>
              <a:rPr lang="en-US" dirty="0"/>
              <a:t>print("Maximum age in each department and location:")</a:t>
            </a:r>
          </a:p>
          <a:p>
            <a:r>
              <a:rPr lang="en-US" dirty="0"/>
              <a:t>print(</a:t>
            </a:r>
            <a:r>
              <a:rPr lang="en-US" dirty="0" err="1"/>
              <a:t>max_age_by_department_location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F89D45-1D45-4277-8C65-F80E02212331}"/>
              </a:ext>
            </a:extLst>
          </p:cNvPr>
          <p:cNvSpPr txBox="1"/>
          <p:nvPr/>
        </p:nvSpPr>
        <p:spPr>
          <a:xfrm>
            <a:off x="187569" y="54708"/>
            <a:ext cx="3141785" cy="367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Group by two column</a:t>
            </a:r>
          </a:p>
        </p:txBody>
      </p:sp>
    </p:spTree>
    <p:extLst>
      <p:ext uri="{BB962C8B-B14F-4D97-AF65-F5344CB8AC3E}">
        <p14:creationId xmlns:p14="http://schemas.microsoft.com/office/powerpoint/2010/main" val="3636165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83512-83CE-4C41-9C00-C102A31B9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9" y="163792"/>
            <a:ext cx="5414105" cy="6530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FA50F-15B5-4AB4-8AEF-5B3B068DA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999" y="163792"/>
            <a:ext cx="5184985" cy="310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565FF8-F859-429E-BA9A-45CA78FAD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4" y="0"/>
            <a:ext cx="7513971" cy="3093988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D936F0E5-B4F6-45BD-81E1-433D0C057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54" y="3050361"/>
            <a:ext cx="481882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# import pandas as pd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pandas as pd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# list of strings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'Geeks'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'For'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'Geeks'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'is'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'portal'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'for'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'Geeks'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# Calling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DataFrame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 constructor on list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pd.DataFrame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(df)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76E184-9F15-446E-8851-D8549D3E2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242" y="3182654"/>
            <a:ext cx="1514571" cy="34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7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70C737-FF7B-44FF-9A80-B7E38AFD31A9}"/>
              </a:ext>
            </a:extLst>
          </p:cNvPr>
          <p:cNvSpPr txBox="1"/>
          <p:nvPr/>
        </p:nvSpPr>
        <p:spPr>
          <a:xfrm>
            <a:off x="171938" y="125046"/>
            <a:ext cx="608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Dataframe</a:t>
            </a:r>
            <a:r>
              <a:rPr lang="en-US" dirty="0"/>
              <a:t> Sorting by column Values: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489DC-199D-45B4-8C0E-92ACA90D5D59}"/>
              </a:ext>
            </a:extLst>
          </p:cNvPr>
          <p:cNvSpPr txBox="1"/>
          <p:nvPr/>
        </p:nvSpPr>
        <p:spPr>
          <a:xfrm>
            <a:off x="359508" y="101326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https://www.tutorialspoint.com/python_pandas/python_pandas_sorting.htm</a:t>
            </a:r>
          </a:p>
        </p:txBody>
      </p:sp>
    </p:spTree>
    <p:extLst>
      <p:ext uri="{BB962C8B-B14F-4D97-AF65-F5344CB8AC3E}">
        <p14:creationId xmlns:p14="http://schemas.microsoft.com/office/powerpoint/2010/main" val="1742031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468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964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748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1423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467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496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296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3E2F2F-8C46-4729-AA03-9CED560E8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93" y="207204"/>
            <a:ext cx="10731724" cy="197516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7C45E5-259F-4FE2-9646-930155420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74478"/>
              </p:ext>
            </p:extLst>
          </p:nvPr>
        </p:nvGraphicFramePr>
        <p:xfrm>
          <a:off x="394393" y="2321846"/>
          <a:ext cx="4599280" cy="4114800"/>
        </p:xfrm>
        <a:graphic>
          <a:graphicData uri="http://schemas.openxmlformats.org/drawingml/2006/table">
            <a:tbl>
              <a:tblPr/>
              <a:tblGrid>
                <a:gridCol w="4599280">
                  <a:extLst>
                    <a:ext uri="{9D8B030D-6E8A-4147-A177-3AD203B41FA5}">
                      <a16:colId xmlns:a16="http://schemas.microsoft.com/office/drawing/2014/main" val="2844257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# Python code demonstrate creating 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# </a:t>
                      </a:r>
                      <a:r>
                        <a:rPr lang="en-US" b="0" i="0" dirty="0" err="1">
                          <a:effectLst/>
                          <a:latin typeface="Monaco"/>
                        </a:rPr>
                        <a:t>DataFrame</a:t>
                      </a:r>
                      <a:r>
                        <a:rPr lang="en-US" b="0" i="0" dirty="0">
                          <a:effectLst/>
                          <a:latin typeface="Monaco"/>
                        </a:rPr>
                        <a:t> from </a:t>
                      </a:r>
                      <a:r>
                        <a:rPr lang="en-US" b="0" i="0" dirty="0" err="1">
                          <a:effectLst/>
                          <a:latin typeface="Monaco"/>
                        </a:rPr>
                        <a:t>dict</a:t>
                      </a:r>
                      <a:r>
                        <a:rPr lang="en-US" b="0" i="0" dirty="0">
                          <a:effectLst/>
                          <a:latin typeface="Monaco"/>
                        </a:rPr>
                        <a:t> </a:t>
                      </a:r>
                      <a:r>
                        <a:rPr lang="en-US" b="0" i="0" dirty="0" err="1">
                          <a:effectLst/>
                          <a:latin typeface="Monaco"/>
                        </a:rPr>
                        <a:t>narray</a:t>
                      </a:r>
                      <a:r>
                        <a:rPr lang="en-US" b="0" i="0" dirty="0">
                          <a:effectLst/>
                          <a:latin typeface="Monaco"/>
                        </a:rPr>
                        <a:t> / lists 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# By default addresses.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import pandas as pd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# </a:t>
                      </a:r>
                      <a:r>
                        <a:rPr lang="en-US" b="0" i="0" dirty="0" err="1">
                          <a:effectLst/>
                          <a:latin typeface="Monaco"/>
                        </a:rPr>
                        <a:t>intialise</a:t>
                      </a:r>
                      <a:r>
                        <a:rPr lang="en-US" b="0" i="0" dirty="0">
                          <a:effectLst/>
                          <a:latin typeface="Monaco"/>
                        </a:rPr>
                        <a:t> data of lists.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data = {'Name':['Tom', 'nick', '</a:t>
                      </a:r>
                      <a:r>
                        <a:rPr lang="en-US" b="0" i="0" dirty="0" err="1">
                          <a:effectLst/>
                          <a:latin typeface="Monaco"/>
                        </a:rPr>
                        <a:t>krish</a:t>
                      </a:r>
                      <a:r>
                        <a:rPr lang="en-US" b="0" i="0" dirty="0">
                          <a:effectLst/>
                          <a:latin typeface="Monaco"/>
                        </a:rPr>
                        <a:t>', 'jack'],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        'Age':[20, 21, 19, 18]}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# Create </a:t>
                      </a:r>
                      <a:r>
                        <a:rPr lang="en-US" b="0" i="0" dirty="0" err="1">
                          <a:effectLst/>
                          <a:latin typeface="Monaco"/>
                        </a:rPr>
                        <a:t>DataFrame</a:t>
                      </a:r>
                      <a:endParaRPr lang="en-US" b="0" i="0" dirty="0">
                        <a:effectLst/>
                        <a:latin typeface="Monaco"/>
                      </a:endParaRP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df = </a:t>
                      </a:r>
                      <a:r>
                        <a:rPr lang="en-US" b="0" i="0" dirty="0" err="1">
                          <a:effectLst/>
                          <a:latin typeface="Monaco"/>
                        </a:rPr>
                        <a:t>pd.DataFrame</a:t>
                      </a:r>
                      <a:r>
                        <a:rPr lang="en-US" b="0" i="0" dirty="0">
                          <a:effectLst/>
                          <a:latin typeface="Monaco"/>
                        </a:rPr>
                        <a:t>(data)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# Print the output.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print(df)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2042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EF06DAD-69A6-4464-B54D-E69842904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997" y="2969424"/>
            <a:ext cx="2232853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0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514288-3925-4139-AFBE-9A36E3244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1" y="0"/>
            <a:ext cx="8273364" cy="263253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13D27D-71BD-42BD-AF20-287FAE1D6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44488"/>
              </p:ext>
            </p:extLst>
          </p:nvPr>
        </p:nvGraphicFramePr>
        <p:xfrm>
          <a:off x="419176" y="2480342"/>
          <a:ext cx="4677080" cy="4114800"/>
        </p:xfrm>
        <a:graphic>
          <a:graphicData uri="http://schemas.openxmlformats.org/drawingml/2006/table">
            <a:tbl>
              <a:tblPr/>
              <a:tblGrid>
                <a:gridCol w="4677080">
                  <a:extLst>
                    <a:ext uri="{9D8B030D-6E8A-4147-A177-3AD203B41FA5}">
                      <a16:colId xmlns:a16="http://schemas.microsoft.com/office/drawing/2014/main" val="27014195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# Import pandas package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import pandas as pd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# Define a dictionary containing employee data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data = {'Name':['Jai', '</a:t>
                      </a:r>
                      <a:r>
                        <a:rPr lang="en-US" b="0" i="0" dirty="0" err="1">
                          <a:effectLst/>
                          <a:latin typeface="Monaco"/>
                        </a:rPr>
                        <a:t>Princi</a:t>
                      </a:r>
                      <a:r>
                        <a:rPr lang="en-US" b="0" i="0" dirty="0">
                          <a:effectLst/>
                          <a:latin typeface="Monaco"/>
                        </a:rPr>
                        <a:t>', 'Gaurav', 'Anuj'],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        'Age':[27, 24, 22, 32],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        'Address':['Delhi', 'Kanpur', 'Allahabad', '</a:t>
                      </a:r>
                      <a:r>
                        <a:rPr lang="en-US" b="0" i="0" dirty="0" err="1">
                          <a:effectLst/>
                          <a:latin typeface="Monaco"/>
                        </a:rPr>
                        <a:t>Kannauj</a:t>
                      </a:r>
                      <a:r>
                        <a:rPr lang="en-US" b="0" i="0" dirty="0">
                          <a:effectLst/>
                          <a:latin typeface="Monaco"/>
                        </a:rPr>
                        <a:t>'],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        'Qualification':['</a:t>
                      </a:r>
                      <a:r>
                        <a:rPr lang="en-US" b="0" i="0" dirty="0" err="1">
                          <a:effectLst/>
                          <a:latin typeface="Monaco"/>
                        </a:rPr>
                        <a:t>Msc</a:t>
                      </a:r>
                      <a:r>
                        <a:rPr lang="en-US" b="0" i="0" dirty="0">
                          <a:effectLst/>
                          <a:latin typeface="Monaco"/>
                        </a:rPr>
                        <a:t>', 'MA', 'MCA', '</a:t>
                      </a:r>
                      <a:r>
                        <a:rPr lang="en-US" b="0" i="0" dirty="0" err="1">
                          <a:effectLst/>
                          <a:latin typeface="Monaco"/>
                        </a:rPr>
                        <a:t>Phd</a:t>
                      </a:r>
                      <a:r>
                        <a:rPr lang="en-US" b="0" i="0" dirty="0">
                          <a:effectLst/>
                          <a:latin typeface="Monaco"/>
                        </a:rPr>
                        <a:t>']}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# Convert the dictionary into </a:t>
                      </a:r>
                      <a:r>
                        <a:rPr lang="en-US" b="0" i="0" dirty="0" err="1">
                          <a:effectLst/>
                          <a:latin typeface="Monaco"/>
                        </a:rPr>
                        <a:t>DataFrame</a:t>
                      </a:r>
                      <a:r>
                        <a:rPr lang="en-US" b="0" i="0" dirty="0">
                          <a:effectLst/>
                          <a:latin typeface="Monaco"/>
                        </a:rPr>
                        <a:t> 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df = </a:t>
                      </a:r>
                      <a:r>
                        <a:rPr lang="en-US" b="0" i="0" dirty="0" err="1">
                          <a:effectLst/>
                          <a:latin typeface="Monaco"/>
                        </a:rPr>
                        <a:t>pd.DataFrame</a:t>
                      </a:r>
                      <a:r>
                        <a:rPr lang="en-US" b="0" i="0" dirty="0">
                          <a:effectLst/>
                          <a:latin typeface="Monaco"/>
                        </a:rPr>
                        <a:t>(data)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# select two columns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print(df[['Name', 'Qualification']])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36113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D2F248E-4399-47F6-9F10-2B7C6A2A9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893" y="3273415"/>
            <a:ext cx="4677080" cy="343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49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D6B4B9-4D57-43F9-8E0B-0FD2B0F6C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5" y="-61914"/>
            <a:ext cx="7414903" cy="172989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120BC3-158E-4024-88E2-2C63646B0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882444"/>
              </p:ext>
            </p:extLst>
          </p:nvPr>
        </p:nvGraphicFramePr>
        <p:xfrm>
          <a:off x="256948" y="1783080"/>
          <a:ext cx="4924652" cy="3291840"/>
        </p:xfrm>
        <a:graphic>
          <a:graphicData uri="http://schemas.openxmlformats.org/drawingml/2006/table">
            <a:tbl>
              <a:tblPr/>
              <a:tblGrid>
                <a:gridCol w="4924652">
                  <a:extLst>
                    <a:ext uri="{9D8B030D-6E8A-4147-A177-3AD203B41FA5}">
                      <a16:colId xmlns:a16="http://schemas.microsoft.com/office/drawing/2014/main" val="4169034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# importing pandas package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import pandas as pd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# making data frame from csv file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data = </a:t>
                      </a:r>
                      <a:r>
                        <a:rPr lang="en-US" b="0" i="0" dirty="0" err="1">
                          <a:effectLst/>
                          <a:latin typeface="Monaco"/>
                        </a:rPr>
                        <a:t>pd.read_csv</a:t>
                      </a:r>
                      <a:r>
                        <a:rPr lang="en-US" b="0" i="0" dirty="0">
                          <a:effectLst/>
                          <a:latin typeface="Monaco"/>
                        </a:rPr>
                        <a:t>("nba.csv", </a:t>
                      </a:r>
                      <a:r>
                        <a:rPr lang="en-US" b="0" i="0" dirty="0" err="1">
                          <a:effectLst/>
                          <a:latin typeface="Monaco"/>
                        </a:rPr>
                        <a:t>index_col</a:t>
                      </a:r>
                      <a:r>
                        <a:rPr lang="en-US" b="0" i="0" dirty="0">
                          <a:effectLst/>
                          <a:latin typeface="Monaco"/>
                        </a:rPr>
                        <a:t> ="Name")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# retrieving row by loc method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first = </a:t>
                      </a:r>
                      <a:r>
                        <a:rPr lang="en-US" b="0" i="0" dirty="0" err="1">
                          <a:effectLst/>
                          <a:latin typeface="Monaco"/>
                        </a:rPr>
                        <a:t>data.loc</a:t>
                      </a:r>
                      <a:r>
                        <a:rPr lang="en-US" b="0" i="0" dirty="0">
                          <a:effectLst/>
                          <a:latin typeface="Monaco"/>
                        </a:rPr>
                        <a:t>["Avery Bradley"]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second = </a:t>
                      </a:r>
                      <a:r>
                        <a:rPr lang="en-US" b="0" i="0" dirty="0" err="1">
                          <a:effectLst/>
                          <a:latin typeface="Monaco"/>
                        </a:rPr>
                        <a:t>data.loc</a:t>
                      </a:r>
                      <a:r>
                        <a:rPr lang="en-US" b="0" i="0" dirty="0">
                          <a:effectLst/>
                          <a:latin typeface="Monaco"/>
                        </a:rPr>
                        <a:t>["R.J. Hunter"]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print(first, "\n\n\n", second)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2729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24D70A4-6DAD-40CE-881C-1C65C6587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998" y="2011362"/>
            <a:ext cx="38957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9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40FD83-302B-4BB0-8ED2-2CC945BEA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18" y="0"/>
            <a:ext cx="7392041" cy="5121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45B9B2-17B2-4C68-97E9-54AEA71D5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822" y="1229004"/>
            <a:ext cx="4170516" cy="52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6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9F4E29-6CEA-44E7-8E98-621F956D8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91109" cy="51287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1489DC-D131-4414-81BC-2203E0AB2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373" y="2493108"/>
            <a:ext cx="6238827" cy="374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9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F525CE-FE92-4489-AB3C-B188E489B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40" y="170631"/>
            <a:ext cx="6689985" cy="282266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BF90D5-CAD6-422C-ABE4-BAADB27C2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204137"/>
              </p:ext>
            </p:extLst>
          </p:nvPr>
        </p:nvGraphicFramePr>
        <p:xfrm>
          <a:off x="7338871" y="2009080"/>
          <a:ext cx="4559688" cy="4389120"/>
        </p:xfrm>
        <a:graphic>
          <a:graphicData uri="http://schemas.openxmlformats.org/drawingml/2006/table">
            <a:tbl>
              <a:tblPr/>
              <a:tblGrid>
                <a:gridCol w="4559688">
                  <a:extLst>
                    <a:ext uri="{9D8B030D-6E8A-4147-A177-3AD203B41FA5}">
                      <a16:colId xmlns:a16="http://schemas.microsoft.com/office/drawing/2014/main" val="1976280167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Monaco"/>
                        </a:rPr>
                        <a:t># importing pandas as pd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Monaco"/>
                        </a:rPr>
                        <a:t>import pandas as pd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Monaco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Monaco"/>
                        </a:rPr>
                        <a:t># importing </a:t>
                      </a:r>
                      <a:r>
                        <a:rPr lang="en-US" sz="1800" b="0" i="0" dirty="0" err="1">
                          <a:effectLst/>
                          <a:latin typeface="Monaco"/>
                        </a:rPr>
                        <a:t>numpy</a:t>
                      </a:r>
                      <a:r>
                        <a:rPr lang="en-US" sz="1800" b="0" i="0" dirty="0">
                          <a:effectLst/>
                          <a:latin typeface="Monaco"/>
                        </a:rPr>
                        <a:t> as np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Monaco"/>
                        </a:rPr>
                        <a:t>import </a:t>
                      </a:r>
                      <a:r>
                        <a:rPr lang="en-US" sz="1800" b="0" i="0" dirty="0" err="1">
                          <a:effectLst/>
                          <a:latin typeface="Monaco"/>
                        </a:rPr>
                        <a:t>numpy</a:t>
                      </a:r>
                      <a:r>
                        <a:rPr lang="en-US" sz="1800" b="0" i="0" dirty="0">
                          <a:effectLst/>
                          <a:latin typeface="Monaco"/>
                        </a:rPr>
                        <a:t> as np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Monaco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Monaco"/>
                        </a:rPr>
                        <a:t># dictionary of lists</a:t>
                      </a:r>
                    </a:p>
                    <a:p>
                      <a:pPr algn="l" rtl="0" fontAlgn="base"/>
                      <a:r>
                        <a:rPr lang="en-US" sz="1800" b="0" i="0" dirty="0" err="1">
                          <a:effectLst/>
                          <a:latin typeface="Monaco"/>
                        </a:rPr>
                        <a:t>dict</a:t>
                      </a:r>
                      <a:r>
                        <a:rPr lang="en-US" sz="1800" b="0" i="0" dirty="0">
                          <a:effectLst/>
                          <a:latin typeface="Monaco"/>
                        </a:rPr>
                        <a:t> = {'First Score':[100, 90, </a:t>
                      </a:r>
                      <a:r>
                        <a:rPr lang="en-US" sz="1800" b="0" i="0" dirty="0" err="1">
                          <a:effectLst/>
                          <a:latin typeface="Monaco"/>
                        </a:rPr>
                        <a:t>np.nan</a:t>
                      </a:r>
                      <a:r>
                        <a:rPr lang="en-US" sz="1800" b="0" i="0" dirty="0">
                          <a:effectLst/>
                          <a:latin typeface="Monaco"/>
                        </a:rPr>
                        <a:t>, 95],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Monaco"/>
                        </a:rPr>
                        <a:t>        'Second Score': [30, 45, 56, </a:t>
                      </a:r>
                      <a:r>
                        <a:rPr lang="en-US" sz="1800" b="0" i="0" dirty="0" err="1">
                          <a:effectLst/>
                          <a:latin typeface="Monaco"/>
                        </a:rPr>
                        <a:t>np.nan</a:t>
                      </a:r>
                      <a:r>
                        <a:rPr lang="en-US" sz="1800" b="0" i="0" dirty="0">
                          <a:effectLst/>
                          <a:latin typeface="Monaco"/>
                        </a:rPr>
                        <a:t>],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Monaco"/>
                        </a:rPr>
                        <a:t>        'Third Score':[</a:t>
                      </a:r>
                      <a:r>
                        <a:rPr lang="en-US" sz="1800" b="0" i="0" dirty="0" err="1">
                          <a:effectLst/>
                          <a:latin typeface="Monaco"/>
                        </a:rPr>
                        <a:t>np.nan</a:t>
                      </a:r>
                      <a:r>
                        <a:rPr lang="en-US" sz="1800" b="0" i="0" dirty="0">
                          <a:effectLst/>
                          <a:latin typeface="Monaco"/>
                        </a:rPr>
                        <a:t>, 40, 80, 98]}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Monaco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Monaco"/>
                        </a:rPr>
                        <a:t># creating a </a:t>
                      </a:r>
                      <a:r>
                        <a:rPr lang="en-US" sz="1800" b="0" i="0" dirty="0" err="1">
                          <a:effectLst/>
                          <a:latin typeface="Monaco"/>
                        </a:rPr>
                        <a:t>dataframe</a:t>
                      </a:r>
                      <a:r>
                        <a:rPr lang="en-US" sz="1800" b="0" i="0" dirty="0">
                          <a:effectLst/>
                          <a:latin typeface="Monaco"/>
                        </a:rPr>
                        <a:t> from list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Monaco"/>
                        </a:rPr>
                        <a:t>df = </a:t>
                      </a:r>
                      <a:r>
                        <a:rPr lang="en-US" sz="1800" b="0" i="0" dirty="0" err="1">
                          <a:effectLst/>
                          <a:latin typeface="Monaco"/>
                        </a:rPr>
                        <a:t>pd.DataFrame</a:t>
                      </a:r>
                      <a:r>
                        <a:rPr lang="en-US" sz="1800" b="0" i="0" dirty="0">
                          <a:effectLst/>
                          <a:latin typeface="Monaco"/>
                        </a:rPr>
                        <a:t>(</a:t>
                      </a:r>
                      <a:r>
                        <a:rPr lang="en-US" sz="1800" b="0" i="0" dirty="0" err="1">
                          <a:effectLst/>
                          <a:latin typeface="Monaco"/>
                        </a:rPr>
                        <a:t>dict</a:t>
                      </a:r>
                      <a:r>
                        <a:rPr lang="en-US" sz="1800" b="0" i="0" dirty="0">
                          <a:effectLst/>
                          <a:latin typeface="Monaco"/>
                        </a:rPr>
                        <a:t>)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Monaco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Monaco"/>
                        </a:rPr>
                        <a:t># using </a:t>
                      </a:r>
                      <a:r>
                        <a:rPr lang="en-US" sz="1800" b="0" i="0" dirty="0" err="1">
                          <a:effectLst/>
                          <a:latin typeface="Monaco"/>
                        </a:rPr>
                        <a:t>isnull</a:t>
                      </a:r>
                      <a:r>
                        <a:rPr lang="en-US" sz="1800" b="0" i="0" dirty="0">
                          <a:effectLst/>
                          <a:latin typeface="Monaco"/>
                        </a:rPr>
                        <a:t>() function  </a:t>
                      </a:r>
                    </a:p>
                    <a:p>
                      <a:pPr algn="l" rtl="0" fontAlgn="base"/>
                      <a:r>
                        <a:rPr lang="en-US" sz="1800" b="0" i="0" dirty="0" err="1">
                          <a:effectLst/>
                          <a:latin typeface="Monaco"/>
                        </a:rPr>
                        <a:t>df.isnull</a:t>
                      </a:r>
                      <a:r>
                        <a:rPr lang="en-US" sz="1800" b="0" i="0" dirty="0">
                          <a:effectLst/>
                          <a:latin typeface="Monaco"/>
                        </a:rPr>
                        <a:t>()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81388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7744A16-EBFB-47C8-A0AF-CC948C06D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7" y="3201738"/>
            <a:ext cx="6077069" cy="319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4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2233</Words>
  <Application>Microsoft Office PowerPoint</Application>
  <PresentationFormat>Widescreen</PresentationFormat>
  <Paragraphs>333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Monaco</vt:lpstr>
      <vt:lpstr>Nunito</vt:lpstr>
      <vt:lpstr>Studio-Feixen-Sans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Beka Meladze</dc:creator>
  <cp:lastModifiedBy>Beka Meladze</cp:lastModifiedBy>
  <cp:revision>29</cp:revision>
  <dcterms:created xsi:type="dcterms:W3CDTF">2024-04-04T07:10:16Z</dcterms:created>
  <dcterms:modified xsi:type="dcterms:W3CDTF">2024-04-04T10:52:28Z</dcterms:modified>
</cp:coreProperties>
</file>