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72" r:id="rId5"/>
    <p:sldId id="273" r:id="rId6"/>
    <p:sldId id="259" r:id="rId7"/>
    <p:sldId id="283" r:id="rId8"/>
    <p:sldId id="292" r:id="rId9"/>
    <p:sldId id="284" r:id="rId10"/>
    <p:sldId id="293" r:id="rId11"/>
    <p:sldId id="278" r:id="rId12"/>
    <p:sldId id="285" r:id="rId13"/>
    <p:sldId id="286" r:id="rId14"/>
    <p:sldId id="287" r:id="rId15"/>
    <p:sldId id="288" r:id="rId16"/>
    <p:sldId id="289" r:id="rId17"/>
    <p:sldId id="294" r:id="rId18"/>
    <p:sldId id="263" r:id="rId19"/>
    <p:sldId id="268" r:id="rId20"/>
    <p:sldId id="282"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4830"/>
  </p:normalViewPr>
  <p:slideViewPr>
    <p:cSldViewPr snapToGrid="0">
      <p:cViewPr varScale="1">
        <p:scale>
          <a:sx n="68" d="100"/>
          <a:sy n="68" d="100"/>
        </p:scale>
        <p:origin x="78" y="214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7/14/2023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7/14/2023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16</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Chanksyou/Employee-Attrition-Healthcare" TargetMode="External"/><Relationship Id="rId2" Type="http://schemas.openxmlformats.org/officeDocument/2006/relationships/hyperlink" Target="https://www.kaggle.com/datasets/jpmiller/employee-attrition-for-healthcare" TargetMode="Externa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Chanksyou/"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656492" y="6162358"/>
            <a:ext cx="9144000" cy="1655762"/>
          </a:xfrm>
        </p:spPr>
        <p:txBody>
          <a:bodyPr/>
          <a:lstStyle/>
          <a:p>
            <a:r>
              <a:rPr lang="en-US" dirty="0"/>
              <a:t>Chandan Saha – Unsupervised Algorithms in Machine Learning</a:t>
            </a:r>
          </a:p>
        </p:txBody>
      </p:sp>
      <p:sp>
        <p:nvSpPr>
          <p:cNvPr id="6" name="Title 5">
            <a:extLst>
              <a:ext uri="{FF2B5EF4-FFF2-40B4-BE49-F238E27FC236}">
                <a16:creationId xmlns:a16="http://schemas.microsoft.com/office/drawing/2014/main" id="{1D8F5913-4335-2AE9-235C-B71C01313A75}"/>
              </a:ext>
            </a:extLst>
          </p:cNvPr>
          <p:cNvSpPr>
            <a:spLocks noGrp="1"/>
          </p:cNvSpPr>
          <p:nvPr>
            <p:ph type="ctrTitle"/>
          </p:nvPr>
        </p:nvSpPr>
        <p:spPr>
          <a:xfrm>
            <a:off x="-403272" y="2979299"/>
            <a:ext cx="9144000" cy="2387600"/>
          </a:xfrm>
        </p:spPr>
        <p:txBody>
          <a:bodyPr/>
          <a:lstStyle/>
          <a:p>
            <a:r>
              <a:rPr lang="en-US" dirty="0"/>
              <a:t>Healthcare Employee Attrition</a:t>
            </a:r>
          </a:p>
        </p:txBody>
      </p:sp>
      <p:pic>
        <p:nvPicPr>
          <p:cNvPr id="8" name="Picture 7">
            <a:extLst>
              <a:ext uri="{FF2B5EF4-FFF2-40B4-BE49-F238E27FC236}">
                <a16:creationId xmlns:a16="http://schemas.microsoft.com/office/drawing/2014/main" id="{7EBE4A14-4CAA-2EBA-0BCA-BD37A17A1F94}"/>
              </a:ext>
            </a:extLst>
          </p:cNvPr>
          <p:cNvPicPr>
            <a:picLocks noChangeAspect="1"/>
          </p:cNvPicPr>
          <p:nvPr/>
        </p:nvPicPr>
        <p:blipFill>
          <a:blip r:embed="rId2"/>
          <a:stretch>
            <a:fillRect/>
          </a:stretch>
        </p:blipFill>
        <p:spPr>
          <a:xfrm>
            <a:off x="6889245" y="352695"/>
            <a:ext cx="5082360" cy="3662289"/>
          </a:xfrm>
          <a:prstGeom prst="ellipse">
            <a:avLst/>
          </a:prstGeom>
          <a:ln>
            <a:noFill/>
          </a:ln>
          <a:effectLst>
            <a:softEdge rad="112500"/>
          </a:effectLst>
        </p:spPr>
      </p:pic>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456624" y="767175"/>
            <a:ext cx="8750810" cy="701491"/>
          </a:xfrm>
        </p:spPr>
        <p:txBody>
          <a:bodyPr/>
          <a:lstStyle/>
          <a:p>
            <a:r>
              <a:rPr lang="en-US" dirty="0"/>
              <a:t>Elbow Method</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10</a:t>
            </a:fld>
            <a:endParaRPr lang="en-US" dirty="0"/>
          </a:p>
        </p:txBody>
      </p:sp>
      <p:sp>
        <p:nvSpPr>
          <p:cNvPr id="6" name="Text Placeholder 5">
            <a:extLst>
              <a:ext uri="{FF2B5EF4-FFF2-40B4-BE49-F238E27FC236}">
                <a16:creationId xmlns:a16="http://schemas.microsoft.com/office/drawing/2014/main" id="{C64961F6-CF53-0F28-FB1B-391962BA2B19}"/>
              </a:ext>
            </a:extLst>
          </p:cNvPr>
          <p:cNvSpPr>
            <a:spLocks noGrp="1"/>
          </p:cNvSpPr>
          <p:nvPr>
            <p:ph type="body" sz="half" idx="2"/>
          </p:nvPr>
        </p:nvSpPr>
        <p:spPr>
          <a:xfrm>
            <a:off x="576072" y="1947671"/>
            <a:ext cx="3770845" cy="4070729"/>
          </a:xfrm>
        </p:spPr>
        <p:txBody>
          <a:bodyPr>
            <a:normAutofit/>
          </a:bodyPr>
          <a:lstStyle/>
          <a:p>
            <a:r>
              <a:rPr lang="en-US" dirty="0"/>
              <a:t>The Elbow Method plot shows the total within-cluster sum of square (WCSS) against the number of clusters. Ideally, we look for a "bend" in the plot that represents an optimal number of clusters. In this plot, there isn't a clear "bend". However, a reasonable choice may be 2 or 3 clusters, as after that the decrease in WCSS becomes more gradual.  </a:t>
            </a:r>
          </a:p>
          <a:p>
            <a:endParaRPr lang="en-US" dirty="0"/>
          </a:p>
          <a:p>
            <a:r>
              <a:rPr lang="en-US" dirty="0"/>
              <a:t>We will proceed to using 3 clusters</a:t>
            </a:r>
          </a:p>
        </p:txBody>
      </p:sp>
      <p:pic>
        <p:nvPicPr>
          <p:cNvPr id="3" name="Picture 2">
            <a:extLst>
              <a:ext uri="{FF2B5EF4-FFF2-40B4-BE49-F238E27FC236}">
                <a16:creationId xmlns:a16="http://schemas.microsoft.com/office/drawing/2014/main" id="{365C9A29-6E18-B5F0-8077-DE1D57E7BB05}"/>
              </a:ext>
            </a:extLst>
          </p:cNvPr>
          <p:cNvPicPr>
            <a:picLocks noChangeAspect="1"/>
          </p:cNvPicPr>
          <p:nvPr/>
        </p:nvPicPr>
        <p:blipFill>
          <a:blip r:embed="rId2"/>
          <a:stretch>
            <a:fillRect/>
          </a:stretch>
        </p:blipFill>
        <p:spPr>
          <a:xfrm>
            <a:off x="4684543" y="1468666"/>
            <a:ext cx="6836898" cy="47725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40121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376950" y="315725"/>
            <a:ext cx="8750810" cy="701491"/>
          </a:xfrm>
        </p:spPr>
        <p:txBody>
          <a:bodyPr/>
          <a:lstStyle/>
          <a:p>
            <a:r>
              <a:rPr lang="en-US" dirty="0"/>
              <a:t>Initial Model</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11</a:t>
            </a:fld>
            <a:endParaRPr lang="en-US" dirty="0"/>
          </a:p>
        </p:txBody>
      </p:sp>
      <p:sp>
        <p:nvSpPr>
          <p:cNvPr id="6" name="Text Placeholder 5">
            <a:extLst>
              <a:ext uri="{FF2B5EF4-FFF2-40B4-BE49-F238E27FC236}">
                <a16:creationId xmlns:a16="http://schemas.microsoft.com/office/drawing/2014/main" id="{C64961F6-CF53-0F28-FB1B-391962BA2B19}"/>
              </a:ext>
            </a:extLst>
          </p:cNvPr>
          <p:cNvSpPr>
            <a:spLocks noGrp="1"/>
          </p:cNvSpPr>
          <p:nvPr>
            <p:ph type="body" sz="half" idx="2"/>
          </p:nvPr>
        </p:nvSpPr>
        <p:spPr>
          <a:xfrm>
            <a:off x="219061" y="3277772"/>
            <a:ext cx="5435362" cy="3187036"/>
          </a:xfrm>
        </p:spPr>
        <p:txBody>
          <a:bodyPr>
            <a:normAutofit/>
          </a:bodyPr>
          <a:lstStyle/>
          <a:p>
            <a:r>
              <a:rPr lang="en-US" dirty="0"/>
              <a:t>Initial clustering method we can see that minimal and no attrition employees were clustered with higher total working years. Which makes sense because people who have worked for a long time are less likely to want to change jobs.  </a:t>
            </a:r>
          </a:p>
          <a:p>
            <a:endParaRPr lang="en-US" dirty="0"/>
          </a:p>
          <a:p>
            <a:r>
              <a:rPr lang="en-US" dirty="0"/>
              <a:t>Also we can see that high attrition was clustered with the lowest percent salary hike and the lowest total working years.  This also makes sense because employees who believe they are not getting compensated fairly and are earlier in their careers are more prone to leaving. </a:t>
            </a:r>
          </a:p>
        </p:txBody>
      </p:sp>
      <p:pic>
        <p:nvPicPr>
          <p:cNvPr id="3" name="Picture 2">
            <a:extLst>
              <a:ext uri="{FF2B5EF4-FFF2-40B4-BE49-F238E27FC236}">
                <a16:creationId xmlns:a16="http://schemas.microsoft.com/office/drawing/2014/main" id="{7EBB5B3B-D2B6-31E1-D6E6-B406C9E26D6A}"/>
              </a:ext>
            </a:extLst>
          </p:cNvPr>
          <p:cNvPicPr>
            <a:picLocks noChangeAspect="1"/>
          </p:cNvPicPr>
          <p:nvPr/>
        </p:nvPicPr>
        <p:blipFill>
          <a:blip r:embed="rId2"/>
          <a:stretch>
            <a:fillRect/>
          </a:stretch>
        </p:blipFill>
        <p:spPr>
          <a:xfrm>
            <a:off x="219060" y="1230396"/>
            <a:ext cx="4822664" cy="163261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9A0B68D5-418A-D848-EB9B-E67B71DAA192}"/>
              </a:ext>
            </a:extLst>
          </p:cNvPr>
          <p:cNvPicPr>
            <a:picLocks noChangeAspect="1"/>
          </p:cNvPicPr>
          <p:nvPr/>
        </p:nvPicPr>
        <p:blipFill>
          <a:blip r:embed="rId3"/>
          <a:stretch>
            <a:fillRect/>
          </a:stretch>
        </p:blipFill>
        <p:spPr>
          <a:xfrm>
            <a:off x="5811408" y="225906"/>
            <a:ext cx="6003642" cy="5262323"/>
          </a:xfrm>
          <a:prstGeom prst="rect">
            <a:avLst/>
          </a:prstGeom>
          <a:ln>
            <a:noFill/>
          </a:ln>
          <a:effectLst>
            <a:outerShdw blurRad="292100" dist="139700" dir="2700000" algn="tl" rotWithShape="0">
              <a:srgbClr val="333333">
                <a:alpha val="65000"/>
              </a:srgbClr>
            </a:outerShdw>
          </a:effectLst>
        </p:spPr>
      </p:pic>
      <p:sp>
        <p:nvSpPr>
          <p:cNvPr id="10" name="Text Placeholder 5">
            <a:extLst>
              <a:ext uri="{FF2B5EF4-FFF2-40B4-BE49-F238E27FC236}">
                <a16:creationId xmlns:a16="http://schemas.microsoft.com/office/drawing/2014/main" id="{86BBD091-7E2A-B32F-CF12-C2C202A2A0D2}"/>
              </a:ext>
            </a:extLst>
          </p:cNvPr>
          <p:cNvSpPr txBox="1">
            <a:spLocks/>
          </p:cNvSpPr>
          <p:nvPr/>
        </p:nvSpPr>
        <p:spPr>
          <a:xfrm>
            <a:off x="6096000" y="5627604"/>
            <a:ext cx="5477639" cy="91467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dirty="0"/>
              <a:t>K-means cluster (3) results showing the 3 clusters with the mean value of each feature in each cluster.</a:t>
            </a:r>
          </a:p>
        </p:txBody>
      </p:sp>
    </p:spTree>
    <p:extLst>
      <p:ext uri="{BB962C8B-B14F-4D97-AF65-F5344CB8AC3E}">
        <p14:creationId xmlns:p14="http://schemas.microsoft.com/office/powerpoint/2010/main" val="595474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119000" y="393192"/>
            <a:ext cx="8750810" cy="701491"/>
          </a:xfrm>
        </p:spPr>
        <p:txBody>
          <a:bodyPr/>
          <a:lstStyle/>
          <a:p>
            <a:r>
              <a:rPr lang="en-US" dirty="0"/>
              <a:t>Hyper-Parameter Tuning</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12</a:t>
            </a:fld>
            <a:endParaRPr lang="en-US" dirty="0"/>
          </a:p>
        </p:txBody>
      </p:sp>
      <p:sp>
        <p:nvSpPr>
          <p:cNvPr id="6" name="Text Placeholder 5">
            <a:extLst>
              <a:ext uri="{FF2B5EF4-FFF2-40B4-BE49-F238E27FC236}">
                <a16:creationId xmlns:a16="http://schemas.microsoft.com/office/drawing/2014/main" id="{C64961F6-CF53-0F28-FB1B-391962BA2B19}"/>
              </a:ext>
            </a:extLst>
          </p:cNvPr>
          <p:cNvSpPr>
            <a:spLocks noGrp="1"/>
          </p:cNvSpPr>
          <p:nvPr>
            <p:ph type="body" sz="half" idx="2"/>
          </p:nvPr>
        </p:nvSpPr>
        <p:spPr>
          <a:xfrm>
            <a:off x="498826" y="1744393"/>
            <a:ext cx="3876225" cy="4228046"/>
          </a:xfrm>
        </p:spPr>
        <p:txBody>
          <a:bodyPr>
            <a:normAutofit/>
          </a:bodyPr>
          <a:lstStyle/>
          <a:p>
            <a:r>
              <a:rPr lang="en-US" dirty="0"/>
              <a:t>Optimizing our hyper-parameters to obtain better clustering.  One method we can use is the silhouette score.  The silhouette score measures the quality of the clustering by calculating how close each point in one cluster is to the points in the neighboring clusters. It ranges from -1 to 1, with higher scores indicating better clustering.</a:t>
            </a:r>
          </a:p>
        </p:txBody>
      </p:sp>
      <p:pic>
        <p:nvPicPr>
          <p:cNvPr id="3" name="Picture 2">
            <a:extLst>
              <a:ext uri="{FF2B5EF4-FFF2-40B4-BE49-F238E27FC236}">
                <a16:creationId xmlns:a16="http://schemas.microsoft.com/office/drawing/2014/main" id="{DD233C01-B541-C6AE-3E5D-D288A3533439}"/>
              </a:ext>
            </a:extLst>
          </p:cNvPr>
          <p:cNvPicPr>
            <a:picLocks noChangeAspect="1"/>
          </p:cNvPicPr>
          <p:nvPr/>
        </p:nvPicPr>
        <p:blipFill>
          <a:blip r:embed="rId2"/>
          <a:stretch>
            <a:fillRect/>
          </a:stretch>
        </p:blipFill>
        <p:spPr>
          <a:xfrm>
            <a:off x="5233182" y="1308295"/>
            <a:ext cx="5483624" cy="46641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9482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456624" y="767175"/>
            <a:ext cx="8750810" cy="701491"/>
          </a:xfrm>
        </p:spPr>
        <p:txBody>
          <a:bodyPr/>
          <a:lstStyle/>
          <a:p>
            <a:r>
              <a:rPr lang="en-US" dirty="0"/>
              <a:t>Attrition vs Age and Relationship Satisfaction</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13</a:t>
            </a:fld>
            <a:endParaRPr lang="en-US" dirty="0"/>
          </a:p>
        </p:txBody>
      </p:sp>
      <p:sp>
        <p:nvSpPr>
          <p:cNvPr id="6" name="Text Placeholder 5">
            <a:extLst>
              <a:ext uri="{FF2B5EF4-FFF2-40B4-BE49-F238E27FC236}">
                <a16:creationId xmlns:a16="http://schemas.microsoft.com/office/drawing/2014/main" id="{C64961F6-CF53-0F28-FB1B-391962BA2B19}"/>
              </a:ext>
            </a:extLst>
          </p:cNvPr>
          <p:cNvSpPr>
            <a:spLocks noGrp="1"/>
          </p:cNvSpPr>
          <p:nvPr>
            <p:ph type="body" sz="half" idx="2"/>
          </p:nvPr>
        </p:nvSpPr>
        <p:spPr>
          <a:xfrm>
            <a:off x="2137586" y="5855602"/>
            <a:ext cx="2223398" cy="618978"/>
          </a:xfrm>
        </p:spPr>
        <p:txBody>
          <a:bodyPr>
            <a:normAutofit/>
          </a:bodyPr>
          <a:lstStyle/>
          <a:p>
            <a:r>
              <a:rPr lang="en-US" dirty="0"/>
              <a:t>Elbow Method </a:t>
            </a:r>
          </a:p>
        </p:txBody>
      </p:sp>
      <p:pic>
        <p:nvPicPr>
          <p:cNvPr id="3" name="Picture 2">
            <a:extLst>
              <a:ext uri="{FF2B5EF4-FFF2-40B4-BE49-F238E27FC236}">
                <a16:creationId xmlns:a16="http://schemas.microsoft.com/office/drawing/2014/main" id="{BB5DB4ED-8ED7-0966-34D1-3EAEA13E6A81}"/>
              </a:ext>
            </a:extLst>
          </p:cNvPr>
          <p:cNvPicPr>
            <a:picLocks noChangeAspect="1"/>
          </p:cNvPicPr>
          <p:nvPr/>
        </p:nvPicPr>
        <p:blipFill>
          <a:blip r:embed="rId2"/>
          <a:stretch>
            <a:fillRect/>
          </a:stretch>
        </p:blipFill>
        <p:spPr>
          <a:xfrm>
            <a:off x="456624" y="1654441"/>
            <a:ext cx="5229955" cy="388674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857BCEE3-5E9D-299E-47A5-EDE742DBE573}"/>
              </a:ext>
            </a:extLst>
          </p:cNvPr>
          <p:cNvPicPr>
            <a:picLocks noChangeAspect="1"/>
          </p:cNvPicPr>
          <p:nvPr/>
        </p:nvPicPr>
        <p:blipFill>
          <a:blip r:embed="rId3"/>
          <a:stretch>
            <a:fillRect/>
          </a:stretch>
        </p:blipFill>
        <p:spPr>
          <a:xfrm>
            <a:off x="6505423" y="1468666"/>
            <a:ext cx="5188619" cy="4288948"/>
          </a:xfrm>
          <a:prstGeom prst="rect">
            <a:avLst/>
          </a:prstGeom>
          <a:ln>
            <a:noFill/>
          </a:ln>
          <a:effectLst>
            <a:outerShdw blurRad="292100" dist="139700" dir="2700000" algn="tl" rotWithShape="0">
              <a:srgbClr val="333333">
                <a:alpha val="65000"/>
              </a:srgbClr>
            </a:outerShdw>
          </a:effectLst>
        </p:spPr>
      </p:pic>
      <p:sp>
        <p:nvSpPr>
          <p:cNvPr id="8" name="Text Placeholder 5">
            <a:extLst>
              <a:ext uri="{FF2B5EF4-FFF2-40B4-BE49-F238E27FC236}">
                <a16:creationId xmlns:a16="http://schemas.microsoft.com/office/drawing/2014/main" id="{4DC8666D-75B7-F80A-8F26-60B3038DABF9}"/>
              </a:ext>
            </a:extLst>
          </p:cNvPr>
          <p:cNvSpPr txBox="1">
            <a:spLocks/>
          </p:cNvSpPr>
          <p:nvPr/>
        </p:nvSpPr>
        <p:spPr>
          <a:xfrm>
            <a:off x="6505423" y="5855602"/>
            <a:ext cx="5188620" cy="43265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Silhouette score – Cluster – 3  Initialization K++</a:t>
            </a:r>
          </a:p>
        </p:txBody>
      </p:sp>
    </p:spTree>
    <p:extLst>
      <p:ext uri="{BB962C8B-B14F-4D97-AF65-F5344CB8AC3E}">
        <p14:creationId xmlns:p14="http://schemas.microsoft.com/office/powerpoint/2010/main" val="2859540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456624" y="767175"/>
            <a:ext cx="8750810" cy="701491"/>
          </a:xfrm>
        </p:spPr>
        <p:txBody>
          <a:bodyPr/>
          <a:lstStyle/>
          <a:p>
            <a:r>
              <a:rPr lang="en-US" dirty="0"/>
              <a:t>Attrition vs Age and Relationship Satisfaction</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14</a:t>
            </a:fld>
            <a:endParaRPr lang="en-US" dirty="0"/>
          </a:p>
        </p:txBody>
      </p:sp>
      <p:pic>
        <p:nvPicPr>
          <p:cNvPr id="10" name="Picture 9">
            <a:extLst>
              <a:ext uri="{FF2B5EF4-FFF2-40B4-BE49-F238E27FC236}">
                <a16:creationId xmlns:a16="http://schemas.microsoft.com/office/drawing/2014/main" id="{883036B0-0107-8A30-8037-6DBBE82ED5E7}"/>
              </a:ext>
            </a:extLst>
          </p:cNvPr>
          <p:cNvPicPr>
            <a:picLocks noChangeAspect="1"/>
          </p:cNvPicPr>
          <p:nvPr/>
        </p:nvPicPr>
        <p:blipFill rotWithShape="1">
          <a:blip r:embed="rId2"/>
          <a:srcRect t="-41" b="-1"/>
          <a:stretch/>
        </p:blipFill>
        <p:spPr>
          <a:xfrm>
            <a:off x="5989833" y="1468666"/>
            <a:ext cx="5220429" cy="4622159"/>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832FDC7E-D303-CAD4-F6EB-9392460AD139}"/>
              </a:ext>
            </a:extLst>
          </p:cNvPr>
          <p:cNvSpPr txBox="1"/>
          <p:nvPr/>
        </p:nvSpPr>
        <p:spPr>
          <a:xfrm>
            <a:off x="140677" y="2037025"/>
            <a:ext cx="4923692" cy="3693319"/>
          </a:xfrm>
          <a:prstGeom prst="rect">
            <a:avLst/>
          </a:prstGeom>
          <a:noFill/>
        </p:spPr>
        <p:txBody>
          <a:bodyPr wrap="square">
            <a:spAutoFit/>
          </a:bodyPr>
          <a:lstStyle/>
          <a:p>
            <a:pPr marL="285750" indent="-285750">
              <a:buFont typeface="Arial" panose="020B0604020202020204" pitchFamily="34" charset="0"/>
              <a:buChar char="•"/>
            </a:pPr>
            <a:r>
              <a:rPr lang="en-US" dirty="0"/>
              <a:t>It seems that the biggest difference between the No and High attrition clusters was age.  This makes sense since younger people might be more okay with changing jobs earlier in their lives since they might not be settled down with kids and families.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interesting is that it does not seem like relationship satisfaction did not play any role.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Both no attrition clusters had people of higher age with drastically different relationship satisfactions.</a:t>
            </a:r>
          </a:p>
        </p:txBody>
      </p:sp>
    </p:spTree>
    <p:extLst>
      <p:ext uri="{BB962C8B-B14F-4D97-AF65-F5344CB8AC3E}">
        <p14:creationId xmlns:p14="http://schemas.microsoft.com/office/powerpoint/2010/main" val="2457806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683455" y="810895"/>
            <a:ext cx="10515600" cy="466344"/>
          </a:xfrm>
        </p:spPr>
        <p:txBody>
          <a:bodyPr/>
          <a:lstStyle/>
          <a:p>
            <a:r>
              <a:rPr lang="en-US" sz="3200" dirty="0"/>
              <a:t>Conclusion</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5140999" y="2407608"/>
            <a:ext cx="6859654" cy="4236578"/>
          </a:xfrm>
        </p:spPr>
        <p:txBody>
          <a:bodyPr>
            <a:normAutofit/>
          </a:bodyPr>
          <a:lstStyle/>
          <a:p>
            <a:r>
              <a:rPr lang="en-US" dirty="0"/>
              <a:t>Our cluster model provided some interesting insights into the attrition of healthcare workers.  Much of what I learned from this clustering model I believe can also be applied to other industries.  Mainly that younger employees who are not getting compensated well, are the most prone to attrition. </a:t>
            </a:r>
          </a:p>
          <a:p>
            <a:pPr marL="342900" indent="-342900">
              <a:buFontTx/>
              <a:buChar char="-"/>
            </a:pPr>
            <a:endParaRPr lang="en-US" dirty="0"/>
          </a:p>
          <a:p>
            <a:pPr marL="342900" indent="-342900">
              <a:buFontTx/>
              <a:buChar char="-"/>
            </a:pPr>
            <a:endParaRPr lang="en-US" dirty="0"/>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15</a:t>
            </a:fld>
            <a:endParaRPr lang="en-US" dirty="0"/>
          </a:p>
        </p:txBody>
      </p:sp>
      <p:pic>
        <p:nvPicPr>
          <p:cNvPr id="3" name="Picture 2">
            <a:extLst>
              <a:ext uri="{FF2B5EF4-FFF2-40B4-BE49-F238E27FC236}">
                <a16:creationId xmlns:a16="http://schemas.microsoft.com/office/drawing/2014/main" id="{4454AEDE-ED00-D1B6-6515-EC3749B9047A}"/>
              </a:ext>
            </a:extLst>
          </p:cNvPr>
          <p:cNvPicPr>
            <a:picLocks noChangeAspect="1"/>
          </p:cNvPicPr>
          <p:nvPr/>
        </p:nvPicPr>
        <p:blipFill rotWithShape="1">
          <a:blip r:embed="rId2"/>
          <a:srcRect l="15764" r="12595"/>
          <a:stretch/>
        </p:blipFill>
        <p:spPr>
          <a:xfrm>
            <a:off x="83911" y="1703605"/>
            <a:ext cx="5057088" cy="3450789"/>
          </a:xfrm>
          <a:prstGeom prst="ellipse">
            <a:avLst/>
          </a:prstGeom>
          <a:ln>
            <a:noFill/>
          </a:ln>
          <a:effectLst>
            <a:softEdge rad="112500"/>
          </a:effectLst>
        </p:spPr>
      </p:pic>
    </p:spTree>
    <p:extLst>
      <p:ext uri="{BB962C8B-B14F-4D97-AF65-F5344CB8AC3E}">
        <p14:creationId xmlns:p14="http://schemas.microsoft.com/office/powerpoint/2010/main" val="1096717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Thoughts</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endParaRPr lang="en-US" dirty="0"/>
          </a:p>
          <a:p>
            <a:endParaRPr lang="en-US" dirty="0"/>
          </a:p>
          <a:p>
            <a:endParaRPr lang="en-US" dirty="0"/>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76072" y="2350007"/>
            <a:ext cx="7507900" cy="3159955"/>
          </a:xfrm>
        </p:spPr>
        <p:txBody>
          <a:bodyPr>
            <a:normAutofit/>
          </a:bodyPr>
          <a:lstStyle/>
          <a:p>
            <a:pPr marL="0" indent="0">
              <a:buNone/>
            </a:pPr>
            <a:r>
              <a:rPr lang="en-US" dirty="0"/>
              <a:t>Running the models and finding the best hyper-parameters went smoothly and using the elbow method did help us find the optimal number of clusters to use for our k means clustering each time, which was further validated through obtaining our silhouette scores. </a:t>
            </a:r>
          </a:p>
          <a:p>
            <a:endParaRPr lang="en-US" dirty="0"/>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16</a:t>
            </a:fld>
            <a:endParaRPr lang="en-US" dirty="0"/>
          </a:p>
        </p:txBody>
      </p:sp>
      <p:sp>
        <p:nvSpPr>
          <p:cNvPr id="13" name="Content Placeholder 6">
            <a:extLst>
              <a:ext uri="{FF2B5EF4-FFF2-40B4-BE49-F238E27FC236}">
                <a16:creationId xmlns:a16="http://schemas.microsoft.com/office/drawing/2014/main" id="{B4B14AB8-1456-38EA-3889-EDE88AA3BD3A}"/>
              </a:ext>
            </a:extLst>
          </p:cNvPr>
          <p:cNvSpPr txBox="1">
            <a:spLocks/>
          </p:cNvSpPr>
          <p:nvPr/>
        </p:nvSpPr>
        <p:spPr>
          <a:xfrm>
            <a:off x="969967" y="4379272"/>
            <a:ext cx="6973591" cy="3347407"/>
          </a:xfrm>
          <a:prstGeom prst="rect">
            <a:avLst/>
          </a:prstGeom>
        </p:spPr>
        <p:txBody>
          <a:bodyPr vert="horz" lIns="91440" tIns="45720" rIns="91440" bIns="45720" rtlCol="0">
            <a:normAutofit/>
          </a:bodyPr>
          <a:lstStyle>
            <a:lvl1pPr marL="283464" indent="-283464" algn="l" defTabSz="914400" rtl="0" eaLnBrk="1" latinLnBrk="0" hangingPunct="1">
              <a:lnSpc>
                <a:spcPct val="100000"/>
              </a:lnSpc>
              <a:spcBef>
                <a:spcPts val="0"/>
              </a:spcBef>
              <a:buFont typeface="Courier New" panose="02070309020205020404" pitchFamily="49" charset="0"/>
              <a:buChar char="o"/>
              <a:defRPr sz="1800" kern="1200">
                <a:solidFill>
                  <a:schemeClr val="accent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panose="02070309020205020404" pitchFamily="49" charset="0"/>
              <a:buNone/>
            </a:pPr>
            <a:r>
              <a:rPr lang="en-US" dirty="0"/>
              <a:t>Future thoughts on this project would be that maybe I would want use a random forest to predict whether an employee would be prone to attrition.  I think that would be another interesting case to model.</a:t>
            </a:r>
          </a:p>
        </p:txBody>
      </p:sp>
      <p:pic>
        <p:nvPicPr>
          <p:cNvPr id="15" name="Picture 14">
            <a:extLst>
              <a:ext uri="{FF2B5EF4-FFF2-40B4-BE49-F238E27FC236}">
                <a16:creationId xmlns:a16="http://schemas.microsoft.com/office/drawing/2014/main" id="{DCDF2A96-1BC1-C3A5-D627-190E8E2E1949}"/>
              </a:ext>
            </a:extLst>
          </p:cNvPr>
          <p:cNvPicPr>
            <a:picLocks noChangeAspect="1"/>
          </p:cNvPicPr>
          <p:nvPr/>
        </p:nvPicPr>
        <p:blipFill rotWithShape="1">
          <a:blip r:embed="rId3"/>
          <a:srcRect l="19196"/>
          <a:stretch/>
        </p:blipFill>
        <p:spPr>
          <a:xfrm>
            <a:off x="8566024" y="1874165"/>
            <a:ext cx="3371557" cy="273405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75960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References and Links</a:t>
            </a:r>
          </a:p>
        </p:txBody>
      </p:sp>
      <p:sp>
        <p:nvSpPr>
          <p:cNvPr id="21" name="Text Placeholder 20">
            <a:extLst>
              <a:ext uri="{FF2B5EF4-FFF2-40B4-BE49-F238E27FC236}">
                <a16:creationId xmlns:a16="http://schemas.microsoft.com/office/drawing/2014/main" id="{6FAB06F8-D143-0686-8E43-0E3A514BE0B8}"/>
              </a:ext>
            </a:extLst>
          </p:cNvPr>
          <p:cNvSpPr>
            <a:spLocks noGrp="1"/>
          </p:cNvSpPr>
          <p:nvPr>
            <p:ph type="body" idx="1"/>
          </p:nvPr>
        </p:nvSpPr>
        <p:spPr>
          <a:xfrm>
            <a:off x="379124" y="2261803"/>
            <a:ext cx="6725061" cy="4660978"/>
          </a:xfrm>
        </p:spPr>
        <p:txBody>
          <a:bodyPr>
            <a:normAutofit/>
          </a:bodyPr>
          <a:lstStyle/>
          <a:p>
            <a:r>
              <a:rPr lang="en-US" dirty="0"/>
              <a:t>Healthcare Employee attrition Dataset:  </a:t>
            </a:r>
            <a:r>
              <a:rPr lang="en-US" dirty="0">
                <a:hlinkClick r:id="rId2"/>
              </a:rPr>
              <a:t>https://www.kaggle.com/datasets/jpmiller/employee-attrition-for-healthcare</a:t>
            </a:r>
            <a:endParaRPr lang="en-US" dirty="0"/>
          </a:p>
          <a:p>
            <a:endParaRPr lang="en-US" dirty="0"/>
          </a:p>
          <a:p>
            <a:r>
              <a:rPr lang="en-US" dirty="0"/>
              <a:t>Personal </a:t>
            </a:r>
            <a:r>
              <a:rPr lang="en-US" dirty="0" err="1"/>
              <a:t>Github</a:t>
            </a:r>
            <a:r>
              <a:rPr lang="en-US" dirty="0"/>
              <a:t>: </a:t>
            </a:r>
          </a:p>
          <a:p>
            <a:r>
              <a:rPr lang="en-US" dirty="0">
                <a:hlinkClick r:id="rId3"/>
              </a:rPr>
              <a:t>https://github.com/Chanksyou/Employee-Attrition-Healthcare</a:t>
            </a:r>
            <a:endParaRPr lang="en-US" dirty="0"/>
          </a:p>
          <a:p>
            <a:endParaRPr lang="en-US" dirty="0"/>
          </a:p>
          <a:p>
            <a:endParaRPr lang="en-US" dirty="0"/>
          </a:p>
        </p:txBody>
      </p:sp>
      <p:pic>
        <p:nvPicPr>
          <p:cNvPr id="3" name="Picture 2">
            <a:extLst>
              <a:ext uri="{FF2B5EF4-FFF2-40B4-BE49-F238E27FC236}">
                <a16:creationId xmlns:a16="http://schemas.microsoft.com/office/drawing/2014/main" id="{A18D1D98-47BE-956F-705E-DF7790545C8B}"/>
              </a:ext>
            </a:extLst>
          </p:cNvPr>
          <p:cNvPicPr>
            <a:picLocks noChangeAspect="1"/>
          </p:cNvPicPr>
          <p:nvPr/>
        </p:nvPicPr>
        <p:blipFill>
          <a:blip r:embed="rId4"/>
          <a:stretch>
            <a:fillRect/>
          </a:stretch>
        </p:blipFill>
        <p:spPr>
          <a:xfrm>
            <a:off x="7104185" y="1866682"/>
            <a:ext cx="4839375" cy="31246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4941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Chandan Saha</a:t>
            </a:r>
          </a:p>
          <a:p>
            <a:r>
              <a:rPr lang="en-US" dirty="0">
                <a:hlinkClick r:id="rId2"/>
              </a:rPr>
              <a:t>https://github.com/Chanksyou/</a:t>
            </a:r>
            <a:endParaRPr lang="en-US" dirty="0"/>
          </a:p>
          <a:p>
            <a:r>
              <a:rPr lang="en-US" dirty="0"/>
              <a:t>Unsupervised Algorithms in Machine Learning</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4120262593"/>
              </p:ext>
            </p:extLst>
          </p:nvPr>
        </p:nvGraphicFramePr>
        <p:xfrm>
          <a:off x="7791450" y="886266"/>
          <a:ext cx="4132263" cy="5122635"/>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999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txBody>
                  <a:tcPr anchor="ct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1160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EDA</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1388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MODELING</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932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ANALYSIS</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745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CONCLUSION</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pic>
        <p:nvPicPr>
          <p:cNvPr id="4" name="Picture 3">
            <a:extLst>
              <a:ext uri="{FF2B5EF4-FFF2-40B4-BE49-F238E27FC236}">
                <a16:creationId xmlns:a16="http://schemas.microsoft.com/office/drawing/2014/main" id="{96393936-1C87-DA42-4C00-EF199DE70024}"/>
              </a:ext>
            </a:extLst>
          </p:cNvPr>
          <p:cNvPicPr>
            <a:picLocks noChangeAspect="1"/>
          </p:cNvPicPr>
          <p:nvPr/>
        </p:nvPicPr>
        <p:blipFill>
          <a:blip r:embed="rId3"/>
          <a:stretch>
            <a:fillRect/>
          </a:stretch>
        </p:blipFill>
        <p:spPr>
          <a:xfrm>
            <a:off x="863555" y="1345708"/>
            <a:ext cx="5948346" cy="41665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399288" y="1705949"/>
            <a:ext cx="5194969" cy="4312452"/>
          </a:xfrm>
        </p:spPr>
        <p:txBody>
          <a:bodyPr>
            <a:normAutofit lnSpcReduction="10000"/>
          </a:bodyPr>
          <a:lstStyle/>
          <a:p>
            <a:r>
              <a:rPr lang="en-US" b="0" i="0" dirty="0">
                <a:effectLst/>
                <a:latin typeface="Inter"/>
              </a:rPr>
              <a:t>We are looking at employee attrition in the healthcare industry. </a:t>
            </a:r>
          </a:p>
          <a:p>
            <a:r>
              <a:rPr lang="en-US" b="0" i="0" dirty="0">
                <a:effectLst/>
                <a:latin typeface="Inter"/>
              </a:rPr>
              <a:t>The dataset we will be using is the NSI National Health Care Retention and RN Staffing report conducted in January 2022. </a:t>
            </a:r>
          </a:p>
          <a:p>
            <a:endParaRPr lang="en-US" dirty="0">
              <a:latin typeface="Inter"/>
            </a:endParaRPr>
          </a:p>
          <a:p>
            <a:r>
              <a:rPr lang="en-US" b="0" i="0" dirty="0">
                <a:effectLst/>
                <a:latin typeface="Inter"/>
              </a:rPr>
              <a:t> 3,000 Hospitals were invited for this study.  The dataset contains responses from 272 hospitals from 32 states.  </a:t>
            </a:r>
          </a:p>
          <a:p>
            <a:endParaRPr lang="en-US" b="0" i="0" dirty="0">
              <a:effectLst/>
              <a:latin typeface="Inter"/>
            </a:endParaRPr>
          </a:p>
          <a:p>
            <a:r>
              <a:rPr lang="en-US" b="0" i="0" dirty="0">
                <a:effectLst/>
                <a:latin typeface="Inter"/>
              </a:rPr>
              <a:t>In total it covers 589,901 healthcare workers and 166,087 RNs.</a:t>
            </a:r>
          </a:p>
          <a:p>
            <a:endParaRPr lang="en-US" b="0" i="0" dirty="0">
              <a:effectLst/>
              <a:latin typeface="Inter"/>
            </a:endParaRPr>
          </a:p>
          <a:p>
            <a:r>
              <a:rPr lang="en-US" b="0" i="0" dirty="0">
                <a:effectLst/>
                <a:latin typeface="Inter"/>
              </a:rPr>
              <a:t>Our job is to take the different factors that goes into the job and develop unsupervised machine learning model that is able to show us relationships between the different features of the employees.</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3" name="Picture 2">
            <a:extLst>
              <a:ext uri="{FF2B5EF4-FFF2-40B4-BE49-F238E27FC236}">
                <a16:creationId xmlns:a16="http://schemas.microsoft.com/office/drawing/2014/main" id="{CCD2A994-915D-63D4-48C2-CF4AAD1189FA}"/>
              </a:ext>
            </a:extLst>
          </p:cNvPr>
          <p:cNvPicPr>
            <a:picLocks noChangeAspect="1"/>
          </p:cNvPicPr>
          <p:nvPr/>
        </p:nvPicPr>
        <p:blipFill>
          <a:blip r:embed="rId2"/>
          <a:stretch>
            <a:fillRect/>
          </a:stretch>
        </p:blipFill>
        <p:spPr>
          <a:xfrm>
            <a:off x="6138977" y="1628456"/>
            <a:ext cx="5407574" cy="36010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EDA</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4</a:t>
            </a:fld>
            <a:endParaRPr lang="en-US" dirty="0"/>
          </a:p>
        </p:txBody>
      </p:sp>
      <p:sp>
        <p:nvSpPr>
          <p:cNvPr id="7" name="Text Placeholder 6">
            <a:extLst>
              <a:ext uri="{FF2B5EF4-FFF2-40B4-BE49-F238E27FC236}">
                <a16:creationId xmlns:a16="http://schemas.microsoft.com/office/drawing/2014/main" id="{11900238-5081-D5AC-1992-F2C375165415}"/>
              </a:ext>
            </a:extLst>
          </p:cNvPr>
          <p:cNvSpPr>
            <a:spLocks noGrp="1"/>
          </p:cNvSpPr>
          <p:nvPr>
            <p:ph type="body" sz="half" idx="2"/>
          </p:nvPr>
        </p:nvSpPr>
        <p:spPr>
          <a:xfrm>
            <a:off x="576072" y="1947671"/>
            <a:ext cx="2772039" cy="4070729"/>
          </a:xfrm>
        </p:spPr>
        <p:txBody>
          <a:bodyPr/>
          <a:lstStyle/>
          <a:p>
            <a:pPr marL="285750" indent="-285750">
              <a:buFontTx/>
              <a:buChar char="-"/>
            </a:pPr>
            <a:r>
              <a:rPr lang="en-US" dirty="0"/>
              <a:t>Examine data (35 features and 1676 observations)</a:t>
            </a:r>
          </a:p>
          <a:p>
            <a:pPr marL="285750" indent="-285750">
              <a:buFontTx/>
              <a:buChar char="-"/>
            </a:pPr>
            <a:endParaRPr lang="en-US" dirty="0"/>
          </a:p>
          <a:p>
            <a:pPr marL="285750" indent="-285750">
              <a:buFontTx/>
              <a:buChar char="-"/>
            </a:pPr>
            <a:endParaRPr lang="en-US" dirty="0"/>
          </a:p>
          <a:p>
            <a:pPr marL="285750" indent="-285750">
              <a:buFontTx/>
              <a:buChar char="-"/>
            </a:pPr>
            <a:r>
              <a:rPr lang="en-US" dirty="0"/>
              <a:t>Synthetic Data (No null values)</a:t>
            </a:r>
          </a:p>
          <a:p>
            <a:pPr marL="285750" indent="-285750">
              <a:buFontTx/>
              <a:buChar char="-"/>
            </a:pPr>
            <a:endParaRPr lang="en-US" dirty="0"/>
          </a:p>
          <a:p>
            <a:pPr marL="285750" indent="-285750">
              <a:buFontTx/>
              <a:buChar char="-"/>
            </a:pPr>
            <a:endParaRPr lang="en-US" dirty="0"/>
          </a:p>
          <a:p>
            <a:pPr marL="285750" indent="-285750">
              <a:buFontTx/>
              <a:buChar char="-"/>
            </a:pPr>
            <a:r>
              <a:rPr lang="en-US" dirty="0"/>
              <a:t>26 numerical features</a:t>
            </a:r>
          </a:p>
          <a:p>
            <a:pPr marL="285750" indent="-285750">
              <a:buFontTx/>
              <a:buChar char="-"/>
            </a:pPr>
            <a:endParaRPr lang="en-US" dirty="0"/>
          </a:p>
        </p:txBody>
      </p:sp>
      <p:sp>
        <p:nvSpPr>
          <p:cNvPr id="11" name="Text Placeholder 6">
            <a:extLst>
              <a:ext uri="{FF2B5EF4-FFF2-40B4-BE49-F238E27FC236}">
                <a16:creationId xmlns:a16="http://schemas.microsoft.com/office/drawing/2014/main" id="{FBFE629F-3924-3A8E-A152-57BA7E9A3716}"/>
              </a:ext>
            </a:extLst>
          </p:cNvPr>
          <p:cNvSpPr txBox="1">
            <a:spLocks/>
          </p:cNvSpPr>
          <p:nvPr/>
        </p:nvSpPr>
        <p:spPr>
          <a:xfrm>
            <a:off x="5494050" y="6353436"/>
            <a:ext cx="9573855" cy="84453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Histogram plot of some of the numerical features.</a:t>
            </a:r>
          </a:p>
        </p:txBody>
      </p:sp>
      <p:pic>
        <p:nvPicPr>
          <p:cNvPr id="3" name="Picture 2">
            <a:extLst>
              <a:ext uri="{FF2B5EF4-FFF2-40B4-BE49-F238E27FC236}">
                <a16:creationId xmlns:a16="http://schemas.microsoft.com/office/drawing/2014/main" id="{D597C67C-BFCE-C028-5247-1931818D6B4A}"/>
              </a:ext>
            </a:extLst>
          </p:cNvPr>
          <p:cNvPicPr>
            <a:picLocks noChangeAspect="1"/>
          </p:cNvPicPr>
          <p:nvPr/>
        </p:nvPicPr>
        <p:blipFill>
          <a:blip r:embed="rId2"/>
          <a:stretch>
            <a:fillRect/>
          </a:stretch>
        </p:blipFill>
        <p:spPr>
          <a:xfrm>
            <a:off x="4244392" y="82296"/>
            <a:ext cx="6967559" cy="6073256"/>
          </a:xfrm>
          <a:prstGeom prst="rect">
            <a:avLst/>
          </a:prstGeom>
        </p:spPr>
      </p:pic>
    </p:spTree>
    <p:extLst>
      <p:ext uri="{BB962C8B-B14F-4D97-AF65-F5344CB8AC3E}">
        <p14:creationId xmlns:p14="http://schemas.microsoft.com/office/powerpoint/2010/main" val="402461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EDA</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5</a:t>
            </a:fld>
            <a:endParaRPr lang="en-US" dirty="0"/>
          </a:p>
        </p:txBody>
      </p:sp>
      <p:sp>
        <p:nvSpPr>
          <p:cNvPr id="7" name="Text Placeholder 6">
            <a:extLst>
              <a:ext uri="{FF2B5EF4-FFF2-40B4-BE49-F238E27FC236}">
                <a16:creationId xmlns:a16="http://schemas.microsoft.com/office/drawing/2014/main" id="{11900238-5081-D5AC-1992-F2C375165415}"/>
              </a:ext>
            </a:extLst>
          </p:cNvPr>
          <p:cNvSpPr>
            <a:spLocks noGrp="1"/>
          </p:cNvSpPr>
          <p:nvPr>
            <p:ph type="body" sz="half" idx="2"/>
          </p:nvPr>
        </p:nvSpPr>
        <p:spPr>
          <a:xfrm>
            <a:off x="0" y="1532434"/>
            <a:ext cx="4711588" cy="4621478"/>
          </a:xfrm>
        </p:spPr>
        <p:txBody>
          <a:bodyPr>
            <a:normAutofit fontScale="92500"/>
          </a:bodyPr>
          <a:lstStyle/>
          <a:p>
            <a:pPr marL="285750" indent="-285750">
              <a:buFontTx/>
              <a:buChar char="-"/>
            </a:pPr>
            <a:r>
              <a:rPr lang="en-US" dirty="0"/>
              <a:t>Age seems to follow a somewhat normal distribution with most employees in their 30s and early 40s.</a:t>
            </a:r>
          </a:p>
          <a:p>
            <a:endParaRPr lang="en-US" dirty="0"/>
          </a:p>
          <a:p>
            <a:pPr marL="285750" indent="-285750">
              <a:buFontTx/>
              <a:buChar char="-"/>
            </a:pPr>
            <a:r>
              <a:rPr lang="en-US" dirty="0" err="1"/>
              <a:t>DistanceFromHome</a:t>
            </a:r>
            <a:r>
              <a:rPr lang="en-US" dirty="0"/>
              <a:t> is right-skewed, indicating that many employees live close to their workplace.</a:t>
            </a:r>
          </a:p>
          <a:p>
            <a:pPr marL="285750" indent="-285750">
              <a:buFontTx/>
              <a:buChar char="-"/>
            </a:pPr>
            <a:endParaRPr lang="en-US" dirty="0"/>
          </a:p>
          <a:p>
            <a:pPr marL="285750" indent="-285750">
              <a:buFontTx/>
              <a:buChar char="-"/>
            </a:pPr>
            <a:r>
              <a:rPr lang="en-US" dirty="0" err="1"/>
              <a:t>TotalWorkingYears</a:t>
            </a:r>
            <a:r>
              <a:rPr lang="en-US" dirty="0"/>
              <a:t> is also right-skewed, with most employees having less than 10 total working years.</a:t>
            </a:r>
          </a:p>
          <a:p>
            <a:pPr marL="285750" indent="-285750">
              <a:buFontTx/>
              <a:buChar char="-"/>
            </a:pPr>
            <a:endParaRPr lang="en-US" dirty="0"/>
          </a:p>
          <a:p>
            <a:pPr marL="285750" indent="-285750">
              <a:buFontTx/>
              <a:buChar char="-"/>
            </a:pPr>
            <a:r>
              <a:rPr lang="en-US" dirty="0" err="1"/>
              <a:t>YearsAtCompany</a:t>
            </a:r>
            <a:r>
              <a:rPr lang="en-US" dirty="0"/>
              <a:t>, </a:t>
            </a:r>
            <a:r>
              <a:rPr lang="en-US" dirty="0" err="1"/>
              <a:t>YearsInCurrentRole</a:t>
            </a:r>
            <a:r>
              <a:rPr lang="en-US" dirty="0"/>
              <a:t>, </a:t>
            </a:r>
            <a:r>
              <a:rPr lang="en-US" dirty="0" err="1"/>
              <a:t>YearsSinceLastPromotion</a:t>
            </a:r>
            <a:r>
              <a:rPr lang="en-US" dirty="0"/>
              <a:t>, and </a:t>
            </a:r>
            <a:r>
              <a:rPr lang="en-US" dirty="0" err="1"/>
              <a:t>YearsWithCurrManager</a:t>
            </a:r>
            <a:r>
              <a:rPr lang="en-US" dirty="0"/>
              <a:t> are all right-skewed, indicating that most employees have fewer years in their current role, with the company, since their last promotion, and with their current manager.</a:t>
            </a:r>
          </a:p>
        </p:txBody>
      </p:sp>
      <p:sp>
        <p:nvSpPr>
          <p:cNvPr id="11" name="Text Placeholder 6">
            <a:extLst>
              <a:ext uri="{FF2B5EF4-FFF2-40B4-BE49-F238E27FC236}">
                <a16:creationId xmlns:a16="http://schemas.microsoft.com/office/drawing/2014/main" id="{FBFE629F-3924-3A8E-A152-57BA7E9A3716}"/>
              </a:ext>
            </a:extLst>
          </p:cNvPr>
          <p:cNvSpPr txBox="1">
            <a:spLocks/>
          </p:cNvSpPr>
          <p:nvPr/>
        </p:nvSpPr>
        <p:spPr>
          <a:xfrm>
            <a:off x="5761336" y="6353436"/>
            <a:ext cx="9573855" cy="84453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Histogram plot of some of the numerical features.</a:t>
            </a:r>
          </a:p>
        </p:txBody>
      </p:sp>
      <p:pic>
        <p:nvPicPr>
          <p:cNvPr id="3" name="Picture 2">
            <a:extLst>
              <a:ext uri="{FF2B5EF4-FFF2-40B4-BE49-F238E27FC236}">
                <a16:creationId xmlns:a16="http://schemas.microsoft.com/office/drawing/2014/main" id="{D597C67C-BFCE-C028-5247-1931818D6B4A}"/>
              </a:ext>
            </a:extLst>
          </p:cNvPr>
          <p:cNvPicPr>
            <a:picLocks noChangeAspect="1"/>
          </p:cNvPicPr>
          <p:nvPr/>
        </p:nvPicPr>
        <p:blipFill>
          <a:blip r:embed="rId2"/>
          <a:stretch>
            <a:fillRect/>
          </a:stretch>
        </p:blipFill>
        <p:spPr>
          <a:xfrm>
            <a:off x="4711588" y="82296"/>
            <a:ext cx="6967559" cy="6073256"/>
          </a:xfrm>
          <a:prstGeom prst="rect">
            <a:avLst/>
          </a:prstGeom>
        </p:spPr>
      </p:pic>
    </p:spTree>
    <p:extLst>
      <p:ext uri="{BB962C8B-B14F-4D97-AF65-F5344CB8AC3E}">
        <p14:creationId xmlns:p14="http://schemas.microsoft.com/office/powerpoint/2010/main" val="783422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969967" y="340207"/>
            <a:ext cx="6502620" cy="676656"/>
          </a:xfrm>
        </p:spPr>
        <p:txBody>
          <a:bodyPr/>
          <a:lstStyle/>
          <a:p>
            <a:r>
              <a:rPr lang="en-US" dirty="0"/>
              <a:t>EDA</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6</a:t>
            </a:fld>
            <a:endParaRPr lang="en-US" dirty="0"/>
          </a:p>
        </p:txBody>
      </p:sp>
      <p:sp>
        <p:nvSpPr>
          <p:cNvPr id="7" name="Text Placeholder 6">
            <a:extLst>
              <a:ext uri="{FF2B5EF4-FFF2-40B4-BE49-F238E27FC236}">
                <a16:creationId xmlns:a16="http://schemas.microsoft.com/office/drawing/2014/main" id="{11900238-5081-D5AC-1992-F2C375165415}"/>
              </a:ext>
            </a:extLst>
          </p:cNvPr>
          <p:cNvSpPr>
            <a:spLocks noGrp="1"/>
          </p:cNvSpPr>
          <p:nvPr>
            <p:ph type="body" sz="half" idx="2"/>
          </p:nvPr>
        </p:nvSpPr>
        <p:spPr>
          <a:xfrm>
            <a:off x="0" y="1226000"/>
            <a:ext cx="3018088" cy="5055927"/>
          </a:xfrm>
        </p:spPr>
        <p:txBody>
          <a:bodyPr>
            <a:normAutofit/>
          </a:bodyPr>
          <a:lstStyle/>
          <a:p>
            <a:pPr algn="l"/>
            <a:r>
              <a:rPr lang="en-US" b="0" i="0" dirty="0">
                <a:effectLst/>
                <a:latin typeface="-apple-system"/>
              </a:rPr>
              <a:t>Attrition: A majority of employees have not left the company (No), while a smaller number have (Yes).</a:t>
            </a:r>
          </a:p>
          <a:p>
            <a:pPr algn="l"/>
            <a:endParaRPr lang="en-US" b="0" i="0" dirty="0">
              <a:effectLst/>
              <a:latin typeface="-apple-system"/>
            </a:endParaRPr>
          </a:p>
          <a:p>
            <a:pPr algn="l"/>
            <a:r>
              <a:rPr lang="en-US" b="0" i="0" dirty="0">
                <a:effectLst/>
                <a:latin typeface="-apple-system"/>
              </a:rPr>
              <a:t>Department: The Maternity department has the most employees, followed by Cardiology.</a:t>
            </a:r>
          </a:p>
          <a:p>
            <a:pPr algn="l"/>
            <a:endParaRPr lang="en-US" b="0" i="0" dirty="0">
              <a:effectLst/>
              <a:latin typeface="-apple-system"/>
            </a:endParaRPr>
          </a:p>
          <a:p>
            <a:pPr algn="l"/>
            <a:r>
              <a:rPr lang="en-US" b="0" i="0" dirty="0" err="1">
                <a:effectLst/>
                <a:latin typeface="-apple-system"/>
              </a:rPr>
              <a:t>EducationField</a:t>
            </a:r>
            <a:r>
              <a:rPr lang="en-US" b="0" i="0" dirty="0">
                <a:effectLst/>
                <a:latin typeface="-apple-system"/>
              </a:rPr>
              <a:t>: The most common fields of study are Life Sciences and Medical, followed by Marketing, Technical Degree, Other, and Human Resources.</a:t>
            </a:r>
          </a:p>
        </p:txBody>
      </p:sp>
      <p:sp>
        <p:nvSpPr>
          <p:cNvPr id="13" name="Text Placeholder 6">
            <a:extLst>
              <a:ext uri="{FF2B5EF4-FFF2-40B4-BE49-F238E27FC236}">
                <a16:creationId xmlns:a16="http://schemas.microsoft.com/office/drawing/2014/main" id="{3A42B03F-B1CC-2CE6-A0B4-A741E653DC81}"/>
              </a:ext>
            </a:extLst>
          </p:cNvPr>
          <p:cNvSpPr txBox="1">
            <a:spLocks/>
          </p:cNvSpPr>
          <p:nvPr/>
        </p:nvSpPr>
        <p:spPr>
          <a:xfrm>
            <a:off x="3666437" y="6281927"/>
            <a:ext cx="8697183" cy="67665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dirty="0"/>
              <a:t>Bar graph plot of some of the categorical features.</a:t>
            </a:r>
          </a:p>
        </p:txBody>
      </p:sp>
      <p:pic>
        <p:nvPicPr>
          <p:cNvPr id="3" name="Picture 2">
            <a:extLst>
              <a:ext uri="{FF2B5EF4-FFF2-40B4-BE49-F238E27FC236}">
                <a16:creationId xmlns:a16="http://schemas.microsoft.com/office/drawing/2014/main" id="{39A08D98-4433-50B0-B222-FCC03AE839DD}"/>
              </a:ext>
            </a:extLst>
          </p:cNvPr>
          <p:cNvPicPr>
            <a:picLocks noChangeAspect="1"/>
          </p:cNvPicPr>
          <p:nvPr/>
        </p:nvPicPr>
        <p:blipFill>
          <a:blip r:embed="rId2"/>
          <a:stretch>
            <a:fillRect/>
          </a:stretch>
        </p:blipFill>
        <p:spPr>
          <a:xfrm>
            <a:off x="3018088" y="1225999"/>
            <a:ext cx="9173912" cy="4637656"/>
          </a:xfrm>
          <a:prstGeom prst="rect">
            <a:avLst/>
          </a:prstGeom>
        </p:spPr>
      </p:pic>
    </p:spTree>
    <p:extLst>
      <p:ext uri="{BB962C8B-B14F-4D97-AF65-F5344CB8AC3E}">
        <p14:creationId xmlns:p14="http://schemas.microsoft.com/office/powerpoint/2010/main" val="2517775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969967" y="340207"/>
            <a:ext cx="6502620" cy="676656"/>
          </a:xfrm>
        </p:spPr>
        <p:txBody>
          <a:bodyPr/>
          <a:lstStyle/>
          <a:p>
            <a:r>
              <a:rPr lang="en-US" dirty="0"/>
              <a:t>EDA</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7</a:t>
            </a:fld>
            <a:endParaRPr lang="en-US" dirty="0"/>
          </a:p>
        </p:txBody>
      </p:sp>
      <p:sp>
        <p:nvSpPr>
          <p:cNvPr id="7" name="Text Placeholder 6">
            <a:extLst>
              <a:ext uri="{FF2B5EF4-FFF2-40B4-BE49-F238E27FC236}">
                <a16:creationId xmlns:a16="http://schemas.microsoft.com/office/drawing/2014/main" id="{11900238-5081-D5AC-1992-F2C375165415}"/>
              </a:ext>
            </a:extLst>
          </p:cNvPr>
          <p:cNvSpPr>
            <a:spLocks noGrp="1"/>
          </p:cNvSpPr>
          <p:nvPr>
            <p:ph type="body" sz="half" idx="2"/>
          </p:nvPr>
        </p:nvSpPr>
        <p:spPr>
          <a:xfrm>
            <a:off x="0" y="1226000"/>
            <a:ext cx="3018088" cy="5055927"/>
          </a:xfrm>
        </p:spPr>
        <p:txBody>
          <a:bodyPr>
            <a:normAutofit/>
          </a:bodyPr>
          <a:lstStyle/>
          <a:p>
            <a:pPr algn="l"/>
            <a:r>
              <a:rPr lang="en-US" b="0" i="0" dirty="0">
                <a:effectLst/>
                <a:latin typeface="-apple-system"/>
              </a:rPr>
              <a:t>Gender: There are more Male employees than Female.</a:t>
            </a:r>
          </a:p>
          <a:p>
            <a:pPr algn="l"/>
            <a:endParaRPr lang="en-US" b="0" i="0" dirty="0">
              <a:effectLst/>
              <a:latin typeface="-apple-system"/>
            </a:endParaRPr>
          </a:p>
          <a:p>
            <a:pPr algn="l"/>
            <a:r>
              <a:rPr lang="en-US" b="0" i="0" dirty="0" err="1">
                <a:effectLst/>
                <a:latin typeface="-apple-system"/>
              </a:rPr>
              <a:t>JobRole</a:t>
            </a:r>
            <a:r>
              <a:rPr lang="en-US" b="0" i="0" dirty="0">
                <a:effectLst/>
                <a:latin typeface="-apple-system"/>
              </a:rPr>
              <a:t>: There are various job roles in the dataset, with Physician being the most common, followed by Nurse and Healthcare Representative.</a:t>
            </a:r>
          </a:p>
          <a:p>
            <a:pPr algn="l"/>
            <a:endParaRPr lang="en-US" b="0" i="0" dirty="0">
              <a:effectLst/>
              <a:latin typeface="-apple-system"/>
            </a:endParaRPr>
          </a:p>
          <a:p>
            <a:pPr algn="l"/>
            <a:r>
              <a:rPr lang="en-US" b="0" i="0" dirty="0" err="1">
                <a:effectLst/>
                <a:latin typeface="-apple-system"/>
              </a:rPr>
              <a:t>MaritalStatus</a:t>
            </a:r>
            <a:r>
              <a:rPr lang="en-US" b="0" i="0" dirty="0">
                <a:effectLst/>
                <a:latin typeface="-apple-system"/>
              </a:rPr>
              <a:t>: The majority of employees are Married, followed by Single and Divorced.</a:t>
            </a:r>
          </a:p>
          <a:p>
            <a:pPr algn="l"/>
            <a:endParaRPr lang="en-US" b="0" i="0" dirty="0">
              <a:effectLst/>
              <a:latin typeface="-apple-system"/>
            </a:endParaRPr>
          </a:p>
          <a:p>
            <a:pPr algn="l"/>
            <a:r>
              <a:rPr lang="en-US" b="0" i="0" dirty="0" err="1">
                <a:effectLst/>
                <a:latin typeface="-apple-system"/>
              </a:rPr>
              <a:t>OverTime</a:t>
            </a:r>
            <a:r>
              <a:rPr lang="en-US" b="0" i="0" dirty="0">
                <a:effectLst/>
                <a:latin typeface="-apple-system"/>
              </a:rPr>
              <a:t>: Most employees do not work overtime (No).</a:t>
            </a:r>
          </a:p>
          <a:p>
            <a:pPr algn="l"/>
            <a:endParaRPr lang="en-US" b="0" i="0" dirty="0">
              <a:effectLst/>
              <a:latin typeface="-apple-system"/>
            </a:endParaRPr>
          </a:p>
        </p:txBody>
      </p:sp>
      <p:sp>
        <p:nvSpPr>
          <p:cNvPr id="13" name="Text Placeholder 6">
            <a:extLst>
              <a:ext uri="{FF2B5EF4-FFF2-40B4-BE49-F238E27FC236}">
                <a16:creationId xmlns:a16="http://schemas.microsoft.com/office/drawing/2014/main" id="{3A42B03F-B1CC-2CE6-A0B4-A741E653DC81}"/>
              </a:ext>
            </a:extLst>
          </p:cNvPr>
          <p:cNvSpPr txBox="1">
            <a:spLocks/>
          </p:cNvSpPr>
          <p:nvPr/>
        </p:nvSpPr>
        <p:spPr>
          <a:xfrm>
            <a:off x="3666437" y="6281927"/>
            <a:ext cx="8697183" cy="67665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dirty="0"/>
              <a:t>Bar graph plot of some of the categorical features.</a:t>
            </a:r>
          </a:p>
        </p:txBody>
      </p:sp>
      <p:pic>
        <p:nvPicPr>
          <p:cNvPr id="5" name="Picture 4">
            <a:extLst>
              <a:ext uri="{FF2B5EF4-FFF2-40B4-BE49-F238E27FC236}">
                <a16:creationId xmlns:a16="http://schemas.microsoft.com/office/drawing/2014/main" id="{2F17CD78-52F2-C51A-B2DC-C1339A5B2901}"/>
              </a:ext>
            </a:extLst>
          </p:cNvPr>
          <p:cNvPicPr>
            <a:picLocks noChangeAspect="1"/>
          </p:cNvPicPr>
          <p:nvPr/>
        </p:nvPicPr>
        <p:blipFill>
          <a:blip r:embed="rId2"/>
          <a:stretch>
            <a:fillRect/>
          </a:stretch>
        </p:blipFill>
        <p:spPr>
          <a:xfrm>
            <a:off x="3083002" y="1116434"/>
            <a:ext cx="9108998" cy="4625131"/>
          </a:xfrm>
          <a:prstGeom prst="rect">
            <a:avLst/>
          </a:prstGeom>
        </p:spPr>
      </p:pic>
    </p:spTree>
    <p:extLst>
      <p:ext uri="{BB962C8B-B14F-4D97-AF65-F5344CB8AC3E}">
        <p14:creationId xmlns:p14="http://schemas.microsoft.com/office/powerpoint/2010/main" val="23053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434904" y="3247293"/>
            <a:ext cx="5781822" cy="1773555"/>
          </a:xfrm>
        </p:spPr>
        <p:txBody>
          <a:bodyPr/>
          <a:lstStyle/>
          <a:p>
            <a:r>
              <a:rPr lang="en-US" dirty="0"/>
              <a:t>Model</a:t>
            </a:r>
          </a:p>
        </p:txBody>
      </p:sp>
      <p:pic>
        <p:nvPicPr>
          <p:cNvPr id="4" name="Picture 3">
            <a:extLst>
              <a:ext uri="{FF2B5EF4-FFF2-40B4-BE49-F238E27FC236}">
                <a16:creationId xmlns:a16="http://schemas.microsoft.com/office/drawing/2014/main" id="{D2F31E3A-D41C-75AD-E23D-345354B840E0}"/>
              </a:ext>
            </a:extLst>
          </p:cNvPr>
          <p:cNvPicPr>
            <a:picLocks noChangeAspect="1"/>
          </p:cNvPicPr>
          <p:nvPr/>
        </p:nvPicPr>
        <p:blipFill>
          <a:blip r:embed="rId2"/>
          <a:stretch>
            <a:fillRect/>
          </a:stretch>
        </p:blipFill>
        <p:spPr>
          <a:xfrm>
            <a:off x="6244932" y="370995"/>
            <a:ext cx="5947068" cy="3898633"/>
          </a:xfrm>
          <a:prstGeom prst="ellipse">
            <a:avLst/>
          </a:prstGeom>
          <a:ln>
            <a:noFill/>
          </a:ln>
          <a:effectLst>
            <a:softEdge rad="112500"/>
          </a:effectLst>
        </p:spPr>
      </p:pic>
    </p:spTree>
    <p:extLst>
      <p:ext uri="{BB962C8B-B14F-4D97-AF65-F5344CB8AC3E}">
        <p14:creationId xmlns:p14="http://schemas.microsoft.com/office/powerpoint/2010/main" val="520000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187014" y="421206"/>
            <a:ext cx="8750810" cy="969967"/>
          </a:xfrm>
        </p:spPr>
        <p:txBody>
          <a:bodyPr/>
          <a:lstStyle/>
          <a:p>
            <a:r>
              <a:rPr lang="en-US" dirty="0"/>
              <a:t>K- Means Clustering</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9</a:t>
            </a:fld>
            <a:endParaRPr lang="en-US" dirty="0"/>
          </a:p>
        </p:txBody>
      </p:sp>
      <p:sp>
        <p:nvSpPr>
          <p:cNvPr id="7" name="Text Placeholder 6">
            <a:extLst>
              <a:ext uri="{FF2B5EF4-FFF2-40B4-BE49-F238E27FC236}">
                <a16:creationId xmlns:a16="http://schemas.microsoft.com/office/drawing/2014/main" id="{11900238-5081-D5AC-1992-F2C375165415}"/>
              </a:ext>
            </a:extLst>
          </p:cNvPr>
          <p:cNvSpPr>
            <a:spLocks noGrp="1"/>
          </p:cNvSpPr>
          <p:nvPr>
            <p:ph type="body" sz="half" idx="2"/>
          </p:nvPr>
        </p:nvSpPr>
        <p:spPr>
          <a:xfrm>
            <a:off x="285488" y="1714028"/>
            <a:ext cx="5018031" cy="4574230"/>
          </a:xfrm>
        </p:spPr>
        <p:txBody>
          <a:bodyPr>
            <a:normAutofit/>
          </a:bodyPr>
          <a:lstStyle/>
          <a:p>
            <a:r>
              <a:rPr lang="en-US" sz="2400" dirty="0"/>
              <a:t>We will also determine the optimal number of clusters using the Elbow method.  </a:t>
            </a:r>
          </a:p>
          <a:p>
            <a:endParaRPr lang="en-US" sz="2400" dirty="0"/>
          </a:p>
          <a:p>
            <a:r>
              <a:rPr lang="en-US" sz="2400" dirty="0"/>
              <a:t>This involves running the algorithm with different numbers of clusters and looking for a "bend" in the plot of cost versus number of clusters. </a:t>
            </a:r>
          </a:p>
          <a:p>
            <a:endParaRPr lang="en-US" sz="2400" dirty="0"/>
          </a:p>
          <a:p>
            <a:r>
              <a:rPr lang="en-US" sz="2400" dirty="0"/>
              <a:t>The optimal number of clusters is typically considered to be at this "elbow point".</a:t>
            </a:r>
          </a:p>
        </p:txBody>
      </p:sp>
      <p:pic>
        <p:nvPicPr>
          <p:cNvPr id="3" name="Picture 2">
            <a:extLst>
              <a:ext uri="{FF2B5EF4-FFF2-40B4-BE49-F238E27FC236}">
                <a16:creationId xmlns:a16="http://schemas.microsoft.com/office/drawing/2014/main" id="{A294F770-F8C2-CB60-8C7A-181CB7105244}"/>
              </a:ext>
            </a:extLst>
          </p:cNvPr>
          <p:cNvPicPr>
            <a:picLocks noChangeAspect="1"/>
          </p:cNvPicPr>
          <p:nvPr/>
        </p:nvPicPr>
        <p:blipFill>
          <a:blip r:embed="rId2"/>
          <a:stretch>
            <a:fillRect/>
          </a:stretch>
        </p:blipFill>
        <p:spPr>
          <a:xfrm>
            <a:off x="5828785" y="1545891"/>
            <a:ext cx="5339555" cy="4266823"/>
          </a:xfrm>
          <a:prstGeom prst="rect">
            <a:avLst/>
          </a:prstGeom>
        </p:spPr>
      </p:pic>
    </p:spTree>
    <p:extLst>
      <p:ext uri="{BB962C8B-B14F-4D97-AF65-F5344CB8AC3E}">
        <p14:creationId xmlns:p14="http://schemas.microsoft.com/office/powerpoint/2010/main" val="4051284064"/>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7964E6-3618-4106-9F0D-0B5B9150681B}">
  <ds:schemaRefs>
    <ds:schemaRef ds:uri="http://schemas.microsoft.com/sharepoint/v3/contenttype/forms"/>
  </ds:schemaRefs>
</ds:datastoreItem>
</file>

<file path=customXml/itemProps3.xml><?xml version="1.0" encoding="utf-8"?>
<ds:datastoreItem xmlns:ds="http://schemas.openxmlformats.org/officeDocument/2006/customXml" ds:itemID="{D9A499FA-9FE2-4A54-8493-B62A0ECF167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{F3FCD4E0-3F06-47BB-B642-B4C87A0F42D1}tf11964407_win32</Template>
  <TotalTime>243</TotalTime>
  <Words>1006</Words>
  <Application>Microsoft Office PowerPoint</Application>
  <PresentationFormat>Widescreen</PresentationFormat>
  <Paragraphs>107</Paragraphs>
  <Slides>18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-apple-system</vt:lpstr>
      <vt:lpstr>Arial</vt:lpstr>
      <vt:lpstr>Calibri</vt:lpstr>
      <vt:lpstr>Courier New</vt:lpstr>
      <vt:lpstr>Gill Sans Nova</vt:lpstr>
      <vt:lpstr>Gill Sans Nova Light</vt:lpstr>
      <vt:lpstr>Inter</vt:lpstr>
      <vt:lpstr>Sagona Book</vt:lpstr>
      <vt:lpstr>Custom</vt:lpstr>
      <vt:lpstr>Healthcare Employee Attrition</vt:lpstr>
      <vt:lpstr>PowerPoint Presentation</vt:lpstr>
      <vt:lpstr>Introduction</vt:lpstr>
      <vt:lpstr>EDA</vt:lpstr>
      <vt:lpstr>EDA</vt:lpstr>
      <vt:lpstr>EDA</vt:lpstr>
      <vt:lpstr>EDA</vt:lpstr>
      <vt:lpstr>Model</vt:lpstr>
      <vt:lpstr>K- Means Clustering</vt:lpstr>
      <vt:lpstr>Elbow Method</vt:lpstr>
      <vt:lpstr>Initial Model</vt:lpstr>
      <vt:lpstr>Hyper-Parameter Tuning</vt:lpstr>
      <vt:lpstr>Attrition vs Age and Relationship Satisfaction</vt:lpstr>
      <vt:lpstr>Attrition vs Age and Relationship Satisfaction</vt:lpstr>
      <vt:lpstr>Conclusion</vt:lpstr>
      <vt:lpstr>Thoughts</vt:lpstr>
      <vt:lpstr>References and Links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Rice Image Classification</dc:title>
  <dc:creator>Saha, Chandan</dc:creator>
  <cp:lastModifiedBy>Saha, Chandan</cp:lastModifiedBy>
  <cp:revision>3</cp:revision>
  <dcterms:created xsi:type="dcterms:W3CDTF">2023-07-13T16:09:11Z</dcterms:created>
  <dcterms:modified xsi:type="dcterms:W3CDTF">2023-07-14T17:17:42Z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