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2" r:id="rId5"/>
    <p:sldId id="273" r:id="rId6"/>
    <p:sldId id="259" r:id="rId7"/>
    <p:sldId id="283" r:id="rId8"/>
    <p:sldId id="284" r:id="rId9"/>
    <p:sldId id="278" r:id="rId10"/>
    <p:sldId id="285" r:id="rId11"/>
    <p:sldId id="286" r:id="rId12"/>
    <p:sldId id="287" r:id="rId13"/>
    <p:sldId id="288" r:id="rId14"/>
    <p:sldId id="289" r:id="rId15"/>
    <p:sldId id="290" r:id="rId16"/>
    <p:sldId id="291" r:id="rId17"/>
    <p:sldId id="263" r:id="rId18"/>
    <p:sldId id="268" r:id="rId19"/>
    <p:sldId id="28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830"/>
  </p:normalViewPr>
  <p:slideViewPr>
    <p:cSldViewPr snapToGrid="0">
      <p:cViewPr varScale="1">
        <p:scale>
          <a:sx n="68" d="100"/>
          <a:sy n="68" d="100"/>
        </p:scale>
        <p:origin x="78" y="214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muratkokludataset/rice-image-dataset" TargetMode="External"/><Relationship Id="rId2" Type="http://schemas.openxmlformats.org/officeDocument/2006/relationships/hyperlink" Target="https://victorzhou.com/blog/keras-cnn-tutorial/" TargetMode="Externa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hyperlink" Target="https://github.com/Chanksyou/Rice-Image-Classification" TargetMode="External"/><Relationship Id="rId4" Type="http://schemas.openxmlformats.org/officeDocument/2006/relationships/hyperlink" Target="https://www.kaggle.com/code/vincee/intel-image-classification-cnn-keras"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hanksyou/"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909711" y="2388456"/>
            <a:ext cx="9144000" cy="2387600"/>
          </a:xfrm>
        </p:spPr>
        <p:txBody>
          <a:bodyPr/>
          <a:lstStyle/>
          <a:p>
            <a:r>
              <a:rPr lang="en-US" dirty="0"/>
              <a:t>Rice Image Classification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56492" y="6162358"/>
            <a:ext cx="9144000" cy="1655762"/>
          </a:xfrm>
        </p:spPr>
        <p:txBody>
          <a:bodyPr/>
          <a:lstStyle/>
          <a:p>
            <a:r>
              <a:rPr lang="en-US" dirty="0"/>
              <a:t>Chandan Saha – Intro to Deep Learning Final Project</a:t>
            </a:r>
          </a:p>
        </p:txBody>
      </p:sp>
      <p:pic>
        <p:nvPicPr>
          <p:cNvPr id="5" name="Picture 4">
            <a:extLst>
              <a:ext uri="{FF2B5EF4-FFF2-40B4-BE49-F238E27FC236}">
                <a16:creationId xmlns:a16="http://schemas.microsoft.com/office/drawing/2014/main" id="{0D9ABD9D-A938-C03F-1230-F38653B0860B}"/>
              </a:ext>
            </a:extLst>
          </p:cNvPr>
          <p:cNvPicPr>
            <a:picLocks noChangeAspect="1"/>
          </p:cNvPicPr>
          <p:nvPr/>
        </p:nvPicPr>
        <p:blipFill>
          <a:blip r:embed="rId2"/>
          <a:stretch>
            <a:fillRect/>
          </a:stretch>
        </p:blipFill>
        <p:spPr>
          <a:xfrm>
            <a:off x="5945868" y="171756"/>
            <a:ext cx="4783741" cy="3257244"/>
          </a:xfrm>
          <a:prstGeom prst="ellipse">
            <a:avLst/>
          </a:prstGeom>
          <a:ln>
            <a:noFill/>
          </a:ln>
          <a:effectLst>
            <a:softEdge rad="112500"/>
          </a:effectLst>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Training the Model</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456624" y="2236762"/>
            <a:ext cx="3489490" cy="4228046"/>
          </a:xfrm>
        </p:spPr>
        <p:txBody>
          <a:bodyPr>
            <a:normAutofit/>
          </a:bodyPr>
          <a:lstStyle/>
          <a:p>
            <a:pPr marL="285750" indent="-285750">
              <a:buFont typeface="Arial" panose="020B0604020202020204" pitchFamily="34" charset="0"/>
              <a:buChar char="•"/>
            </a:pPr>
            <a:r>
              <a:rPr lang="en-US" dirty="0"/>
              <a:t>Creating training and validation sets from the training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Running our model on this data for 10 epochs.</a:t>
            </a:r>
          </a:p>
        </p:txBody>
      </p:sp>
      <p:pic>
        <p:nvPicPr>
          <p:cNvPr id="11" name="Picture 10">
            <a:extLst>
              <a:ext uri="{FF2B5EF4-FFF2-40B4-BE49-F238E27FC236}">
                <a16:creationId xmlns:a16="http://schemas.microsoft.com/office/drawing/2014/main" id="{810F7477-B376-4159-2604-D24A36BB39BE}"/>
              </a:ext>
            </a:extLst>
          </p:cNvPr>
          <p:cNvPicPr>
            <a:picLocks noChangeAspect="1"/>
          </p:cNvPicPr>
          <p:nvPr/>
        </p:nvPicPr>
        <p:blipFill>
          <a:blip r:embed="rId2"/>
          <a:stretch>
            <a:fillRect/>
          </a:stretch>
        </p:blipFill>
        <p:spPr>
          <a:xfrm>
            <a:off x="4379001" y="1468666"/>
            <a:ext cx="6962644" cy="4790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48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Visualizing the Training</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2334534" y="5935377"/>
            <a:ext cx="9482327" cy="310896"/>
          </a:xfrm>
        </p:spPr>
        <p:txBody>
          <a:bodyPr>
            <a:normAutofit fontScale="92500" lnSpcReduction="20000"/>
          </a:bodyPr>
          <a:lstStyle/>
          <a:p>
            <a:r>
              <a:rPr lang="en-US" dirty="0"/>
              <a:t>Looking at the model accuracy and the validation accuracy through the epochs</a:t>
            </a:r>
          </a:p>
        </p:txBody>
      </p:sp>
      <p:pic>
        <p:nvPicPr>
          <p:cNvPr id="10" name="Picture 9">
            <a:extLst>
              <a:ext uri="{FF2B5EF4-FFF2-40B4-BE49-F238E27FC236}">
                <a16:creationId xmlns:a16="http://schemas.microsoft.com/office/drawing/2014/main" id="{A3F3679C-520D-4445-77B8-36AE5213DA86}"/>
              </a:ext>
            </a:extLst>
          </p:cNvPr>
          <p:cNvPicPr>
            <a:picLocks noChangeAspect="1"/>
          </p:cNvPicPr>
          <p:nvPr/>
        </p:nvPicPr>
        <p:blipFill>
          <a:blip r:embed="rId2"/>
          <a:stretch>
            <a:fillRect/>
          </a:stretch>
        </p:blipFill>
        <p:spPr>
          <a:xfrm>
            <a:off x="1806069" y="1534041"/>
            <a:ext cx="7820020" cy="41828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54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Evaluation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6096000" y="5525313"/>
            <a:ext cx="9482327" cy="310896"/>
          </a:xfrm>
        </p:spPr>
        <p:txBody>
          <a:bodyPr>
            <a:normAutofit fontScale="92500" lnSpcReduction="20000"/>
          </a:bodyPr>
          <a:lstStyle/>
          <a:p>
            <a:r>
              <a:rPr lang="en-US" dirty="0"/>
              <a:t>Confusion Matrix of our model’s performance vs the Test Data</a:t>
            </a:r>
          </a:p>
        </p:txBody>
      </p:sp>
      <p:pic>
        <p:nvPicPr>
          <p:cNvPr id="8" name="Picture 7">
            <a:extLst>
              <a:ext uri="{FF2B5EF4-FFF2-40B4-BE49-F238E27FC236}">
                <a16:creationId xmlns:a16="http://schemas.microsoft.com/office/drawing/2014/main" id="{EE4C1089-8DF6-94E1-147D-CE615E855F7B}"/>
              </a:ext>
            </a:extLst>
          </p:cNvPr>
          <p:cNvPicPr>
            <a:picLocks noChangeAspect="1"/>
          </p:cNvPicPr>
          <p:nvPr/>
        </p:nvPicPr>
        <p:blipFill>
          <a:blip r:embed="rId2"/>
          <a:stretch>
            <a:fillRect/>
          </a:stretch>
        </p:blipFill>
        <p:spPr>
          <a:xfrm>
            <a:off x="6339117" y="438322"/>
            <a:ext cx="5182323" cy="47726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2334185-17FB-01BD-42B4-27FC7FDA8F77}"/>
              </a:ext>
            </a:extLst>
          </p:cNvPr>
          <p:cNvPicPr>
            <a:picLocks noChangeAspect="1"/>
          </p:cNvPicPr>
          <p:nvPr/>
        </p:nvPicPr>
        <p:blipFill>
          <a:blip r:embed="rId3"/>
          <a:stretch>
            <a:fillRect/>
          </a:stretch>
        </p:blipFill>
        <p:spPr>
          <a:xfrm>
            <a:off x="616336" y="2582598"/>
            <a:ext cx="3810532" cy="1371791"/>
          </a:xfrm>
          <a:prstGeom prst="rect">
            <a:avLst/>
          </a:prstGeom>
          <a:ln>
            <a:noFill/>
          </a:ln>
          <a:effectLst>
            <a:outerShdw blurRad="292100" dist="139700" dir="2700000" algn="tl" rotWithShape="0">
              <a:srgbClr val="333333">
                <a:alpha val="65000"/>
              </a:srgbClr>
            </a:outerShdw>
          </a:effectLst>
        </p:spPr>
      </p:pic>
      <p:sp>
        <p:nvSpPr>
          <p:cNvPr id="11" name="Text Placeholder 5">
            <a:extLst>
              <a:ext uri="{FF2B5EF4-FFF2-40B4-BE49-F238E27FC236}">
                <a16:creationId xmlns:a16="http://schemas.microsoft.com/office/drawing/2014/main" id="{96694D1E-7BB9-24F9-8F98-77137B7709BA}"/>
              </a:ext>
            </a:extLst>
          </p:cNvPr>
          <p:cNvSpPr txBox="1">
            <a:spLocks/>
          </p:cNvSpPr>
          <p:nvPr/>
        </p:nvSpPr>
        <p:spPr>
          <a:xfrm>
            <a:off x="985586" y="4488638"/>
            <a:ext cx="3072032" cy="103667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Our CNN model performed very well on the test data with an accuracy of 99.4375%</a:t>
            </a:r>
          </a:p>
        </p:txBody>
      </p:sp>
    </p:spTree>
    <p:extLst>
      <p:ext uri="{BB962C8B-B14F-4D97-AF65-F5344CB8AC3E}">
        <p14:creationId xmlns:p14="http://schemas.microsoft.com/office/powerpoint/2010/main" val="249265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963061" y="-1020016"/>
            <a:ext cx="4157579" cy="2661825"/>
          </a:xfrm>
        </p:spPr>
        <p:txBody>
          <a:bodyPr/>
          <a:lstStyle/>
          <a:p>
            <a:r>
              <a:rPr lang="en-US" dirty="0"/>
              <a:t>Sample Predictions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4801773" y="5804854"/>
            <a:ext cx="9482327" cy="310896"/>
          </a:xfrm>
        </p:spPr>
        <p:txBody>
          <a:bodyPr>
            <a:normAutofit fontScale="92500" lnSpcReduction="20000"/>
          </a:bodyPr>
          <a:lstStyle/>
          <a:p>
            <a:r>
              <a:rPr lang="en-US" dirty="0"/>
              <a:t>Random sampling of the predictions made by our model on the test set.  Visualized.</a:t>
            </a:r>
          </a:p>
        </p:txBody>
      </p:sp>
      <p:pic>
        <p:nvPicPr>
          <p:cNvPr id="7" name="Picture 6">
            <a:extLst>
              <a:ext uri="{FF2B5EF4-FFF2-40B4-BE49-F238E27FC236}">
                <a16:creationId xmlns:a16="http://schemas.microsoft.com/office/drawing/2014/main" id="{92F99464-E852-3976-6538-9C4F3A4526D8}"/>
              </a:ext>
            </a:extLst>
          </p:cNvPr>
          <p:cNvPicPr>
            <a:picLocks noChangeAspect="1"/>
          </p:cNvPicPr>
          <p:nvPr/>
        </p:nvPicPr>
        <p:blipFill>
          <a:blip r:embed="rId2"/>
          <a:stretch>
            <a:fillRect/>
          </a:stretch>
        </p:blipFill>
        <p:spPr>
          <a:xfrm>
            <a:off x="5843152" y="174529"/>
            <a:ext cx="5184512" cy="545579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CAA29C7-AED2-9997-BACF-E7F5CB1C5D68}"/>
              </a:ext>
            </a:extLst>
          </p:cNvPr>
          <p:cNvPicPr>
            <a:picLocks noChangeAspect="1"/>
          </p:cNvPicPr>
          <p:nvPr/>
        </p:nvPicPr>
        <p:blipFill>
          <a:blip r:embed="rId3"/>
          <a:stretch>
            <a:fillRect/>
          </a:stretch>
        </p:blipFill>
        <p:spPr>
          <a:xfrm>
            <a:off x="389427" y="2318198"/>
            <a:ext cx="5007487" cy="3312127"/>
          </a:xfrm>
          <a:prstGeom prst="ellipse">
            <a:avLst/>
          </a:prstGeom>
          <a:ln>
            <a:noFill/>
          </a:ln>
          <a:effectLst>
            <a:softEdge rad="112500"/>
          </a:effectLst>
        </p:spPr>
      </p:pic>
    </p:spTree>
    <p:extLst>
      <p:ext uri="{BB962C8B-B14F-4D97-AF65-F5344CB8AC3E}">
        <p14:creationId xmlns:p14="http://schemas.microsoft.com/office/powerpoint/2010/main" val="33843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683455" y="810895"/>
            <a:ext cx="10515600" cy="466344"/>
          </a:xfrm>
        </p:spPr>
        <p:txBody>
          <a:bodyPr/>
          <a:lstStyle/>
          <a:p>
            <a:r>
              <a:rPr lang="en-US" sz="3200" dirty="0"/>
              <a:t>Conclusion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106572" y="2133185"/>
            <a:ext cx="6810170" cy="3913920"/>
          </a:xfrm>
        </p:spPr>
        <p:txBody>
          <a:bodyPr>
            <a:normAutofit/>
          </a:bodyPr>
          <a:lstStyle/>
          <a:p>
            <a:r>
              <a:rPr lang="en-US" dirty="0"/>
              <a:t>Our Model performed really well!  But could it be even better?  Some steps we can take include:</a:t>
            </a:r>
          </a:p>
          <a:p>
            <a:pPr marL="342900" indent="-342900" algn="l">
              <a:buFontTx/>
              <a:buChar char="-"/>
            </a:pPr>
            <a:r>
              <a:rPr lang="en-US" dirty="0"/>
              <a:t>Adding more convolutional layers (affects performance)</a:t>
            </a:r>
          </a:p>
          <a:p>
            <a:pPr marL="342900" indent="-342900" algn="l">
              <a:buFontTx/>
              <a:buChar char="-"/>
            </a:pPr>
            <a:r>
              <a:rPr lang="en-US" dirty="0"/>
              <a:t>Adding a Dropout Layer to prevent possible overfitting</a:t>
            </a:r>
          </a:p>
          <a:p>
            <a:pPr marL="342900" indent="-342900" algn="l">
              <a:buFontTx/>
              <a:buChar char="-"/>
            </a:pPr>
            <a:r>
              <a:rPr lang="en-US" dirty="0"/>
              <a:t>Can tune the hyperparameters such as Conv2D (strides, padding, activation method)</a:t>
            </a:r>
          </a:p>
          <a:p>
            <a:pPr marL="342900" indent="-342900" algn="l">
              <a:buFontTx/>
              <a:buChar char="-"/>
            </a:pPr>
            <a:r>
              <a:rPr lang="en-US" dirty="0"/>
              <a:t>Use different batch sizes</a:t>
            </a:r>
          </a:p>
          <a:p>
            <a:endParaRPr lang="en-US" dirty="0"/>
          </a:p>
          <a:p>
            <a:pPr marL="342900" indent="-342900">
              <a:buFontTx/>
              <a:buChar char="-"/>
            </a:pPr>
            <a:endParaRPr lang="en-US" dirty="0"/>
          </a:p>
          <a:p>
            <a:pPr marL="342900" indent="-342900">
              <a:buFontTx/>
              <a:buChar char="-"/>
            </a:pP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6" name="Picture 5">
            <a:extLst>
              <a:ext uri="{FF2B5EF4-FFF2-40B4-BE49-F238E27FC236}">
                <a16:creationId xmlns:a16="http://schemas.microsoft.com/office/drawing/2014/main" id="{742D02A1-0A81-B9EC-09C0-DEC513B1F073}"/>
              </a:ext>
            </a:extLst>
          </p:cNvPr>
          <p:cNvPicPr>
            <a:picLocks noChangeAspect="1"/>
          </p:cNvPicPr>
          <p:nvPr/>
        </p:nvPicPr>
        <p:blipFill>
          <a:blip r:embed="rId2"/>
          <a:stretch>
            <a:fillRect/>
          </a:stretch>
        </p:blipFill>
        <p:spPr>
          <a:xfrm>
            <a:off x="275258" y="2724028"/>
            <a:ext cx="4643702" cy="30786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671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Thoughts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Run-Time</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2350007"/>
            <a:ext cx="7507900" cy="3159955"/>
          </a:xfrm>
        </p:spPr>
        <p:txBody>
          <a:bodyPr>
            <a:normAutofit/>
          </a:bodyPr>
          <a:lstStyle/>
          <a:p>
            <a:pPr marL="0" indent="0">
              <a:buNone/>
            </a:pPr>
            <a:r>
              <a:rPr lang="en-US" dirty="0"/>
              <a:t>While it is ideal to test and experiment with our hyperparameters, the time to run and train the model each time was a hindrance since we are limited to 30 Hours of GPU compute on Kaggle.  If I were to do this again, I would consider the following:</a:t>
            </a:r>
          </a:p>
          <a:p>
            <a:pPr marL="0" indent="0">
              <a:buNone/>
            </a:pPr>
            <a:endParaRPr lang="en-US" dirty="0"/>
          </a:p>
          <a:p>
            <a:r>
              <a:rPr lang="en-US" dirty="0"/>
              <a:t>Training the model offline or someplace with greater GPU processing power.</a:t>
            </a:r>
          </a:p>
          <a:p>
            <a:r>
              <a:rPr lang="en-US" dirty="0"/>
              <a:t>Training the model somewhere where I would not be constrained by compute time.</a:t>
            </a:r>
          </a:p>
          <a:p>
            <a:pPr marL="0" indent="0">
              <a:buNone/>
            </a:pPr>
            <a:endParaRPr lang="en-US" dirty="0"/>
          </a:p>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
        <p:nvSpPr>
          <p:cNvPr id="12" name="Text Placeholder 2">
            <a:extLst>
              <a:ext uri="{FF2B5EF4-FFF2-40B4-BE49-F238E27FC236}">
                <a16:creationId xmlns:a16="http://schemas.microsoft.com/office/drawing/2014/main" id="{BB3F3B87-87EB-AC9E-C1D0-0A8C5E23C96C}"/>
              </a:ext>
            </a:extLst>
          </p:cNvPr>
          <p:cNvSpPr txBox="1">
            <a:spLocks/>
          </p:cNvSpPr>
          <p:nvPr/>
        </p:nvSpPr>
        <p:spPr>
          <a:xfrm>
            <a:off x="473026" y="463811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Waiting</a:t>
            </a:r>
          </a:p>
        </p:txBody>
      </p:sp>
      <p:sp>
        <p:nvSpPr>
          <p:cNvPr id="13" name="Content Placeholder 6">
            <a:extLst>
              <a:ext uri="{FF2B5EF4-FFF2-40B4-BE49-F238E27FC236}">
                <a16:creationId xmlns:a16="http://schemas.microsoft.com/office/drawing/2014/main" id="{B4B14AB8-1456-38EA-3889-EDE88AA3BD3A}"/>
              </a:ext>
            </a:extLst>
          </p:cNvPr>
          <p:cNvSpPr txBox="1">
            <a:spLocks/>
          </p:cNvSpPr>
          <p:nvPr/>
        </p:nvSpPr>
        <p:spPr>
          <a:xfrm>
            <a:off x="576072" y="5040454"/>
            <a:ext cx="6973591" cy="3347407"/>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dirty="0"/>
              <a:t>Time spent waiting for computes to run really hindered my enthusiasm for this project.  </a:t>
            </a:r>
          </a:p>
          <a:p>
            <a:pPr marL="0" indent="0">
              <a:buFont typeface="Courier New" panose="02070309020205020404" pitchFamily="49" charset="0"/>
              <a:buNone/>
            </a:pPr>
            <a:r>
              <a:rPr lang="en-US" dirty="0"/>
              <a:t>I would prefer to do machine learning projects where I would not have to wait so long for the models to get trained.</a:t>
            </a:r>
          </a:p>
          <a:p>
            <a:endParaRPr lang="en-US" dirty="0"/>
          </a:p>
        </p:txBody>
      </p:sp>
      <p:pic>
        <p:nvPicPr>
          <p:cNvPr id="15" name="Picture 14">
            <a:extLst>
              <a:ext uri="{FF2B5EF4-FFF2-40B4-BE49-F238E27FC236}">
                <a16:creationId xmlns:a16="http://schemas.microsoft.com/office/drawing/2014/main" id="{DCDF2A96-1BC1-C3A5-D627-190E8E2E1949}"/>
              </a:ext>
            </a:extLst>
          </p:cNvPr>
          <p:cNvPicPr>
            <a:picLocks noChangeAspect="1"/>
          </p:cNvPicPr>
          <p:nvPr/>
        </p:nvPicPr>
        <p:blipFill rotWithShape="1">
          <a:blip r:embed="rId3"/>
          <a:srcRect l="19196"/>
          <a:stretch/>
        </p:blipFill>
        <p:spPr>
          <a:xfrm>
            <a:off x="8531117" y="2042977"/>
            <a:ext cx="3371557" cy="27340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5960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References and Links</a:t>
            </a:r>
          </a:p>
        </p:txBody>
      </p:sp>
      <p:sp>
        <p:nvSpPr>
          <p:cNvPr id="21" name="Text Placeholder 20">
            <a:extLst>
              <a:ext uri="{FF2B5EF4-FFF2-40B4-BE49-F238E27FC236}">
                <a16:creationId xmlns:a16="http://schemas.microsoft.com/office/drawing/2014/main" id="{6FAB06F8-D143-0686-8E43-0E3A514BE0B8}"/>
              </a:ext>
            </a:extLst>
          </p:cNvPr>
          <p:cNvSpPr>
            <a:spLocks noGrp="1"/>
          </p:cNvSpPr>
          <p:nvPr>
            <p:ph type="body" idx="1"/>
          </p:nvPr>
        </p:nvSpPr>
        <p:spPr>
          <a:xfrm>
            <a:off x="379124" y="2261803"/>
            <a:ext cx="6725061" cy="4660978"/>
          </a:xfrm>
        </p:spPr>
        <p:txBody>
          <a:bodyPr>
            <a:normAutofit/>
          </a:bodyPr>
          <a:lstStyle/>
          <a:p>
            <a:r>
              <a:rPr lang="en-US" dirty="0" err="1"/>
              <a:t>Keras</a:t>
            </a:r>
            <a:r>
              <a:rPr lang="en-US" dirty="0"/>
              <a:t> for Beginners:  </a:t>
            </a:r>
            <a:r>
              <a:rPr lang="en-US" dirty="0">
                <a:hlinkClick r:id="rId2"/>
              </a:rPr>
              <a:t>https://victorzhou.com/blog/keras-cnn-tutorial/</a:t>
            </a:r>
            <a:endParaRPr lang="en-US" dirty="0"/>
          </a:p>
          <a:p>
            <a:r>
              <a:rPr lang="en-US" dirty="0"/>
              <a:t>Rice Image Dataset:  </a:t>
            </a:r>
            <a:r>
              <a:rPr lang="en-US" dirty="0">
                <a:hlinkClick r:id="rId3"/>
              </a:rPr>
              <a:t>https://www.kaggle.com/datasets/muratkokludataset/rice-image-dataset</a:t>
            </a:r>
            <a:endParaRPr lang="en-US" dirty="0"/>
          </a:p>
          <a:p>
            <a:r>
              <a:rPr lang="en-US" dirty="0"/>
              <a:t>CNN </a:t>
            </a:r>
            <a:r>
              <a:rPr lang="en-US" dirty="0" err="1"/>
              <a:t>Keras</a:t>
            </a:r>
            <a:r>
              <a:rPr lang="en-US" dirty="0"/>
              <a:t>:  </a:t>
            </a:r>
            <a:r>
              <a:rPr lang="en-US" dirty="0">
                <a:hlinkClick r:id="rId4"/>
              </a:rPr>
              <a:t>https://www.kaggle.com/code/vincee/intel-image-classification-cnn-keras</a:t>
            </a:r>
            <a:endParaRPr lang="en-US" dirty="0"/>
          </a:p>
          <a:p>
            <a:r>
              <a:rPr lang="en-US" dirty="0"/>
              <a:t>Personal </a:t>
            </a:r>
            <a:r>
              <a:rPr lang="en-US" dirty="0" err="1"/>
              <a:t>Github</a:t>
            </a:r>
            <a:r>
              <a:rPr lang="en-US" dirty="0"/>
              <a:t>: </a:t>
            </a:r>
            <a:r>
              <a:rPr lang="en-US" dirty="0">
                <a:hlinkClick r:id="rId5"/>
              </a:rPr>
              <a:t>https://github.com/Chanksyou/Rice-Image-Classification</a:t>
            </a:r>
            <a:endParaRPr lang="en-US" dirty="0"/>
          </a:p>
          <a:p>
            <a:endParaRPr lang="en-US" dirty="0"/>
          </a:p>
          <a:p>
            <a:endParaRPr lang="en-US" dirty="0"/>
          </a:p>
          <a:p>
            <a:endParaRPr lang="en-US" dirty="0"/>
          </a:p>
          <a:p>
            <a:endParaRPr lang="en-US" dirty="0"/>
          </a:p>
        </p:txBody>
      </p:sp>
      <p:pic>
        <p:nvPicPr>
          <p:cNvPr id="29" name="Picture 28">
            <a:extLst>
              <a:ext uri="{FF2B5EF4-FFF2-40B4-BE49-F238E27FC236}">
                <a16:creationId xmlns:a16="http://schemas.microsoft.com/office/drawing/2014/main" id="{EA0B913B-2913-6747-62A0-C44C9B87ABDB}"/>
              </a:ext>
            </a:extLst>
          </p:cNvPr>
          <p:cNvPicPr>
            <a:picLocks noChangeAspect="1"/>
          </p:cNvPicPr>
          <p:nvPr/>
        </p:nvPicPr>
        <p:blipFill>
          <a:blip r:embed="rId6"/>
          <a:stretch>
            <a:fillRect/>
          </a:stretch>
        </p:blipFill>
        <p:spPr>
          <a:xfrm>
            <a:off x="7093230" y="2736676"/>
            <a:ext cx="5098770" cy="3357448"/>
          </a:xfrm>
          <a:prstGeom prst="ellipse">
            <a:avLst/>
          </a:prstGeom>
          <a:ln>
            <a:noFill/>
          </a:ln>
          <a:effectLst>
            <a:softEdge rad="112500"/>
          </a:effectLst>
        </p:spPr>
      </p:pic>
    </p:spTree>
    <p:extLst>
      <p:ext uri="{BB962C8B-B14F-4D97-AF65-F5344CB8AC3E}">
        <p14:creationId xmlns:p14="http://schemas.microsoft.com/office/powerpoint/2010/main" val="116494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Chandan Saha</a:t>
            </a:r>
          </a:p>
          <a:p>
            <a:r>
              <a:rPr lang="en-US" dirty="0">
                <a:hlinkClick r:id="rId2"/>
              </a:rPr>
              <a:t>https://github.com/Chanksyou/</a:t>
            </a:r>
            <a:endParaRPr lang="en-US" dirty="0"/>
          </a:p>
          <a:p>
            <a:r>
              <a:rPr lang="en-US" dirty="0"/>
              <a:t>Intro to Deep Learning Final Project</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93393425"/>
              </p:ext>
            </p:extLst>
          </p:nvPr>
        </p:nvGraphicFramePr>
        <p:xfrm>
          <a:off x="7791450" y="886266"/>
          <a:ext cx="4132263" cy="5122635"/>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999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1160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EDA</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388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ARCHITECHTURE</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932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ANALYSIS</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74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pic>
        <p:nvPicPr>
          <p:cNvPr id="7" name="Picture 6">
            <a:extLst>
              <a:ext uri="{FF2B5EF4-FFF2-40B4-BE49-F238E27FC236}">
                <a16:creationId xmlns:a16="http://schemas.microsoft.com/office/drawing/2014/main" id="{5506C756-D6AE-0138-750E-475C0237E953}"/>
              </a:ext>
            </a:extLst>
          </p:cNvPr>
          <p:cNvPicPr>
            <a:picLocks noChangeAspect="1"/>
          </p:cNvPicPr>
          <p:nvPr/>
        </p:nvPicPr>
        <p:blipFill>
          <a:blip r:embed="rId3"/>
          <a:stretch>
            <a:fillRect/>
          </a:stretch>
        </p:blipFill>
        <p:spPr>
          <a:xfrm>
            <a:off x="731052" y="1413064"/>
            <a:ext cx="6604401" cy="43785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b="0" i="0" dirty="0">
                <a:effectLst/>
                <a:latin typeface="Inter"/>
              </a:rPr>
              <a:t>In this study we are looking at 5 different varieties of rice grown in turkey.  They are Arborio, Basmati, </a:t>
            </a:r>
            <a:r>
              <a:rPr lang="en-US" b="0" i="0" dirty="0" err="1">
                <a:effectLst/>
                <a:latin typeface="Inter"/>
              </a:rPr>
              <a:t>Ipsala</a:t>
            </a:r>
            <a:r>
              <a:rPr lang="en-US" b="0" i="0" dirty="0">
                <a:effectLst/>
                <a:latin typeface="Inter"/>
              </a:rPr>
              <a:t>, Jasmine and </a:t>
            </a:r>
            <a:r>
              <a:rPr lang="en-US" b="0" i="0" dirty="0" err="1">
                <a:effectLst/>
                <a:latin typeface="Inter"/>
              </a:rPr>
              <a:t>Karacadag</a:t>
            </a:r>
            <a:r>
              <a:rPr lang="en-US" b="0" i="0" dirty="0">
                <a:effectLst/>
                <a:latin typeface="Inter"/>
              </a:rPr>
              <a:t>.  </a:t>
            </a:r>
          </a:p>
          <a:p>
            <a:endParaRPr lang="en-US" dirty="0">
              <a:latin typeface="Inter"/>
            </a:endParaRPr>
          </a:p>
          <a:p>
            <a:r>
              <a:rPr lang="en-US" b="0" i="0" dirty="0">
                <a:effectLst/>
                <a:latin typeface="Inter"/>
              </a:rPr>
              <a:t>There are a total of 75,000 grain images, 15,000 from each variety are included in the dataset.   </a:t>
            </a:r>
          </a:p>
          <a:p>
            <a:endParaRPr lang="en-US" dirty="0">
              <a:latin typeface="Inter"/>
            </a:endParaRPr>
          </a:p>
          <a:p>
            <a:r>
              <a:rPr lang="en-US" b="0" i="0" dirty="0">
                <a:effectLst/>
                <a:latin typeface="Inter"/>
              </a:rPr>
              <a:t>Our job is to use the Neural Network to correctly classify the type of rice, given the picture.</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6" name="Picture Placeholder 5">
            <a:extLst>
              <a:ext uri="{FF2B5EF4-FFF2-40B4-BE49-F238E27FC236}">
                <a16:creationId xmlns:a16="http://schemas.microsoft.com/office/drawing/2014/main" id="{6FB2CEB4-759D-E557-C3BD-C0B2E5231E38}"/>
              </a:ext>
            </a:extLst>
          </p:cNvPr>
          <p:cNvSpPr>
            <a:spLocks noGrp="1"/>
          </p:cNvSpPr>
          <p:nvPr>
            <p:ph type="pic" idx="1"/>
          </p:nvPr>
        </p:nvSpPr>
        <p:spPr/>
      </p:sp>
      <p:pic>
        <p:nvPicPr>
          <p:cNvPr id="8" name="Picture 7">
            <a:extLst>
              <a:ext uri="{FF2B5EF4-FFF2-40B4-BE49-F238E27FC236}">
                <a16:creationId xmlns:a16="http://schemas.microsoft.com/office/drawing/2014/main" id="{C7B71837-9926-CCB0-635B-33124FA53C2F}"/>
              </a:ext>
            </a:extLst>
          </p:cNvPr>
          <p:cNvPicPr>
            <a:picLocks noChangeAspect="1"/>
          </p:cNvPicPr>
          <p:nvPr/>
        </p:nvPicPr>
        <p:blipFill rotWithShape="1">
          <a:blip r:embed="rId2"/>
          <a:srcRect l="13318"/>
          <a:stretch/>
        </p:blipFill>
        <p:spPr>
          <a:xfrm>
            <a:off x="5771041" y="602569"/>
            <a:ext cx="6244175" cy="4813261"/>
          </a:xfrm>
          <a:prstGeom prst="ellipse">
            <a:avLst/>
          </a:prstGeom>
          <a:ln>
            <a:noFill/>
          </a:ln>
          <a:effectLst>
            <a:softEdge rad="112500"/>
          </a:effectLst>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576072" y="1947671"/>
            <a:ext cx="2772039" cy="4070729"/>
          </a:xfrm>
        </p:spPr>
        <p:txBody>
          <a:bodyPr/>
          <a:lstStyle/>
          <a:p>
            <a:pPr marL="285750" indent="-285750">
              <a:buFontTx/>
              <a:buChar char="-"/>
            </a:pPr>
            <a:r>
              <a:rPr lang="en-US" dirty="0"/>
              <a:t>Separate our data into the training and the test data.  Of the 75,000 pictures, we take 60,000 for training and leave 15,000 as test data.</a:t>
            </a:r>
          </a:p>
          <a:p>
            <a:pPr marL="285750" indent="-285750">
              <a:buFontTx/>
              <a:buChar char="-"/>
            </a:pPr>
            <a:endParaRPr lang="en-US" dirty="0"/>
          </a:p>
          <a:p>
            <a:pPr marL="285750" indent="-285750">
              <a:buFontTx/>
              <a:buChar char="-"/>
            </a:pPr>
            <a:r>
              <a:rPr lang="en-US" dirty="0"/>
              <a:t>Ensure all the pictures are the same size</a:t>
            </a:r>
          </a:p>
          <a:p>
            <a:pPr marL="285750" indent="-285750">
              <a:buFontTx/>
              <a:buChar char="-"/>
            </a:pPr>
            <a:endParaRPr lang="en-US" dirty="0"/>
          </a:p>
          <a:p>
            <a:pPr marL="285750" indent="-285750">
              <a:buFontTx/>
              <a:buChar char="-"/>
            </a:pPr>
            <a:r>
              <a:rPr lang="en-US" dirty="0"/>
              <a:t>Take a look at the individual pictures</a:t>
            </a:r>
          </a:p>
        </p:txBody>
      </p:sp>
      <p:pic>
        <p:nvPicPr>
          <p:cNvPr id="10" name="Picture 9">
            <a:extLst>
              <a:ext uri="{FF2B5EF4-FFF2-40B4-BE49-F238E27FC236}">
                <a16:creationId xmlns:a16="http://schemas.microsoft.com/office/drawing/2014/main" id="{515F0E09-D8D7-A5AE-F5BE-9C219073FD9F}"/>
              </a:ext>
            </a:extLst>
          </p:cNvPr>
          <p:cNvPicPr>
            <a:picLocks noChangeAspect="1"/>
          </p:cNvPicPr>
          <p:nvPr/>
        </p:nvPicPr>
        <p:blipFill>
          <a:blip r:embed="rId2"/>
          <a:stretch>
            <a:fillRect/>
          </a:stretch>
        </p:blipFill>
        <p:spPr>
          <a:xfrm>
            <a:off x="5131363" y="704088"/>
            <a:ext cx="6231346" cy="4070728"/>
          </a:xfrm>
          <a:prstGeom prst="rect">
            <a:avLst/>
          </a:prstGeom>
          <a:ln>
            <a:noFill/>
          </a:ln>
          <a:effectLst>
            <a:outerShdw blurRad="292100" dist="139700" dir="2700000" algn="tl" rotWithShape="0">
              <a:srgbClr val="333333">
                <a:alpha val="65000"/>
              </a:srgbClr>
            </a:outerShdw>
          </a:effectLst>
        </p:spPr>
      </p:pic>
      <p:sp>
        <p:nvSpPr>
          <p:cNvPr id="11" name="Text Placeholder 6">
            <a:extLst>
              <a:ext uri="{FF2B5EF4-FFF2-40B4-BE49-F238E27FC236}">
                <a16:creationId xmlns:a16="http://schemas.microsoft.com/office/drawing/2014/main" id="{FBFE629F-3924-3A8E-A152-57BA7E9A3716}"/>
              </a:ext>
            </a:extLst>
          </p:cNvPr>
          <p:cNvSpPr txBox="1">
            <a:spLocks/>
          </p:cNvSpPr>
          <p:nvPr/>
        </p:nvSpPr>
        <p:spPr>
          <a:xfrm>
            <a:off x="4551515" y="5173865"/>
            <a:ext cx="9573855" cy="8445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Random 15 pictures printed from the training data with their respective labels.</a:t>
            </a:r>
          </a:p>
        </p:txBody>
      </p:sp>
    </p:spTree>
    <p:extLst>
      <p:ext uri="{BB962C8B-B14F-4D97-AF65-F5344CB8AC3E}">
        <p14:creationId xmlns:p14="http://schemas.microsoft.com/office/powerpoint/2010/main" val="402461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6" name="Picture Placeholder 5">
            <a:extLst>
              <a:ext uri="{FF2B5EF4-FFF2-40B4-BE49-F238E27FC236}">
                <a16:creationId xmlns:a16="http://schemas.microsoft.com/office/drawing/2014/main" id="{6FB2CEB4-759D-E557-C3BD-C0B2E5231E38}"/>
              </a:ext>
            </a:extLst>
          </p:cNvPr>
          <p:cNvSpPr>
            <a:spLocks noGrp="1"/>
          </p:cNvSpPr>
          <p:nvPr>
            <p:ph type="pic" idx="1"/>
          </p:nvPr>
        </p:nvSpPr>
        <p:spPr/>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576072" y="1947671"/>
            <a:ext cx="2772039" cy="4070729"/>
          </a:xfrm>
        </p:spPr>
        <p:txBody>
          <a:bodyPr/>
          <a:lstStyle/>
          <a:p>
            <a:pPr marL="285750" indent="-285750">
              <a:buFontTx/>
              <a:buChar char="-"/>
            </a:pPr>
            <a:r>
              <a:rPr lang="en-US" dirty="0"/>
              <a:t>Picture are JPG so there are RBG values.</a:t>
            </a:r>
          </a:p>
          <a:p>
            <a:pPr marL="285750" indent="-285750">
              <a:buFontTx/>
              <a:buChar char="-"/>
            </a:pPr>
            <a:endParaRPr lang="en-US" dirty="0"/>
          </a:p>
          <a:p>
            <a:pPr marL="285750" indent="-285750">
              <a:buFontTx/>
              <a:buChar char="-"/>
            </a:pPr>
            <a:r>
              <a:rPr lang="en-US" dirty="0"/>
              <a:t>Plot and look at the RGB values for the pictures.</a:t>
            </a:r>
          </a:p>
        </p:txBody>
      </p:sp>
      <p:pic>
        <p:nvPicPr>
          <p:cNvPr id="8" name="Picture 7">
            <a:extLst>
              <a:ext uri="{FF2B5EF4-FFF2-40B4-BE49-F238E27FC236}">
                <a16:creationId xmlns:a16="http://schemas.microsoft.com/office/drawing/2014/main" id="{67F78169-6062-18C6-49AA-EDA2DDDEF3F9}"/>
              </a:ext>
            </a:extLst>
          </p:cNvPr>
          <p:cNvPicPr>
            <a:picLocks noChangeAspect="1"/>
          </p:cNvPicPr>
          <p:nvPr/>
        </p:nvPicPr>
        <p:blipFill>
          <a:blip r:embed="rId2"/>
          <a:stretch>
            <a:fillRect/>
          </a:stretch>
        </p:blipFill>
        <p:spPr>
          <a:xfrm>
            <a:off x="3862399" y="839599"/>
            <a:ext cx="7753529" cy="3865624"/>
          </a:xfrm>
          <a:prstGeom prst="rect">
            <a:avLst/>
          </a:prstGeom>
          <a:ln>
            <a:noFill/>
          </a:ln>
          <a:effectLst>
            <a:outerShdw blurRad="292100" dist="139700" dir="2700000" algn="tl" rotWithShape="0">
              <a:srgbClr val="333333">
                <a:alpha val="65000"/>
              </a:srgbClr>
            </a:outerShdw>
          </a:effectLst>
        </p:spPr>
      </p:pic>
      <p:sp>
        <p:nvSpPr>
          <p:cNvPr id="13" name="Text Placeholder 6">
            <a:extLst>
              <a:ext uri="{FF2B5EF4-FFF2-40B4-BE49-F238E27FC236}">
                <a16:creationId xmlns:a16="http://schemas.microsoft.com/office/drawing/2014/main" id="{3A42B03F-B1CC-2CE6-A0B4-A741E653DC81}"/>
              </a:ext>
            </a:extLst>
          </p:cNvPr>
          <p:cNvSpPr txBox="1">
            <a:spLocks/>
          </p:cNvSpPr>
          <p:nvPr/>
        </p:nvSpPr>
        <p:spPr>
          <a:xfrm>
            <a:off x="3466878" y="4908040"/>
            <a:ext cx="8697183" cy="67665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RGB values shows us that there is very little color in our pictures.  This is also shown by looking at the individual ice pictures. .</a:t>
            </a:r>
          </a:p>
        </p:txBody>
      </p:sp>
    </p:spTree>
    <p:extLst>
      <p:ext uri="{BB962C8B-B14F-4D97-AF65-F5344CB8AC3E}">
        <p14:creationId xmlns:p14="http://schemas.microsoft.com/office/powerpoint/2010/main" val="251777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434904" y="3247293"/>
            <a:ext cx="5781822" cy="1773555"/>
          </a:xfrm>
        </p:spPr>
        <p:txBody>
          <a:bodyPr/>
          <a:lstStyle/>
          <a:p>
            <a:r>
              <a:rPr lang="en-US" dirty="0"/>
              <a:t>Architecture</a:t>
            </a:r>
          </a:p>
        </p:txBody>
      </p:sp>
      <p:pic>
        <p:nvPicPr>
          <p:cNvPr id="4" name="Picture 3">
            <a:extLst>
              <a:ext uri="{FF2B5EF4-FFF2-40B4-BE49-F238E27FC236}">
                <a16:creationId xmlns:a16="http://schemas.microsoft.com/office/drawing/2014/main" id="{D2F31E3A-D41C-75AD-E23D-345354B840E0}"/>
              </a:ext>
            </a:extLst>
          </p:cNvPr>
          <p:cNvPicPr>
            <a:picLocks noChangeAspect="1"/>
          </p:cNvPicPr>
          <p:nvPr/>
        </p:nvPicPr>
        <p:blipFill>
          <a:blip r:embed="rId2"/>
          <a:stretch>
            <a:fillRect/>
          </a:stretch>
        </p:blipFill>
        <p:spPr>
          <a:xfrm>
            <a:off x="6244932" y="370995"/>
            <a:ext cx="5947068" cy="3898633"/>
          </a:xfrm>
          <a:prstGeom prst="ellipse">
            <a:avLst/>
          </a:prstGeom>
          <a:ln>
            <a:noFill/>
          </a:ln>
          <a:effectLst>
            <a:softEdge rad="112500"/>
          </a:effectLst>
        </p:spPr>
      </p:pic>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12097" y="871373"/>
            <a:ext cx="8750810" cy="969967"/>
          </a:xfrm>
        </p:spPr>
        <p:txBody>
          <a:bodyPr/>
          <a:lstStyle/>
          <a:p>
            <a:r>
              <a:rPr lang="en-US" dirty="0"/>
              <a:t>Convolutional Neural Networks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412097" y="2549527"/>
            <a:ext cx="5036937" cy="4070729"/>
          </a:xfrm>
        </p:spPr>
        <p:txBody>
          <a:bodyPr>
            <a:normAutofit/>
          </a:bodyPr>
          <a:lstStyle/>
          <a:p>
            <a:r>
              <a:rPr lang="en-US" dirty="0"/>
              <a:t>The design of CNNs is well-suited to the properties of natural images. They can effectively learn hierarchical representations of images, where the early layers capture local, simple features and the later layers capture global, complex features. Therefore, they have become the standard architecture for many tasks in image processing, including image classification.</a:t>
            </a:r>
          </a:p>
        </p:txBody>
      </p:sp>
      <p:pic>
        <p:nvPicPr>
          <p:cNvPr id="8" name="Picture 7">
            <a:extLst>
              <a:ext uri="{FF2B5EF4-FFF2-40B4-BE49-F238E27FC236}">
                <a16:creationId xmlns:a16="http://schemas.microsoft.com/office/drawing/2014/main" id="{B4CC71F6-157F-B1A3-CAE4-6E61D2E48409}"/>
              </a:ext>
            </a:extLst>
          </p:cNvPr>
          <p:cNvPicPr>
            <a:picLocks noChangeAspect="1"/>
          </p:cNvPicPr>
          <p:nvPr/>
        </p:nvPicPr>
        <p:blipFill>
          <a:blip r:embed="rId2"/>
          <a:stretch>
            <a:fillRect/>
          </a:stretch>
        </p:blipFill>
        <p:spPr>
          <a:xfrm>
            <a:off x="6363139" y="1503498"/>
            <a:ext cx="4928937" cy="4281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128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Layers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p:txBody>
          <a:bodyPr>
            <a:normAutofit lnSpcReduction="10000"/>
          </a:bodyPr>
          <a:lstStyle/>
          <a:p>
            <a:r>
              <a:rPr lang="en-US" dirty="0"/>
              <a:t>Model type is Sequential since it is the easiest way to build a model in </a:t>
            </a:r>
            <a:r>
              <a:rPr lang="en-US" dirty="0" err="1"/>
              <a:t>Keras</a:t>
            </a:r>
            <a:r>
              <a:rPr lang="en-US" dirty="0"/>
              <a:t>.</a:t>
            </a:r>
          </a:p>
          <a:p>
            <a:endParaRPr lang="en-US" dirty="0"/>
          </a:p>
          <a:p>
            <a:r>
              <a:rPr lang="en-US" dirty="0"/>
              <a:t>Our first two layers are Conv2D layers that will deal with our input images, which are seen as 2-dimensional matrices.  The Kernel size is 3 which means we will have a 3x3 filter matrix.</a:t>
            </a:r>
          </a:p>
          <a:p>
            <a:endParaRPr lang="en-US" dirty="0"/>
          </a:p>
          <a:p>
            <a:r>
              <a:rPr lang="en-US" dirty="0"/>
              <a:t>We will be using </a:t>
            </a:r>
            <a:r>
              <a:rPr lang="en-US" dirty="0" err="1"/>
              <a:t>ReLU</a:t>
            </a:r>
            <a:r>
              <a:rPr lang="en-US" dirty="0"/>
              <a:t> activation since it works well in neural networks.</a:t>
            </a:r>
          </a:p>
          <a:p>
            <a:endParaRPr lang="en-US" dirty="0"/>
          </a:p>
          <a:p>
            <a:r>
              <a:rPr lang="en-US" dirty="0"/>
              <a:t>In between the Conv2D layers and the dense layer, there is a flatten later.  Flatten serves as a connection between the convolution and dense layers.</a:t>
            </a:r>
          </a:p>
        </p:txBody>
      </p:sp>
      <p:pic>
        <p:nvPicPr>
          <p:cNvPr id="10" name="Picture 9">
            <a:extLst>
              <a:ext uri="{FF2B5EF4-FFF2-40B4-BE49-F238E27FC236}">
                <a16:creationId xmlns:a16="http://schemas.microsoft.com/office/drawing/2014/main" id="{90117AA6-25C4-E18D-EF07-1667BDE1AFB2}"/>
              </a:ext>
            </a:extLst>
          </p:cNvPr>
          <p:cNvPicPr>
            <a:picLocks noChangeAspect="1"/>
          </p:cNvPicPr>
          <p:nvPr/>
        </p:nvPicPr>
        <p:blipFill>
          <a:blip r:embed="rId2"/>
          <a:stretch>
            <a:fillRect/>
          </a:stretch>
        </p:blipFill>
        <p:spPr>
          <a:xfrm>
            <a:off x="5483305" y="816004"/>
            <a:ext cx="6428216" cy="5225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012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Layers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266583" y="1750723"/>
            <a:ext cx="2757971" cy="4714085"/>
          </a:xfrm>
        </p:spPr>
        <p:txBody>
          <a:bodyPr>
            <a:normAutofit lnSpcReduction="10000"/>
          </a:bodyPr>
          <a:lstStyle/>
          <a:p>
            <a:pPr marL="285750" indent="-285750">
              <a:buFont typeface="Arial" panose="020B0604020202020204" pitchFamily="34" charset="0"/>
              <a:buChar char="•"/>
            </a:pPr>
            <a:r>
              <a:rPr lang="en-US" dirty="0"/>
              <a:t>The rescaling layer transforms our RGB values which typically range from 0 to 255 to values between 0 and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not use any padding in our convolution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3 MaxPooling2D layers in order to reduce the spatial size (width and height) of the input volume for the next layer.</a:t>
            </a:r>
          </a:p>
          <a:p>
            <a:pPr marL="285750" indent="-285750">
              <a:buFont typeface="Arial" panose="020B0604020202020204" pitchFamily="34" charset="0"/>
              <a:buChar char="•"/>
            </a:pPr>
            <a:r>
              <a:rPr lang="en-US" dirty="0"/>
              <a:t>This helps our model learn more efficiently.</a:t>
            </a:r>
          </a:p>
        </p:txBody>
      </p:sp>
      <p:pic>
        <p:nvPicPr>
          <p:cNvPr id="7" name="Picture 6">
            <a:extLst>
              <a:ext uri="{FF2B5EF4-FFF2-40B4-BE49-F238E27FC236}">
                <a16:creationId xmlns:a16="http://schemas.microsoft.com/office/drawing/2014/main" id="{3B02DE39-0C1D-CE01-B974-555D72597191}"/>
              </a:ext>
            </a:extLst>
          </p:cNvPr>
          <p:cNvPicPr>
            <a:picLocks noChangeAspect="1"/>
          </p:cNvPicPr>
          <p:nvPr/>
        </p:nvPicPr>
        <p:blipFill>
          <a:blip r:embed="rId2"/>
          <a:stretch>
            <a:fillRect/>
          </a:stretch>
        </p:blipFill>
        <p:spPr>
          <a:xfrm>
            <a:off x="3312166" y="0"/>
            <a:ext cx="4505954" cy="504895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5F57A8F-AED2-7B8A-4E1E-5596643967BA}"/>
              </a:ext>
            </a:extLst>
          </p:cNvPr>
          <p:cNvPicPr>
            <a:picLocks noChangeAspect="1"/>
          </p:cNvPicPr>
          <p:nvPr/>
        </p:nvPicPr>
        <p:blipFill rotWithShape="1">
          <a:blip r:embed="rId3"/>
          <a:srcRect l="3606"/>
          <a:stretch/>
        </p:blipFill>
        <p:spPr>
          <a:xfrm>
            <a:off x="7818120" y="1445991"/>
            <a:ext cx="4599993" cy="5412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547430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{F3FCD4E0-3F06-47BB-B642-B4C87A0F42D1}tf11964407_win32</Template>
  <TotalTime>211</TotalTime>
  <Words>771</Words>
  <Application>Microsoft Office PowerPoint</Application>
  <PresentationFormat>Widescreen</PresentationFormat>
  <Paragraphs>98</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Gill Sans Nova</vt:lpstr>
      <vt:lpstr>Gill Sans Nova Light</vt:lpstr>
      <vt:lpstr>Inter</vt:lpstr>
      <vt:lpstr>Sagona Book</vt:lpstr>
      <vt:lpstr>Custom</vt:lpstr>
      <vt:lpstr>Rice Image Classification</vt:lpstr>
      <vt:lpstr>PowerPoint Presentation</vt:lpstr>
      <vt:lpstr>Introduction</vt:lpstr>
      <vt:lpstr>EDA</vt:lpstr>
      <vt:lpstr>EDA</vt:lpstr>
      <vt:lpstr>Architecture</vt:lpstr>
      <vt:lpstr>Convolutional Neural Networks</vt:lpstr>
      <vt:lpstr>Layers</vt:lpstr>
      <vt:lpstr>Layers</vt:lpstr>
      <vt:lpstr>Training the Model</vt:lpstr>
      <vt:lpstr>Visualizing the Training</vt:lpstr>
      <vt:lpstr>Evaluation</vt:lpstr>
      <vt:lpstr>Sample Predictions</vt:lpstr>
      <vt:lpstr>Conclusion</vt:lpstr>
      <vt:lpstr>Thoughts</vt:lpstr>
      <vt:lpstr>References and 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Image Classification</dc:title>
  <dc:creator>Saha, Chandan</dc:creator>
  <cp:lastModifiedBy>Saha, Chandan</cp:lastModifiedBy>
  <cp:revision>2</cp:revision>
  <dcterms:created xsi:type="dcterms:W3CDTF">2023-07-13T16:09:11Z</dcterms:created>
  <dcterms:modified xsi:type="dcterms:W3CDTF">2023-07-13T19:40:26Z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