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sldIdLst>
    <p:sldId id="256" r:id="rId5"/>
    <p:sldId id="264" r:id="rId6"/>
    <p:sldId id="265" r:id="rId7"/>
    <p:sldId id="272"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491"/>
    <p:restoredTop sz="94726"/>
  </p:normalViewPr>
  <p:slideViewPr>
    <p:cSldViewPr snapToGrid="0">
      <p:cViewPr>
        <p:scale>
          <a:sx n="100" d="100"/>
          <a:sy n="100" d="100"/>
        </p:scale>
        <p:origin x="133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F8705-529C-1D47-98A2-722519C715DF}" type="datetimeFigureOut">
              <a:rPr lang="en-US" smtClean="0"/>
              <a:t>1/30/23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8879A-5FB9-EE43-9BFE-4C2166D1826E}" type="slidenum">
              <a:rPr lang="en-US" smtClean="0"/>
              <a:t>‹#›</a:t>
            </a:fld>
            <a:endParaRPr lang="en-US" dirty="0"/>
          </a:p>
        </p:txBody>
      </p:sp>
    </p:spTree>
    <p:extLst>
      <p:ext uri="{BB962C8B-B14F-4D97-AF65-F5344CB8AC3E}">
        <p14:creationId xmlns:p14="http://schemas.microsoft.com/office/powerpoint/2010/main" val="2287978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F8879A-5FB9-EE43-9BFE-4C2166D1826E}" type="slidenum">
              <a:rPr lang="en-US" smtClean="0"/>
              <a:t>2</a:t>
            </a:fld>
            <a:endParaRPr lang="en-US" dirty="0"/>
          </a:p>
        </p:txBody>
      </p:sp>
    </p:spTree>
    <p:extLst>
      <p:ext uri="{BB962C8B-B14F-4D97-AF65-F5344CB8AC3E}">
        <p14:creationId xmlns:p14="http://schemas.microsoft.com/office/powerpoint/2010/main" val="123137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0D30D-1ADB-9346-B8DA-CC08DAE5680E}" type="slidenum">
              <a:rPr lang="en-US" smtClean="0"/>
              <a:t>5</a:t>
            </a:fld>
            <a:endParaRPr lang="en-US" dirty="0"/>
          </a:p>
        </p:txBody>
      </p:sp>
    </p:spTree>
    <p:extLst>
      <p:ext uri="{BB962C8B-B14F-4D97-AF65-F5344CB8AC3E}">
        <p14:creationId xmlns:p14="http://schemas.microsoft.com/office/powerpoint/2010/main" val="185837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4AAE-0957-433E-2F31-3E5E6BAC7B6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F35126-943F-54EC-D821-96254A059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AA82428-4C79-5F4D-B076-73F013F76529}"/>
              </a:ext>
            </a:extLst>
          </p:cNvPr>
          <p:cNvSpPr>
            <a:spLocks noGrp="1"/>
          </p:cNvSpPr>
          <p:nvPr>
            <p:ph type="dt" sz="half" idx="10"/>
          </p:nvPr>
        </p:nvSpPr>
        <p:spPr/>
        <p:txBody>
          <a:bodyPr/>
          <a:lstStyle/>
          <a:p>
            <a:fld id="{5A195133-22CB-A044-94A1-1CEA90F7D975}" type="datetimeFigureOut">
              <a:rPr lang="en-US" smtClean="0"/>
              <a:t>1/30/23</a:t>
            </a:fld>
            <a:endParaRPr lang="en-US" dirty="0"/>
          </a:p>
        </p:txBody>
      </p:sp>
      <p:sp>
        <p:nvSpPr>
          <p:cNvPr id="5" name="Footer Placeholder 4">
            <a:extLst>
              <a:ext uri="{FF2B5EF4-FFF2-40B4-BE49-F238E27FC236}">
                <a16:creationId xmlns:a16="http://schemas.microsoft.com/office/drawing/2014/main" id="{99E92211-BC66-A27A-B6DF-6581D26161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EF66BD-528F-B8CA-724A-EC432851F8C3}"/>
              </a:ext>
            </a:extLst>
          </p:cNvPr>
          <p:cNvSpPr>
            <a:spLocks noGrp="1"/>
          </p:cNvSpPr>
          <p:nvPr>
            <p:ph type="sldNum" sz="quarter" idx="12"/>
          </p:nvPr>
        </p:nvSpPr>
        <p:spPr/>
        <p:txBody>
          <a:bodyPr/>
          <a:lstStyle/>
          <a:p>
            <a:fld id="{4891F95E-4EB4-D44D-A628-63F9ABA0EE8B}" type="slidenum">
              <a:rPr lang="en-US" smtClean="0"/>
              <a:t>‹#›</a:t>
            </a:fld>
            <a:endParaRPr lang="en-US" dirty="0"/>
          </a:p>
        </p:txBody>
      </p:sp>
    </p:spTree>
    <p:extLst>
      <p:ext uri="{BB962C8B-B14F-4D97-AF65-F5344CB8AC3E}">
        <p14:creationId xmlns:p14="http://schemas.microsoft.com/office/powerpoint/2010/main" val="61306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6D98-B73A-AF60-D242-B50119F26B3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D8D974-9B9D-0343-4B2E-E0F434AF97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D0E4C6-FFF1-63D0-6EF4-BAB6AFDE7920}"/>
              </a:ext>
            </a:extLst>
          </p:cNvPr>
          <p:cNvSpPr>
            <a:spLocks noGrp="1"/>
          </p:cNvSpPr>
          <p:nvPr>
            <p:ph type="dt" sz="half" idx="10"/>
          </p:nvPr>
        </p:nvSpPr>
        <p:spPr/>
        <p:txBody>
          <a:bodyPr/>
          <a:lstStyle/>
          <a:p>
            <a:fld id="{5A195133-22CB-A044-94A1-1CEA90F7D975}" type="datetimeFigureOut">
              <a:rPr lang="en-US" smtClean="0"/>
              <a:t>1/30/23</a:t>
            </a:fld>
            <a:endParaRPr lang="en-US" dirty="0"/>
          </a:p>
        </p:txBody>
      </p:sp>
      <p:sp>
        <p:nvSpPr>
          <p:cNvPr id="5" name="Footer Placeholder 4">
            <a:extLst>
              <a:ext uri="{FF2B5EF4-FFF2-40B4-BE49-F238E27FC236}">
                <a16:creationId xmlns:a16="http://schemas.microsoft.com/office/drawing/2014/main" id="{3240046F-9361-F20B-6FA4-71A6C080BB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085796-EC4F-0593-8B35-68884317CCB5}"/>
              </a:ext>
            </a:extLst>
          </p:cNvPr>
          <p:cNvSpPr>
            <a:spLocks noGrp="1"/>
          </p:cNvSpPr>
          <p:nvPr>
            <p:ph type="sldNum" sz="quarter" idx="12"/>
          </p:nvPr>
        </p:nvSpPr>
        <p:spPr/>
        <p:txBody>
          <a:bodyPr/>
          <a:lstStyle/>
          <a:p>
            <a:fld id="{4891F95E-4EB4-D44D-A628-63F9ABA0EE8B}" type="slidenum">
              <a:rPr lang="en-US" smtClean="0"/>
              <a:t>‹#›</a:t>
            </a:fld>
            <a:endParaRPr lang="en-US" dirty="0"/>
          </a:p>
        </p:txBody>
      </p:sp>
    </p:spTree>
    <p:extLst>
      <p:ext uri="{BB962C8B-B14F-4D97-AF65-F5344CB8AC3E}">
        <p14:creationId xmlns:p14="http://schemas.microsoft.com/office/powerpoint/2010/main" val="355035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68008A-AB25-9D35-982C-91384CC4ECE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60CA0D-7867-28D2-6811-735AD666EAD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1F0594-9A73-540F-8ECE-B4A80D6EDEBA}"/>
              </a:ext>
            </a:extLst>
          </p:cNvPr>
          <p:cNvSpPr>
            <a:spLocks noGrp="1"/>
          </p:cNvSpPr>
          <p:nvPr>
            <p:ph type="dt" sz="half" idx="10"/>
          </p:nvPr>
        </p:nvSpPr>
        <p:spPr/>
        <p:txBody>
          <a:bodyPr/>
          <a:lstStyle/>
          <a:p>
            <a:fld id="{5A195133-22CB-A044-94A1-1CEA90F7D975}" type="datetimeFigureOut">
              <a:rPr lang="en-US" smtClean="0"/>
              <a:t>1/30/23</a:t>
            </a:fld>
            <a:endParaRPr lang="en-US" dirty="0"/>
          </a:p>
        </p:txBody>
      </p:sp>
      <p:sp>
        <p:nvSpPr>
          <p:cNvPr id="5" name="Footer Placeholder 4">
            <a:extLst>
              <a:ext uri="{FF2B5EF4-FFF2-40B4-BE49-F238E27FC236}">
                <a16:creationId xmlns:a16="http://schemas.microsoft.com/office/drawing/2014/main" id="{AD5C543C-199F-DEC3-7DD6-946AED28A7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677EF6-2487-4045-3638-24A86CCC81C4}"/>
              </a:ext>
            </a:extLst>
          </p:cNvPr>
          <p:cNvSpPr>
            <a:spLocks noGrp="1"/>
          </p:cNvSpPr>
          <p:nvPr>
            <p:ph type="sldNum" sz="quarter" idx="12"/>
          </p:nvPr>
        </p:nvSpPr>
        <p:spPr/>
        <p:txBody>
          <a:bodyPr/>
          <a:lstStyle/>
          <a:p>
            <a:fld id="{4891F95E-4EB4-D44D-A628-63F9ABA0EE8B}" type="slidenum">
              <a:rPr lang="en-US" smtClean="0"/>
              <a:t>‹#›</a:t>
            </a:fld>
            <a:endParaRPr lang="en-US" dirty="0"/>
          </a:p>
        </p:txBody>
      </p:sp>
    </p:spTree>
    <p:extLst>
      <p:ext uri="{BB962C8B-B14F-4D97-AF65-F5344CB8AC3E}">
        <p14:creationId xmlns:p14="http://schemas.microsoft.com/office/powerpoint/2010/main" val="301309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5007-9EE5-D12F-6535-B6F2A20E54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2C0BE8-3101-6DFA-1486-5F26F51DC6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1E5318-4982-F2EC-AF45-3831EEC72470}"/>
              </a:ext>
            </a:extLst>
          </p:cNvPr>
          <p:cNvSpPr>
            <a:spLocks noGrp="1"/>
          </p:cNvSpPr>
          <p:nvPr>
            <p:ph type="dt" sz="half" idx="10"/>
          </p:nvPr>
        </p:nvSpPr>
        <p:spPr/>
        <p:txBody>
          <a:bodyPr/>
          <a:lstStyle/>
          <a:p>
            <a:fld id="{5A195133-22CB-A044-94A1-1CEA90F7D975}" type="datetimeFigureOut">
              <a:rPr lang="en-US" smtClean="0"/>
              <a:t>1/30/23</a:t>
            </a:fld>
            <a:endParaRPr lang="en-US" dirty="0"/>
          </a:p>
        </p:txBody>
      </p:sp>
      <p:sp>
        <p:nvSpPr>
          <p:cNvPr id="5" name="Footer Placeholder 4">
            <a:extLst>
              <a:ext uri="{FF2B5EF4-FFF2-40B4-BE49-F238E27FC236}">
                <a16:creationId xmlns:a16="http://schemas.microsoft.com/office/drawing/2014/main" id="{7E9166C8-A1A6-2341-B143-8762788A57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1B8889-8A30-2633-D51B-3B683FE33C0B}"/>
              </a:ext>
            </a:extLst>
          </p:cNvPr>
          <p:cNvSpPr>
            <a:spLocks noGrp="1"/>
          </p:cNvSpPr>
          <p:nvPr>
            <p:ph type="sldNum" sz="quarter" idx="12"/>
          </p:nvPr>
        </p:nvSpPr>
        <p:spPr/>
        <p:txBody>
          <a:bodyPr/>
          <a:lstStyle/>
          <a:p>
            <a:fld id="{4891F95E-4EB4-D44D-A628-63F9ABA0EE8B}" type="slidenum">
              <a:rPr lang="en-US" smtClean="0"/>
              <a:t>‹#›</a:t>
            </a:fld>
            <a:endParaRPr lang="en-US" dirty="0"/>
          </a:p>
        </p:txBody>
      </p:sp>
    </p:spTree>
    <p:extLst>
      <p:ext uri="{BB962C8B-B14F-4D97-AF65-F5344CB8AC3E}">
        <p14:creationId xmlns:p14="http://schemas.microsoft.com/office/powerpoint/2010/main" val="231106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D63B-E632-F6F9-5B2F-D4878287909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2F26C8D-0519-3735-5C55-B97BAA0655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3EBED80-B1CD-299D-A13B-F4F0C70B57DF}"/>
              </a:ext>
            </a:extLst>
          </p:cNvPr>
          <p:cNvSpPr>
            <a:spLocks noGrp="1"/>
          </p:cNvSpPr>
          <p:nvPr>
            <p:ph type="dt" sz="half" idx="10"/>
          </p:nvPr>
        </p:nvSpPr>
        <p:spPr/>
        <p:txBody>
          <a:bodyPr/>
          <a:lstStyle/>
          <a:p>
            <a:fld id="{5A195133-22CB-A044-94A1-1CEA90F7D975}" type="datetimeFigureOut">
              <a:rPr lang="en-US" smtClean="0"/>
              <a:t>1/30/23</a:t>
            </a:fld>
            <a:endParaRPr lang="en-US" dirty="0"/>
          </a:p>
        </p:txBody>
      </p:sp>
      <p:sp>
        <p:nvSpPr>
          <p:cNvPr id="5" name="Footer Placeholder 4">
            <a:extLst>
              <a:ext uri="{FF2B5EF4-FFF2-40B4-BE49-F238E27FC236}">
                <a16:creationId xmlns:a16="http://schemas.microsoft.com/office/drawing/2014/main" id="{AA82227F-6BB4-B0E6-AFCC-C4892CE46B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F208AB-58D4-4FF3-FC3D-C687C3D96015}"/>
              </a:ext>
            </a:extLst>
          </p:cNvPr>
          <p:cNvSpPr>
            <a:spLocks noGrp="1"/>
          </p:cNvSpPr>
          <p:nvPr>
            <p:ph type="sldNum" sz="quarter" idx="12"/>
          </p:nvPr>
        </p:nvSpPr>
        <p:spPr/>
        <p:txBody>
          <a:bodyPr/>
          <a:lstStyle/>
          <a:p>
            <a:fld id="{4891F95E-4EB4-D44D-A628-63F9ABA0EE8B}" type="slidenum">
              <a:rPr lang="en-US" smtClean="0"/>
              <a:t>‹#›</a:t>
            </a:fld>
            <a:endParaRPr lang="en-US" dirty="0"/>
          </a:p>
        </p:txBody>
      </p:sp>
    </p:spTree>
    <p:extLst>
      <p:ext uri="{BB962C8B-B14F-4D97-AF65-F5344CB8AC3E}">
        <p14:creationId xmlns:p14="http://schemas.microsoft.com/office/powerpoint/2010/main" val="224488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23E8-2220-BBA6-AB43-90F59AEEE03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C1EBA72-0024-01FC-486D-0B5AE60D579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FA9AB6A-2617-F799-2287-10E8723CD7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615019E-2DE9-42E5-DC86-4E4928127300}"/>
              </a:ext>
            </a:extLst>
          </p:cNvPr>
          <p:cNvSpPr>
            <a:spLocks noGrp="1"/>
          </p:cNvSpPr>
          <p:nvPr>
            <p:ph type="dt" sz="half" idx="10"/>
          </p:nvPr>
        </p:nvSpPr>
        <p:spPr/>
        <p:txBody>
          <a:bodyPr/>
          <a:lstStyle/>
          <a:p>
            <a:fld id="{5A195133-22CB-A044-94A1-1CEA90F7D975}" type="datetimeFigureOut">
              <a:rPr lang="en-US" smtClean="0"/>
              <a:t>1/30/23</a:t>
            </a:fld>
            <a:endParaRPr lang="en-US" dirty="0"/>
          </a:p>
        </p:txBody>
      </p:sp>
      <p:sp>
        <p:nvSpPr>
          <p:cNvPr id="6" name="Footer Placeholder 5">
            <a:extLst>
              <a:ext uri="{FF2B5EF4-FFF2-40B4-BE49-F238E27FC236}">
                <a16:creationId xmlns:a16="http://schemas.microsoft.com/office/drawing/2014/main" id="{035273F3-31FA-4F1F-85BC-0D3D9AA8C2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C4568E7-35C7-2C80-8874-EB60A9F96EA2}"/>
              </a:ext>
            </a:extLst>
          </p:cNvPr>
          <p:cNvSpPr>
            <a:spLocks noGrp="1"/>
          </p:cNvSpPr>
          <p:nvPr>
            <p:ph type="sldNum" sz="quarter" idx="12"/>
          </p:nvPr>
        </p:nvSpPr>
        <p:spPr/>
        <p:txBody>
          <a:bodyPr/>
          <a:lstStyle/>
          <a:p>
            <a:fld id="{4891F95E-4EB4-D44D-A628-63F9ABA0EE8B}" type="slidenum">
              <a:rPr lang="en-US" smtClean="0"/>
              <a:t>‹#›</a:t>
            </a:fld>
            <a:endParaRPr lang="en-US" dirty="0"/>
          </a:p>
        </p:txBody>
      </p:sp>
    </p:spTree>
    <p:extLst>
      <p:ext uri="{BB962C8B-B14F-4D97-AF65-F5344CB8AC3E}">
        <p14:creationId xmlns:p14="http://schemas.microsoft.com/office/powerpoint/2010/main" val="35111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CACB-3FBD-1AE9-FE30-1CD3F0D3933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64F8BB-83AE-755A-DCDE-CDE4F11E1B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3B4B817-37EC-85B2-52F7-0972B808F1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794B54A-9DEA-18B2-7D16-C72C13AA6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DD568C6-F791-F667-19BE-4284537EF1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B5DB1F-9AF5-F75D-E7BE-6E56A2878143}"/>
              </a:ext>
            </a:extLst>
          </p:cNvPr>
          <p:cNvSpPr>
            <a:spLocks noGrp="1"/>
          </p:cNvSpPr>
          <p:nvPr>
            <p:ph type="dt" sz="half" idx="10"/>
          </p:nvPr>
        </p:nvSpPr>
        <p:spPr/>
        <p:txBody>
          <a:bodyPr/>
          <a:lstStyle/>
          <a:p>
            <a:fld id="{5A195133-22CB-A044-94A1-1CEA90F7D975}" type="datetimeFigureOut">
              <a:rPr lang="en-US" smtClean="0"/>
              <a:t>1/30/23</a:t>
            </a:fld>
            <a:endParaRPr lang="en-US" dirty="0"/>
          </a:p>
        </p:txBody>
      </p:sp>
      <p:sp>
        <p:nvSpPr>
          <p:cNvPr id="8" name="Footer Placeholder 7">
            <a:extLst>
              <a:ext uri="{FF2B5EF4-FFF2-40B4-BE49-F238E27FC236}">
                <a16:creationId xmlns:a16="http://schemas.microsoft.com/office/drawing/2014/main" id="{81EDC339-B8D8-97C8-0E98-BA270DFD41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BF95029-00B0-2FF7-8D4C-AD793608E67C}"/>
              </a:ext>
            </a:extLst>
          </p:cNvPr>
          <p:cNvSpPr>
            <a:spLocks noGrp="1"/>
          </p:cNvSpPr>
          <p:nvPr>
            <p:ph type="sldNum" sz="quarter" idx="12"/>
          </p:nvPr>
        </p:nvSpPr>
        <p:spPr/>
        <p:txBody>
          <a:bodyPr/>
          <a:lstStyle/>
          <a:p>
            <a:fld id="{4891F95E-4EB4-D44D-A628-63F9ABA0EE8B}" type="slidenum">
              <a:rPr lang="en-US" smtClean="0"/>
              <a:t>‹#›</a:t>
            </a:fld>
            <a:endParaRPr lang="en-US" dirty="0"/>
          </a:p>
        </p:txBody>
      </p:sp>
    </p:spTree>
    <p:extLst>
      <p:ext uri="{BB962C8B-B14F-4D97-AF65-F5344CB8AC3E}">
        <p14:creationId xmlns:p14="http://schemas.microsoft.com/office/powerpoint/2010/main" val="335045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9CDF-647B-0AF2-5FF5-9C9B7CD9940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9E0BDA5-91E3-5640-23BD-7F856F15F233}"/>
              </a:ext>
            </a:extLst>
          </p:cNvPr>
          <p:cNvSpPr>
            <a:spLocks noGrp="1"/>
          </p:cNvSpPr>
          <p:nvPr>
            <p:ph type="dt" sz="half" idx="10"/>
          </p:nvPr>
        </p:nvSpPr>
        <p:spPr/>
        <p:txBody>
          <a:bodyPr/>
          <a:lstStyle/>
          <a:p>
            <a:fld id="{5A195133-22CB-A044-94A1-1CEA90F7D975}" type="datetimeFigureOut">
              <a:rPr lang="en-US" smtClean="0"/>
              <a:t>1/30/23</a:t>
            </a:fld>
            <a:endParaRPr lang="en-US" dirty="0"/>
          </a:p>
        </p:txBody>
      </p:sp>
      <p:sp>
        <p:nvSpPr>
          <p:cNvPr id="4" name="Footer Placeholder 3">
            <a:extLst>
              <a:ext uri="{FF2B5EF4-FFF2-40B4-BE49-F238E27FC236}">
                <a16:creationId xmlns:a16="http://schemas.microsoft.com/office/drawing/2014/main" id="{AD723AEB-2A5C-02E1-9A8A-4E9F8AAC56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EA1E817-D420-A89F-D5F5-2740AAC9FC87}"/>
              </a:ext>
            </a:extLst>
          </p:cNvPr>
          <p:cNvSpPr>
            <a:spLocks noGrp="1"/>
          </p:cNvSpPr>
          <p:nvPr>
            <p:ph type="sldNum" sz="quarter" idx="12"/>
          </p:nvPr>
        </p:nvSpPr>
        <p:spPr/>
        <p:txBody>
          <a:bodyPr/>
          <a:lstStyle/>
          <a:p>
            <a:fld id="{4891F95E-4EB4-D44D-A628-63F9ABA0EE8B}" type="slidenum">
              <a:rPr lang="en-US" smtClean="0"/>
              <a:t>‹#›</a:t>
            </a:fld>
            <a:endParaRPr lang="en-US" dirty="0"/>
          </a:p>
        </p:txBody>
      </p:sp>
    </p:spTree>
    <p:extLst>
      <p:ext uri="{BB962C8B-B14F-4D97-AF65-F5344CB8AC3E}">
        <p14:creationId xmlns:p14="http://schemas.microsoft.com/office/powerpoint/2010/main" val="152309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5A6D6-17A5-0D28-3FBC-7DB59921DB71}"/>
              </a:ext>
            </a:extLst>
          </p:cNvPr>
          <p:cNvSpPr>
            <a:spLocks noGrp="1"/>
          </p:cNvSpPr>
          <p:nvPr>
            <p:ph type="dt" sz="half" idx="10"/>
          </p:nvPr>
        </p:nvSpPr>
        <p:spPr/>
        <p:txBody>
          <a:bodyPr/>
          <a:lstStyle/>
          <a:p>
            <a:fld id="{5A195133-22CB-A044-94A1-1CEA90F7D975}" type="datetimeFigureOut">
              <a:rPr lang="en-US" smtClean="0"/>
              <a:t>1/30/23</a:t>
            </a:fld>
            <a:endParaRPr lang="en-US" dirty="0"/>
          </a:p>
        </p:txBody>
      </p:sp>
      <p:sp>
        <p:nvSpPr>
          <p:cNvPr id="3" name="Footer Placeholder 2">
            <a:extLst>
              <a:ext uri="{FF2B5EF4-FFF2-40B4-BE49-F238E27FC236}">
                <a16:creationId xmlns:a16="http://schemas.microsoft.com/office/drawing/2014/main" id="{EBC6AEC7-0850-0580-49BD-386AE7C62B4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A256B26-3B3D-064F-F8F9-595CDB6FB71D}"/>
              </a:ext>
            </a:extLst>
          </p:cNvPr>
          <p:cNvSpPr>
            <a:spLocks noGrp="1"/>
          </p:cNvSpPr>
          <p:nvPr>
            <p:ph type="sldNum" sz="quarter" idx="12"/>
          </p:nvPr>
        </p:nvSpPr>
        <p:spPr/>
        <p:txBody>
          <a:bodyPr/>
          <a:lstStyle/>
          <a:p>
            <a:fld id="{4891F95E-4EB4-D44D-A628-63F9ABA0EE8B}" type="slidenum">
              <a:rPr lang="en-US" smtClean="0"/>
              <a:t>‹#›</a:t>
            </a:fld>
            <a:endParaRPr lang="en-US" dirty="0"/>
          </a:p>
        </p:txBody>
      </p:sp>
    </p:spTree>
    <p:extLst>
      <p:ext uri="{BB962C8B-B14F-4D97-AF65-F5344CB8AC3E}">
        <p14:creationId xmlns:p14="http://schemas.microsoft.com/office/powerpoint/2010/main" val="390911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C17E-17CB-BBF5-5DE4-3764A10DE5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CA1A2D5-968E-010A-7AAC-F7E3B1FB2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0BB9867-1ED1-F503-E987-8BEB6AB4D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519C7B-2538-9D28-878D-D3A18036C1B4}"/>
              </a:ext>
            </a:extLst>
          </p:cNvPr>
          <p:cNvSpPr>
            <a:spLocks noGrp="1"/>
          </p:cNvSpPr>
          <p:nvPr>
            <p:ph type="dt" sz="half" idx="10"/>
          </p:nvPr>
        </p:nvSpPr>
        <p:spPr/>
        <p:txBody>
          <a:bodyPr/>
          <a:lstStyle/>
          <a:p>
            <a:fld id="{5A195133-22CB-A044-94A1-1CEA90F7D975}" type="datetimeFigureOut">
              <a:rPr lang="en-US" smtClean="0"/>
              <a:t>1/30/23</a:t>
            </a:fld>
            <a:endParaRPr lang="en-US" dirty="0"/>
          </a:p>
        </p:txBody>
      </p:sp>
      <p:sp>
        <p:nvSpPr>
          <p:cNvPr id="6" name="Footer Placeholder 5">
            <a:extLst>
              <a:ext uri="{FF2B5EF4-FFF2-40B4-BE49-F238E27FC236}">
                <a16:creationId xmlns:a16="http://schemas.microsoft.com/office/drawing/2014/main" id="{113EE767-A4B4-A24F-D22C-7D91D14ADA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681109-2F76-2C7A-320E-BAA79453DC85}"/>
              </a:ext>
            </a:extLst>
          </p:cNvPr>
          <p:cNvSpPr>
            <a:spLocks noGrp="1"/>
          </p:cNvSpPr>
          <p:nvPr>
            <p:ph type="sldNum" sz="quarter" idx="12"/>
          </p:nvPr>
        </p:nvSpPr>
        <p:spPr/>
        <p:txBody>
          <a:bodyPr/>
          <a:lstStyle/>
          <a:p>
            <a:fld id="{4891F95E-4EB4-D44D-A628-63F9ABA0EE8B}" type="slidenum">
              <a:rPr lang="en-US" smtClean="0"/>
              <a:t>‹#›</a:t>
            </a:fld>
            <a:endParaRPr lang="en-US" dirty="0"/>
          </a:p>
        </p:txBody>
      </p:sp>
    </p:spTree>
    <p:extLst>
      <p:ext uri="{BB962C8B-B14F-4D97-AF65-F5344CB8AC3E}">
        <p14:creationId xmlns:p14="http://schemas.microsoft.com/office/powerpoint/2010/main" val="248389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F860-47C1-9060-2BDC-FAB7D691AB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FEE8703-49DA-0C85-90F4-762BAB242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1B31AC-C713-022F-5E5C-3BDFE4F5A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6C0F02C-3012-BE06-636D-52F12A97A15A}"/>
              </a:ext>
            </a:extLst>
          </p:cNvPr>
          <p:cNvSpPr>
            <a:spLocks noGrp="1"/>
          </p:cNvSpPr>
          <p:nvPr>
            <p:ph type="dt" sz="half" idx="10"/>
          </p:nvPr>
        </p:nvSpPr>
        <p:spPr/>
        <p:txBody>
          <a:bodyPr/>
          <a:lstStyle/>
          <a:p>
            <a:fld id="{5A195133-22CB-A044-94A1-1CEA90F7D975}" type="datetimeFigureOut">
              <a:rPr lang="en-US" smtClean="0"/>
              <a:t>1/30/23</a:t>
            </a:fld>
            <a:endParaRPr lang="en-US" dirty="0"/>
          </a:p>
        </p:txBody>
      </p:sp>
      <p:sp>
        <p:nvSpPr>
          <p:cNvPr id="6" name="Footer Placeholder 5">
            <a:extLst>
              <a:ext uri="{FF2B5EF4-FFF2-40B4-BE49-F238E27FC236}">
                <a16:creationId xmlns:a16="http://schemas.microsoft.com/office/drawing/2014/main" id="{5938653D-BEE3-17F9-A9C7-0EA99231BB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A4B4AC-9AF3-09D4-5DE1-A86587401078}"/>
              </a:ext>
            </a:extLst>
          </p:cNvPr>
          <p:cNvSpPr>
            <a:spLocks noGrp="1"/>
          </p:cNvSpPr>
          <p:nvPr>
            <p:ph type="sldNum" sz="quarter" idx="12"/>
          </p:nvPr>
        </p:nvSpPr>
        <p:spPr/>
        <p:txBody>
          <a:bodyPr/>
          <a:lstStyle/>
          <a:p>
            <a:fld id="{4891F95E-4EB4-D44D-A628-63F9ABA0EE8B}" type="slidenum">
              <a:rPr lang="en-US" smtClean="0"/>
              <a:t>‹#›</a:t>
            </a:fld>
            <a:endParaRPr lang="en-US" dirty="0"/>
          </a:p>
        </p:txBody>
      </p:sp>
    </p:spTree>
    <p:extLst>
      <p:ext uri="{BB962C8B-B14F-4D97-AF65-F5344CB8AC3E}">
        <p14:creationId xmlns:p14="http://schemas.microsoft.com/office/powerpoint/2010/main" val="349944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063185-918E-BA2A-3782-7FB532E2A9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8343BF-9A2B-8D08-58A2-4D2F30839D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3284FC2-AC1B-BE73-4F9E-73C78BF23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95133-22CB-A044-94A1-1CEA90F7D975}" type="datetimeFigureOut">
              <a:rPr lang="en-US" smtClean="0"/>
              <a:t>1/30/23</a:t>
            </a:fld>
            <a:endParaRPr lang="en-US" dirty="0"/>
          </a:p>
        </p:txBody>
      </p:sp>
      <p:sp>
        <p:nvSpPr>
          <p:cNvPr id="5" name="Footer Placeholder 4">
            <a:extLst>
              <a:ext uri="{FF2B5EF4-FFF2-40B4-BE49-F238E27FC236}">
                <a16:creationId xmlns:a16="http://schemas.microsoft.com/office/drawing/2014/main" id="{17326AAC-376F-3A86-676E-41994ADA0D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229A779-5553-F059-01A4-33248AD397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1F95E-4EB4-D44D-A628-63F9ABA0EE8B}" type="slidenum">
              <a:rPr lang="en-US" smtClean="0"/>
              <a:t>‹#›</a:t>
            </a:fld>
            <a:endParaRPr lang="en-US" dirty="0"/>
          </a:p>
        </p:txBody>
      </p:sp>
      <p:grpSp>
        <p:nvGrpSpPr>
          <p:cNvPr id="7" name="Group 6">
            <a:extLst>
              <a:ext uri="{FF2B5EF4-FFF2-40B4-BE49-F238E27FC236}">
                <a16:creationId xmlns:a16="http://schemas.microsoft.com/office/drawing/2014/main" id="{795522A0-54D9-2AD2-D82D-BA1D8D180CDF}"/>
              </a:ext>
            </a:extLst>
          </p:cNvPr>
          <p:cNvGrpSpPr/>
          <p:nvPr userDrawn="1"/>
        </p:nvGrpSpPr>
        <p:grpSpPr>
          <a:xfrm>
            <a:off x="11299038" y="170953"/>
            <a:ext cx="809837" cy="881752"/>
            <a:chOff x="11141723" y="158728"/>
            <a:chExt cx="809837" cy="881752"/>
          </a:xfrm>
        </p:grpSpPr>
        <p:sp>
          <p:nvSpPr>
            <p:cNvPr id="8" name="TextBox 7">
              <a:extLst>
                <a:ext uri="{FF2B5EF4-FFF2-40B4-BE49-F238E27FC236}">
                  <a16:creationId xmlns:a16="http://schemas.microsoft.com/office/drawing/2014/main" id="{1B50F4D5-AF16-A6E9-1E26-6AC568D0751C}"/>
                </a:ext>
              </a:extLst>
            </p:cNvPr>
            <p:cNvSpPr txBox="1"/>
            <p:nvPr/>
          </p:nvSpPr>
          <p:spPr>
            <a:xfrm>
              <a:off x="11141723" y="794259"/>
              <a:ext cx="809837" cy="246221"/>
            </a:xfrm>
            <a:prstGeom prst="rect">
              <a:avLst/>
            </a:prstGeom>
            <a:noFill/>
          </p:spPr>
          <p:txBody>
            <a:bodyPr wrap="none" rtlCol="0">
              <a:spAutoFit/>
            </a:bodyPr>
            <a:lstStyle/>
            <a:p>
              <a:r>
                <a:rPr lang="en-US" sz="1000" b="1" dirty="0">
                  <a:latin typeface="Avenir Book" panose="02000503020000020003" pitchFamily="2" charset="0"/>
                </a:rPr>
                <a:t>Smart Byte</a:t>
              </a:r>
            </a:p>
          </p:txBody>
        </p:sp>
        <p:pic>
          <p:nvPicPr>
            <p:cNvPr id="9" name="Picture 2">
              <a:extLst>
                <a:ext uri="{FF2B5EF4-FFF2-40B4-BE49-F238E27FC236}">
                  <a16:creationId xmlns:a16="http://schemas.microsoft.com/office/drawing/2014/main" id="{479D00B7-083B-1221-E1F6-5603A66D6FB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84118" y="158728"/>
              <a:ext cx="675354" cy="67535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54312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858-033B-87C7-99A8-D3F0D4845B49}"/>
              </a:ext>
            </a:extLst>
          </p:cNvPr>
          <p:cNvSpPr>
            <a:spLocks noGrp="1"/>
          </p:cNvSpPr>
          <p:nvPr>
            <p:ph type="ctrTitle"/>
          </p:nvPr>
        </p:nvSpPr>
        <p:spPr>
          <a:xfrm>
            <a:off x="597243" y="1122363"/>
            <a:ext cx="4719475" cy="2387600"/>
          </a:xfrm>
        </p:spPr>
        <p:txBody>
          <a:bodyPr>
            <a:normAutofit/>
          </a:bodyPr>
          <a:lstStyle/>
          <a:p>
            <a:r>
              <a:rPr lang="en-US" sz="3200" dirty="0">
                <a:latin typeface="+mn-lt"/>
              </a:rPr>
              <a:t>AIDI 2005-02: Capstone Warmup</a:t>
            </a:r>
            <a:br>
              <a:rPr lang="en-US" sz="3200" dirty="0">
                <a:latin typeface="+mn-lt"/>
              </a:rPr>
            </a:br>
            <a:br>
              <a:rPr lang="en-US" sz="3200" dirty="0">
                <a:latin typeface="+mn-lt"/>
              </a:rPr>
            </a:br>
            <a:r>
              <a:rPr lang="en-US" sz="3200" dirty="0">
                <a:latin typeface="+mn-lt"/>
              </a:rPr>
              <a:t>Next word predictor</a:t>
            </a:r>
          </a:p>
        </p:txBody>
      </p:sp>
      <p:sp>
        <p:nvSpPr>
          <p:cNvPr id="3" name="Subtitle 2">
            <a:extLst>
              <a:ext uri="{FF2B5EF4-FFF2-40B4-BE49-F238E27FC236}">
                <a16:creationId xmlns:a16="http://schemas.microsoft.com/office/drawing/2014/main" id="{186D8316-3365-F91E-6345-99AE777D9E65}"/>
              </a:ext>
            </a:extLst>
          </p:cNvPr>
          <p:cNvSpPr>
            <a:spLocks noGrp="1"/>
          </p:cNvSpPr>
          <p:nvPr>
            <p:ph type="subTitle" idx="1"/>
          </p:nvPr>
        </p:nvSpPr>
        <p:spPr>
          <a:xfrm>
            <a:off x="597243" y="3972910"/>
            <a:ext cx="5193957" cy="2462046"/>
          </a:xfrm>
        </p:spPr>
        <p:txBody>
          <a:bodyPr>
            <a:normAutofit fontScale="62500" lnSpcReduction="20000"/>
          </a:bodyPr>
          <a:lstStyle/>
          <a:p>
            <a:pPr algn="l"/>
            <a:r>
              <a:rPr lang="en-US" dirty="0"/>
              <a:t>January 31</a:t>
            </a:r>
            <a:r>
              <a:rPr lang="en-US" baseline="30000" dirty="0"/>
              <a:t>st</a:t>
            </a:r>
            <a:r>
              <a:rPr lang="en-US" dirty="0"/>
              <a:t> 2023</a:t>
            </a:r>
          </a:p>
          <a:p>
            <a:pPr algn="l"/>
            <a:endParaRPr lang="en-US" dirty="0"/>
          </a:p>
          <a:p>
            <a:pPr algn="l"/>
            <a:r>
              <a:rPr lang="en-US" dirty="0"/>
              <a:t>Team members: </a:t>
            </a:r>
          </a:p>
          <a:p>
            <a:pPr algn="l"/>
            <a:endParaRPr lang="en-US" dirty="0"/>
          </a:p>
          <a:p>
            <a:pPr algn="l"/>
            <a:r>
              <a:rPr lang="en-US" dirty="0"/>
              <a:t>Raniya Alam || </a:t>
            </a:r>
            <a:r>
              <a:rPr lang="en-GB" b="0" i="0" u="none" strike="noStrike" dirty="0">
                <a:effectLst/>
                <a:latin typeface="Calibri" panose="020F0502020204030204" pitchFamily="34" charset="0"/>
              </a:rPr>
              <a:t>100889828 </a:t>
            </a:r>
            <a:r>
              <a:rPr lang="en-US" dirty="0"/>
              <a:t>|| </a:t>
            </a:r>
            <a:r>
              <a:rPr lang="en-US" i="1" dirty="0"/>
              <a:t>Tech Lead / QA Lead</a:t>
            </a:r>
            <a:endParaRPr lang="en-US" i="1" dirty="0">
              <a:solidFill>
                <a:srgbClr val="FF0000"/>
              </a:solidFill>
            </a:endParaRPr>
          </a:p>
          <a:p>
            <a:pPr algn="l"/>
            <a:r>
              <a:rPr lang="en-GB" b="0" i="0" u="none" strike="noStrike" dirty="0">
                <a:effectLst/>
                <a:latin typeface="Calibri" panose="020F0502020204030204" pitchFamily="34" charset="0"/>
              </a:rPr>
              <a:t>Mehmet Burga Gunaydin </a:t>
            </a:r>
            <a:r>
              <a:rPr lang="en-US" dirty="0"/>
              <a:t>|| </a:t>
            </a:r>
            <a:r>
              <a:rPr lang="en-GB" b="0" i="0" u="none" strike="noStrike" dirty="0">
                <a:effectLst/>
                <a:latin typeface="Calibri" panose="020F0502020204030204" pitchFamily="34" charset="0"/>
              </a:rPr>
              <a:t>100854077</a:t>
            </a:r>
            <a:r>
              <a:rPr lang="en-GB" dirty="0">
                <a:latin typeface="Calibri" panose="020F0502020204030204" pitchFamily="34" charset="0"/>
              </a:rPr>
              <a:t> </a:t>
            </a:r>
            <a:r>
              <a:rPr lang="en-US" dirty="0"/>
              <a:t>|| </a:t>
            </a:r>
            <a:r>
              <a:rPr lang="en-US" i="1" dirty="0"/>
              <a:t>Data base Lead</a:t>
            </a:r>
          </a:p>
          <a:p>
            <a:pPr algn="l"/>
            <a:r>
              <a:rPr lang="en-GB" b="0" i="0" u="none" strike="noStrike" dirty="0">
                <a:effectLst/>
                <a:latin typeface="Calibri" panose="020F0502020204030204" pitchFamily="34" charset="0"/>
              </a:rPr>
              <a:t>Shenglin Qian</a:t>
            </a:r>
            <a:r>
              <a:rPr lang="en-US" b="0" i="0" u="none" strike="noStrike" dirty="0">
                <a:effectLst/>
                <a:latin typeface="Calibri" panose="020F0502020204030204" pitchFamily="34" charset="0"/>
              </a:rPr>
              <a:t> </a:t>
            </a:r>
            <a:r>
              <a:rPr lang="en-US" dirty="0"/>
              <a:t>||</a:t>
            </a:r>
            <a:r>
              <a:rPr lang="en-GB" b="0" i="0" u="none" strike="noStrike" dirty="0">
                <a:effectLst/>
                <a:latin typeface="Calibri" panose="020F0502020204030204" pitchFamily="34" charset="0"/>
              </a:rPr>
              <a:t> 100849798 </a:t>
            </a:r>
            <a:r>
              <a:rPr lang="en-US" dirty="0"/>
              <a:t>|| </a:t>
            </a:r>
            <a:r>
              <a:rPr lang="en-US" i="1" dirty="0"/>
              <a:t>Front End Developer </a:t>
            </a:r>
          </a:p>
          <a:p>
            <a:pPr algn="l"/>
            <a:r>
              <a:rPr lang="en-US" dirty="0"/>
              <a:t>Tyler Wilson || </a:t>
            </a:r>
            <a:r>
              <a:rPr lang="en-GB" b="0" i="0" u="none" strike="noStrike" dirty="0">
                <a:effectLst/>
                <a:latin typeface="Calibri" panose="020F0502020204030204" pitchFamily="34" charset="0"/>
              </a:rPr>
              <a:t>100773241 </a:t>
            </a:r>
            <a:r>
              <a:rPr lang="en-US" dirty="0"/>
              <a:t>|| </a:t>
            </a:r>
            <a:r>
              <a:rPr lang="en-US" i="1" dirty="0"/>
              <a:t>Back End Developer</a:t>
            </a:r>
          </a:p>
        </p:txBody>
      </p:sp>
      <p:pic>
        <p:nvPicPr>
          <p:cNvPr id="1026" name="Picture 2" descr="What's Inside A Microchip? — Electronic Components Franchised Distributor -  Military Certified Manufacturer | ES Components">
            <a:extLst>
              <a:ext uri="{FF2B5EF4-FFF2-40B4-BE49-F238E27FC236}">
                <a16:creationId xmlns:a16="http://schemas.microsoft.com/office/drawing/2014/main" id="{51FE80C3-3AEE-C1A7-052F-DF3E22C4B9A8}"/>
              </a:ext>
            </a:extLst>
          </p:cNvPr>
          <p:cNvPicPr>
            <a:picLocks noChangeAspect="1" noChangeArrowheads="1"/>
          </p:cNvPicPr>
          <p:nvPr/>
        </p:nvPicPr>
        <p:blipFill>
          <a:blip r:embed="rId2">
            <a:alphaModFix amt="22000"/>
            <a:extLst>
              <a:ext uri="{28A0092B-C50C-407E-A947-70E740481C1C}">
                <a14:useLocalDpi xmlns:a14="http://schemas.microsoft.com/office/drawing/2010/main" val="0"/>
              </a:ext>
            </a:extLst>
          </a:blip>
          <a:srcRect/>
          <a:stretch>
            <a:fillRect/>
          </a:stretch>
        </p:blipFill>
        <p:spPr bwMode="auto">
          <a:xfrm>
            <a:off x="5651862" y="536960"/>
            <a:ext cx="5538815" cy="59460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502A777-FC65-818F-7360-683716C31BCE}"/>
              </a:ext>
            </a:extLst>
          </p:cNvPr>
          <p:cNvSpPr txBox="1"/>
          <p:nvPr/>
        </p:nvSpPr>
        <p:spPr>
          <a:xfrm>
            <a:off x="-1554480" y="969264"/>
            <a:ext cx="0" cy="0"/>
          </a:xfrm>
          <a:prstGeom prst="rect">
            <a:avLst/>
          </a:prstGeom>
          <a:noFill/>
        </p:spPr>
        <p:txBody>
          <a:bodyPr wrap="none" rtlCol="0">
            <a:noAutofit/>
          </a:bodyPr>
          <a:lstStyle/>
          <a:p>
            <a:pPr algn="l"/>
            <a:endParaRPr lang="en-US" sz="1200" dirty="0"/>
          </a:p>
        </p:txBody>
      </p:sp>
    </p:spTree>
    <p:extLst>
      <p:ext uri="{BB962C8B-B14F-4D97-AF65-F5344CB8AC3E}">
        <p14:creationId xmlns:p14="http://schemas.microsoft.com/office/powerpoint/2010/main" val="252972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45FA-423B-8112-2CDE-E57037089997}"/>
              </a:ext>
            </a:extLst>
          </p:cNvPr>
          <p:cNvSpPr>
            <a:spLocks noGrp="1"/>
          </p:cNvSpPr>
          <p:nvPr>
            <p:ph type="title"/>
          </p:nvPr>
        </p:nvSpPr>
        <p:spPr>
          <a:xfrm>
            <a:off x="838200" y="365126"/>
            <a:ext cx="10515600" cy="796410"/>
          </a:xfrm>
        </p:spPr>
        <p:txBody>
          <a:bodyPr>
            <a:normAutofit/>
          </a:bodyPr>
          <a:lstStyle/>
          <a:p>
            <a:r>
              <a:rPr lang="en-US" sz="2400" dirty="0"/>
              <a:t>A next word predictor is a robust use to AI which can lead to direct user and business applications with the ability to extend to other languages and features</a:t>
            </a:r>
          </a:p>
        </p:txBody>
      </p:sp>
      <p:sp>
        <p:nvSpPr>
          <p:cNvPr id="3" name="Content Placeholder 2">
            <a:extLst>
              <a:ext uri="{FF2B5EF4-FFF2-40B4-BE49-F238E27FC236}">
                <a16:creationId xmlns:a16="http://schemas.microsoft.com/office/drawing/2014/main" id="{4FEE1EEE-E968-A22A-2C3E-6CE65448259E}"/>
              </a:ext>
            </a:extLst>
          </p:cNvPr>
          <p:cNvSpPr>
            <a:spLocks noGrp="1"/>
          </p:cNvSpPr>
          <p:nvPr>
            <p:ph idx="1"/>
          </p:nvPr>
        </p:nvSpPr>
        <p:spPr>
          <a:xfrm>
            <a:off x="1595847" y="1825625"/>
            <a:ext cx="4090851" cy="4351338"/>
          </a:xfrm>
        </p:spPr>
        <p:txBody>
          <a:bodyPr vert="horz" lIns="91440" tIns="45720" rIns="91440" bIns="45720" rtlCol="0" anchor="t">
            <a:noAutofit/>
          </a:bodyPr>
          <a:lstStyle/>
          <a:p>
            <a:r>
              <a:rPr lang="en-GB" sz="1600" dirty="0">
                <a:solidFill>
                  <a:srgbClr val="262626"/>
                </a:solidFill>
                <a:latin typeface="Calibri"/>
                <a:cs typeface="Calibri"/>
              </a:rPr>
              <a:t>Aides to support writing are getting increasingly popular e.g. next word prediction and grammar support</a:t>
            </a:r>
          </a:p>
          <a:p>
            <a:r>
              <a:rPr lang="en-GB" sz="1600" dirty="0">
                <a:solidFill>
                  <a:srgbClr val="262626"/>
                </a:solidFill>
                <a:latin typeface="Calibri"/>
                <a:cs typeface="Calibri"/>
              </a:rPr>
              <a:t>Next word prediction can help save time e.g. emails, texting etc. </a:t>
            </a:r>
          </a:p>
          <a:p>
            <a:r>
              <a:rPr lang="en-GB" sz="1600" dirty="0">
                <a:solidFill>
                  <a:srgbClr val="262626"/>
                </a:solidFill>
                <a:latin typeface="Calibri"/>
                <a:cs typeface="Calibri"/>
              </a:rPr>
              <a:t>A next word predictor web app with easy integration can help users streamline their overall browsing and messaging experience</a:t>
            </a:r>
          </a:p>
          <a:p>
            <a:r>
              <a:rPr lang="en-GB" sz="1600" dirty="0">
                <a:solidFill>
                  <a:srgbClr val="262626"/>
                </a:solidFill>
                <a:latin typeface="Calibri"/>
                <a:cs typeface="Calibri"/>
              </a:rPr>
              <a:t>Having a cloud based web app will also increase the scalability to additional features later on </a:t>
            </a:r>
          </a:p>
          <a:p>
            <a:r>
              <a:rPr lang="en-GB" sz="1600" dirty="0">
                <a:solidFill>
                  <a:srgbClr val="262626"/>
                </a:solidFill>
                <a:latin typeface="Calibri"/>
                <a:cs typeface="Calibri"/>
              </a:rPr>
              <a:t>An enhanced next word predictor could even incorporate other up and coming technologies like Chat GPT or even additional languages. This could lead to business propositions e.g. marketing material creation/translation etc.</a:t>
            </a:r>
          </a:p>
        </p:txBody>
      </p:sp>
      <p:sp>
        <p:nvSpPr>
          <p:cNvPr id="5" name="TextBox 4">
            <a:extLst>
              <a:ext uri="{FF2B5EF4-FFF2-40B4-BE49-F238E27FC236}">
                <a16:creationId xmlns:a16="http://schemas.microsoft.com/office/drawing/2014/main" id="{A0531252-0F78-2041-9E2D-2934026783BA}"/>
              </a:ext>
            </a:extLst>
          </p:cNvPr>
          <p:cNvSpPr txBox="1"/>
          <p:nvPr/>
        </p:nvSpPr>
        <p:spPr>
          <a:xfrm>
            <a:off x="11453567" y="6260861"/>
            <a:ext cx="250390" cy="246221"/>
          </a:xfrm>
          <a:prstGeom prst="rect">
            <a:avLst/>
          </a:prstGeom>
          <a:noFill/>
        </p:spPr>
        <p:txBody>
          <a:bodyPr wrap="none" rtlCol="0">
            <a:spAutoFit/>
          </a:bodyPr>
          <a:lstStyle/>
          <a:p>
            <a:r>
              <a:rPr lang="en-US" sz="1000" dirty="0"/>
              <a:t>1</a:t>
            </a:r>
          </a:p>
        </p:txBody>
      </p:sp>
      <p:grpSp>
        <p:nvGrpSpPr>
          <p:cNvPr id="7" name="Group 6">
            <a:extLst>
              <a:ext uri="{FF2B5EF4-FFF2-40B4-BE49-F238E27FC236}">
                <a16:creationId xmlns:a16="http://schemas.microsoft.com/office/drawing/2014/main" id="{2403C9FB-CC25-B626-8D63-82666FC98226}"/>
              </a:ext>
            </a:extLst>
          </p:cNvPr>
          <p:cNvGrpSpPr/>
          <p:nvPr/>
        </p:nvGrpSpPr>
        <p:grpSpPr>
          <a:xfrm>
            <a:off x="11299038" y="170953"/>
            <a:ext cx="809837" cy="881752"/>
            <a:chOff x="11141723" y="158728"/>
            <a:chExt cx="809837" cy="881752"/>
          </a:xfrm>
        </p:grpSpPr>
        <p:sp>
          <p:nvSpPr>
            <p:cNvPr id="6" name="TextBox 5">
              <a:extLst>
                <a:ext uri="{FF2B5EF4-FFF2-40B4-BE49-F238E27FC236}">
                  <a16:creationId xmlns:a16="http://schemas.microsoft.com/office/drawing/2014/main" id="{EB0E88E3-6838-24C5-2EDD-53E7A76D70BF}"/>
                </a:ext>
              </a:extLst>
            </p:cNvPr>
            <p:cNvSpPr txBox="1"/>
            <p:nvPr/>
          </p:nvSpPr>
          <p:spPr>
            <a:xfrm>
              <a:off x="11141723" y="794259"/>
              <a:ext cx="809837" cy="246221"/>
            </a:xfrm>
            <a:prstGeom prst="rect">
              <a:avLst/>
            </a:prstGeom>
            <a:noFill/>
          </p:spPr>
          <p:txBody>
            <a:bodyPr wrap="none" rtlCol="0">
              <a:spAutoFit/>
            </a:bodyPr>
            <a:lstStyle/>
            <a:p>
              <a:r>
                <a:rPr lang="en-US" sz="1000" b="1" dirty="0">
                  <a:latin typeface="Avenir Book" panose="02000503020000020003" pitchFamily="2" charset="0"/>
                </a:rPr>
                <a:t>Smart Byte</a:t>
              </a:r>
            </a:p>
          </p:txBody>
        </p:sp>
        <p:pic>
          <p:nvPicPr>
            <p:cNvPr id="3074" name="Picture 2">
              <a:extLst>
                <a:ext uri="{FF2B5EF4-FFF2-40B4-BE49-F238E27FC236}">
                  <a16:creationId xmlns:a16="http://schemas.microsoft.com/office/drawing/2014/main" id="{C8B608B1-E83B-7CA8-E330-73540ED3D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4118" y="158728"/>
              <a:ext cx="675354" cy="6753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3178DA21-A3E0-3984-ABEE-C304E8CF16F9}"/>
              </a:ext>
            </a:extLst>
          </p:cNvPr>
          <p:cNvGrpSpPr/>
          <p:nvPr/>
        </p:nvGrpSpPr>
        <p:grpSpPr>
          <a:xfrm>
            <a:off x="1663337" y="1435146"/>
            <a:ext cx="4090850" cy="355642"/>
            <a:chOff x="2913228" y="941561"/>
            <a:chExt cx="2384980" cy="355642"/>
          </a:xfrm>
        </p:grpSpPr>
        <p:sp>
          <p:nvSpPr>
            <p:cNvPr id="11" name="TextBox 10">
              <a:extLst>
                <a:ext uri="{FF2B5EF4-FFF2-40B4-BE49-F238E27FC236}">
                  <a16:creationId xmlns:a16="http://schemas.microsoft.com/office/drawing/2014/main" id="{C289DD90-93E8-E04D-934F-98E96BAA0532}"/>
                </a:ext>
              </a:extLst>
            </p:cNvPr>
            <p:cNvSpPr txBox="1"/>
            <p:nvPr/>
          </p:nvSpPr>
          <p:spPr>
            <a:xfrm>
              <a:off x="2913228" y="941561"/>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oAutofit/>
            </a:bodyPr>
            <a:lstStyle/>
            <a:p>
              <a:pPr algn="ctr"/>
              <a:r>
                <a:rPr lang="en-US" b="1" dirty="0"/>
                <a:t>Business problem overview</a:t>
              </a:r>
            </a:p>
          </p:txBody>
        </p:sp>
        <p:cxnSp>
          <p:nvCxnSpPr>
            <p:cNvPr id="12" name="Straight Connector 11">
              <a:extLst>
                <a:ext uri="{FF2B5EF4-FFF2-40B4-BE49-F238E27FC236}">
                  <a16:creationId xmlns:a16="http://schemas.microsoft.com/office/drawing/2014/main" id="{B54F0565-9DC3-341B-FBA4-87EC52291B80}"/>
                </a:ext>
              </a:extLst>
            </p:cNvPr>
            <p:cNvCxnSpPr/>
            <p:nvPr/>
          </p:nvCxnSpPr>
          <p:spPr>
            <a:xfrm>
              <a:off x="2913228" y="1297203"/>
              <a:ext cx="238498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C4201F8F-BC63-8886-D48C-BD5F52254821}"/>
              </a:ext>
            </a:extLst>
          </p:cNvPr>
          <p:cNvSpPr txBox="1">
            <a:spLocks/>
          </p:cNvSpPr>
          <p:nvPr/>
        </p:nvSpPr>
        <p:spPr>
          <a:xfrm>
            <a:off x="6903721" y="1790788"/>
            <a:ext cx="4090851" cy="435133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next word predictor can be enhanced to handle various scenarios: </a:t>
            </a:r>
          </a:p>
          <a:p>
            <a:r>
              <a:rPr lang="en-US" sz="1600" dirty="0"/>
              <a:t>Users feel supported with helpful recommendations when writing sentences. Which is a great timesaver and language aid</a:t>
            </a:r>
          </a:p>
          <a:p>
            <a:r>
              <a:rPr lang="en-US" sz="1600" dirty="0"/>
              <a:t>Having a web app means that users will be able easily bolt on to existing browsers without the need to pre-install software</a:t>
            </a:r>
          </a:p>
          <a:p>
            <a:r>
              <a:rPr lang="en-GB" sz="1600" dirty="0">
                <a:solidFill>
                  <a:srgbClr val="262626"/>
                </a:solidFill>
                <a:latin typeface="Calibri"/>
                <a:cs typeface="Calibri"/>
              </a:rPr>
              <a:t>The basic functionality will be next word prediction in English. </a:t>
            </a:r>
            <a:r>
              <a:rPr lang="en-GB" sz="1600" dirty="0">
                <a:solidFill>
                  <a:srgbClr val="262626"/>
                </a:solidFill>
                <a:cs typeface="Calibri"/>
              </a:rPr>
              <a:t>We will also evaluate extending functionality based on feasibility. </a:t>
            </a:r>
            <a:r>
              <a:rPr lang="en-GB" sz="1600" dirty="0">
                <a:solidFill>
                  <a:srgbClr val="262626"/>
                </a:solidFill>
                <a:latin typeface="Calibri"/>
                <a:cs typeface="Calibri"/>
              </a:rPr>
              <a:t>:</a:t>
            </a:r>
          </a:p>
          <a:p>
            <a:pPr lvl="1"/>
            <a:r>
              <a:rPr lang="en-GB" sz="1600" b="1" dirty="0">
                <a:solidFill>
                  <a:srgbClr val="262626"/>
                </a:solidFill>
                <a:latin typeface="Calibri"/>
                <a:cs typeface="Calibri"/>
              </a:rPr>
              <a:t>Option 1: </a:t>
            </a:r>
            <a:r>
              <a:rPr lang="en-GB" sz="1600" dirty="0">
                <a:solidFill>
                  <a:srgbClr val="262626"/>
                </a:solidFill>
                <a:latin typeface="Calibri"/>
                <a:cs typeface="Calibri"/>
              </a:rPr>
              <a:t>Providing another language e.g. Canadian French</a:t>
            </a:r>
          </a:p>
          <a:p>
            <a:pPr lvl="1"/>
            <a:r>
              <a:rPr lang="en-GB" sz="1600" b="1" dirty="0">
                <a:solidFill>
                  <a:srgbClr val="262626"/>
                </a:solidFill>
                <a:latin typeface="Calibri"/>
                <a:cs typeface="Calibri"/>
              </a:rPr>
              <a:t>Option 2: </a:t>
            </a:r>
            <a:r>
              <a:rPr lang="en-GB" sz="1600" dirty="0">
                <a:solidFill>
                  <a:srgbClr val="262626"/>
                </a:solidFill>
                <a:latin typeface="Calibri"/>
                <a:cs typeface="Calibri"/>
              </a:rPr>
              <a:t>Providing additional libraries e.g. Shakespearean English</a:t>
            </a:r>
          </a:p>
          <a:p>
            <a:pPr lvl="1"/>
            <a:r>
              <a:rPr lang="en-GB" sz="1600" b="1" dirty="0">
                <a:solidFill>
                  <a:srgbClr val="262626"/>
                </a:solidFill>
                <a:latin typeface="Calibri"/>
                <a:cs typeface="Calibri"/>
              </a:rPr>
              <a:t>Option 3: </a:t>
            </a:r>
            <a:r>
              <a:rPr lang="en-GB" sz="1600" dirty="0">
                <a:solidFill>
                  <a:srgbClr val="262626"/>
                </a:solidFill>
                <a:cs typeface="Calibri"/>
              </a:rPr>
              <a:t>Integrating with certain aspects of Chat GPT functionality</a:t>
            </a:r>
            <a:endParaRPr lang="en-GB" sz="1600" dirty="0">
              <a:solidFill>
                <a:srgbClr val="262626"/>
              </a:solidFill>
              <a:latin typeface="Calibri"/>
              <a:cs typeface="Calibri"/>
            </a:endParaRPr>
          </a:p>
        </p:txBody>
      </p:sp>
      <p:grpSp>
        <p:nvGrpSpPr>
          <p:cNvPr id="15" name="Group 14">
            <a:extLst>
              <a:ext uri="{FF2B5EF4-FFF2-40B4-BE49-F238E27FC236}">
                <a16:creationId xmlns:a16="http://schemas.microsoft.com/office/drawing/2014/main" id="{8C6097A1-108B-DD18-1A56-9497D1251E73}"/>
              </a:ext>
            </a:extLst>
          </p:cNvPr>
          <p:cNvGrpSpPr/>
          <p:nvPr/>
        </p:nvGrpSpPr>
        <p:grpSpPr>
          <a:xfrm>
            <a:off x="6971211" y="1411326"/>
            <a:ext cx="4090850" cy="344625"/>
            <a:chOff x="2913228" y="952578"/>
            <a:chExt cx="2384980" cy="344625"/>
          </a:xfrm>
        </p:grpSpPr>
        <p:sp>
          <p:nvSpPr>
            <p:cNvPr id="16" name="TextBox 15">
              <a:extLst>
                <a:ext uri="{FF2B5EF4-FFF2-40B4-BE49-F238E27FC236}">
                  <a16:creationId xmlns:a16="http://schemas.microsoft.com/office/drawing/2014/main" id="{F85A56E9-9A57-D2B2-26FB-4F3FD662302E}"/>
                </a:ext>
              </a:extLst>
            </p:cNvPr>
            <p:cNvSpPr txBox="1"/>
            <p:nvPr/>
          </p:nvSpPr>
          <p:spPr>
            <a:xfrm>
              <a:off x="2913228" y="952578"/>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oAutofit/>
            </a:bodyPr>
            <a:lstStyle/>
            <a:p>
              <a:pPr algn="ctr"/>
              <a:r>
                <a:rPr lang="en-US" b="1" dirty="0"/>
                <a:t>Potential use cases</a:t>
              </a:r>
            </a:p>
          </p:txBody>
        </p:sp>
        <p:cxnSp>
          <p:nvCxnSpPr>
            <p:cNvPr id="17" name="Straight Connector 16">
              <a:extLst>
                <a:ext uri="{FF2B5EF4-FFF2-40B4-BE49-F238E27FC236}">
                  <a16:creationId xmlns:a16="http://schemas.microsoft.com/office/drawing/2014/main" id="{CDABAD94-8ACF-BA5F-23D9-9B42E3B8A543}"/>
                </a:ext>
              </a:extLst>
            </p:cNvPr>
            <p:cNvCxnSpPr/>
            <p:nvPr/>
          </p:nvCxnSpPr>
          <p:spPr>
            <a:xfrm>
              <a:off x="2913228" y="1297203"/>
              <a:ext cx="238498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5F99F882-00F7-92A1-A808-FDACF277EF54}"/>
              </a:ext>
            </a:extLst>
          </p:cNvPr>
          <p:cNvSpPr txBox="1"/>
          <p:nvPr/>
        </p:nvSpPr>
        <p:spPr>
          <a:xfrm>
            <a:off x="664029" y="6492874"/>
            <a:ext cx="2600392" cy="246221"/>
          </a:xfrm>
          <a:prstGeom prst="rect">
            <a:avLst/>
          </a:prstGeom>
          <a:noFill/>
        </p:spPr>
        <p:txBody>
          <a:bodyPr wrap="none" rtlCol="0">
            <a:spAutoFit/>
          </a:bodyPr>
          <a:lstStyle/>
          <a:p>
            <a:r>
              <a:rPr lang="en-US" sz="1000" dirty="0"/>
              <a:t>Note: This capstone topic is new for this group</a:t>
            </a:r>
          </a:p>
        </p:txBody>
      </p:sp>
      <p:sp>
        <p:nvSpPr>
          <p:cNvPr id="4" name="TextBox 3">
            <a:extLst>
              <a:ext uri="{FF2B5EF4-FFF2-40B4-BE49-F238E27FC236}">
                <a16:creationId xmlns:a16="http://schemas.microsoft.com/office/drawing/2014/main" id="{E70A701B-813E-DE26-C175-B5D584FFE11C}"/>
              </a:ext>
            </a:extLst>
          </p:cNvPr>
          <p:cNvSpPr txBox="1"/>
          <p:nvPr/>
        </p:nvSpPr>
        <p:spPr>
          <a:xfrm>
            <a:off x="5891917" y="3999506"/>
            <a:ext cx="0" cy="0"/>
          </a:xfrm>
          <a:prstGeom prst="rect">
            <a:avLst/>
          </a:prstGeom>
          <a:noFill/>
        </p:spPr>
        <p:txBody>
          <a:bodyPr wrap="none" rtlCol="0">
            <a:noAutofit/>
          </a:bodyPr>
          <a:lstStyle/>
          <a:p>
            <a:pPr algn="l"/>
            <a:endParaRPr lang="en-US" sz="1200" dirty="0"/>
          </a:p>
        </p:txBody>
      </p:sp>
    </p:spTree>
    <p:extLst>
      <p:ext uri="{BB962C8B-B14F-4D97-AF65-F5344CB8AC3E}">
        <p14:creationId xmlns:p14="http://schemas.microsoft.com/office/powerpoint/2010/main" val="196767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45FA-423B-8112-2CDE-E57037089997}"/>
              </a:ext>
            </a:extLst>
          </p:cNvPr>
          <p:cNvSpPr>
            <a:spLocks noGrp="1"/>
          </p:cNvSpPr>
          <p:nvPr>
            <p:ph type="title"/>
          </p:nvPr>
        </p:nvSpPr>
        <p:spPr>
          <a:xfrm>
            <a:off x="838200" y="365126"/>
            <a:ext cx="10515600" cy="796410"/>
          </a:xfrm>
        </p:spPr>
        <p:txBody>
          <a:bodyPr>
            <a:normAutofit/>
          </a:bodyPr>
          <a:lstStyle/>
          <a:p>
            <a:r>
              <a:rPr lang="en-US" sz="2400" dirty="0"/>
              <a:t>Our proposal is to design a cloud based web app with next word prediction capabilities based on user input in English as well as an additional model if feasible </a:t>
            </a:r>
          </a:p>
        </p:txBody>
      </p:sp>
      <p:sp>
        <p:nvSpPr>
          <p:cNvPr id="5" name="Title 1">
            <a:extLst>
              <a:ext uri="{FF2B5EF4-FFF2-40B4-BE49-F238E27FC236}">
                <a16:creationId xmlns:a16="http://schemas.microsoft.com/office/drawing/2014/main" id="{B119CEAA-E433-48BE-C84B-FC12FFC000EA}"/>
              </a:ext>
            </a:extLst>
          </p:cNvPr>
          <p:cNvSpPr txBox="1">
            <a:spLocks/>
          </p:cNvSpPr>
          <p:nvPr/>
        </p:nvSpPr>
        <p:spPr>
          <a:xfrm>
            <a:off x="690214" y="1154898"/>
            <a:ext cx="10515600" cy="13317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700" b="1" dirty="0">
                <a:solidFill>
                  <a:schemeClr val="accent6"/>
                </a:solidFill>
              </a:rPr>
              <a:t>High level user journey: </a:t>
            </a:r>
            <a:r>
              <a:rPr lang="en-US" sz="1500" dirty="0"/>
              <a:t>A user will be able to open a cloud based web app on their browser and input English words. The web app will display predicted words back. If feasible an additional model will be included to demonstrate scalability of the product. The overall user experience will be defined which might include the ability to toggle between models depending on the option chosen. The practical application of the product will be to support users in writing materials more efficiently e.g. emails, essays etc. </a:t>
            </a:r>
          </a:p>
          <a:p>
            <a:endParaRPr lang="en-US" sz="1500" dirty="0"/>
          </a:p>
          <a:p>
            <a:r>
              <a:rPr lang="en-US" sz="1700" b="1" dirty="0">
                <a:solidFill>
                  <a:schemeClr val="accent6"/>
                </a:solidFill>
              </a:rPr>
              <a:t>Note: </a:t>
            </a:r>
            <a:r>
              <a:rPr lang="en-US" sz="1500" dirty="0"/>
              <a:t>The scope might evolve with time, and any changes agreed with Product Manager. The key focus will be building a next word predictor for the English language. The additional model scope will be assessed as the project progresses and might be a proof of concept </a:t>
            </a:r>
          </a:p>
        </p:txBody>
      </p:sp>
      <p:sp>
        <p:nvSpPr>
          <p:cNvPr id="6" name="TextBox 5">
            <a:extLst>
              <a:ext uri="{FF2B5EF4-FFF2-40B4-BE49-F238E27FC236}">
                <a16:creationId xmlns:a16="http://schemas.microsoft.com/office/drawing/2014/main" id="{25996C7A-9E19-AE3F-28E3-D99A48EF5305}"/>
              </a:ext>
            </a:extLst>
          </p:cNvPr>
          <p:cNvSpPr txBox="1"/>
          <p:nvPr/>
        </p:nvSpPr>
        <p:spPr>
          <a:xfrm>
            <a:off x="597787" y="2899142"/>
            <a:ext cx="3262184" cy="1339035"/>
          </a:xfrm>
          <a:prstGeom prst="rect">
            <a:avLst/>
          </a:prstGeom>
          <a:noFill/>
          <a:ln>
            <a:solidFill>
              <a:schemeClr val="bg2">
                <a:lumMod val="75000"/>
              </a:schemeClr>
            </a:solidFill>
            <a:prstDash val="dash"/>
          </a:ln>
        </p:spPr>
        <p:txBody>
          <a:bodyPr wrap="square" rtlCol="0">
            <a:noAutofit/>
          </a:bodyPr>
          <a:lstStyle>
            <a:defPPr>
              <a:defRPr lang="en-US"/>
            </a:defPPr>
            <a:lvl1pPr>
              <a:defRPr sz="1200"/>
            </a:lvl1pPr>
          </a:lstStyle>
          <a:p>
            <a:pPr marL="171450" indent="-171450">
              <a:buFont typeface="Arial" panose="020B0604020202020204" pitchFamily="34" charset="0"/>
              <a:buChar char="•"/>
            </a:pPr>
            <a:r>
              <a:rPr lang="en-US" dirty="0"/>
              <a:t>Users to provide initial input consisting of a few words in a dedicated web app hosted on a cloud server</a:t>
            </a:r>
          </a:p>
          <a:p>
            <a:pPr marL="171450" indent="-171450">
              <a:buFont typeface="Arial" panose="020B0604020202020204" pitchFamily="34" charset="0"/>
              <a:buChar char="•"/>
            </a:pPr>
            <a:r>
              <a:rPr lang="en-US" dirty="0"/>
              <a:t>For model 1 this will be in English</a:t>
            </a:r>
          </a:p>
          <a:p>
            <a:pPr marL="171450" indent="-171450">
              <a:buFont typeface="Arial" panose="020B0604020202020204" pitchFamily="34" charset="0"/>
              <a:buChar char="•"/>
            </a:pPr>
            <a:r>
              <a:rPr lang="en-US" dirty="0"/>
              <a:t>For model 2 this will be determined depending on feasibility and the option chosen</a:t>
            </a:r>
          </a:p>
        </p:txBody>
      </p:sp>
      <p:sp>
        <p:nvSpPr>
          <p:cNvPr id="7" name="Rectangle 6">
            <a:extLst>
              <a:ext uri="{FF2B5EF4-FFF2-40B4-BE49-F238E27FC236}">
                <a16:creationId xmlns:a16="http://schemas.microsoft.com/office/drawing/2014/main" id="{6AB699B7-A841-5518-26A6-900387BFB382}"/>
              </a:ext>
            </a:extLst>
          </p:cNvPr>
          <p:cNvSpPr/>
          <p:nvPr/>
        </p:nvSpPr>
        <p:spPr>
          <a:xfrm>
            <a:off x="4441754" y="3064387"/>
            <a:ext cx="3701911" cy="26391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   Next word predictor Web App</a:t>
            </a:r>
          </a:p>
        </p:txBody>
      </p:sp>
      <p:sp>
        <p:nvSpPr>
          <p:cNvPr id="8" name="TextBox 7">
            <a:extLst>
              <a:ext uri="{FF2B5EF4-FFF2-40B4-BE49-F238E27FC236}">
                <a16:creationId xmlns:a16="http://schemas.microsoft.com/office/drawing/2014/main" id="{0AF8D932-6A94-88B4-00DD-B91FFEBBD4A3}"/>
              </a:ext>
            </a:extLst>
          </p:cNvPr>
          <p:cNvSpPr txBox="1"/>
          <p:nvPr/>
        </p:nvSpPr>
        <p:spPr>
          <a:xfrm>
            <a:off x="7025864" y="2744341"/>
            <a:ext cx="1165602" cy="307777"/>
          </a:xfrm>
          <a:prstGeom prst="rect">
            <a:avLst/>
          </a:prstGeom>
          <a:solidFill>
            <a:srgbClr val="FFFF00"/>
          </a:solidFill>
        </p:spPr>
        <p:txBody>
          <a:bodyPr wrap="square" rtlCol="0">
            <a:spAutoFit/>
          </a:bodyPr>
          <a:lstStyle/>
          <a:p>
            <a:r>
              <a:rPr lang="en-US" sz="1400" dirty="0"/>
              <a:t>ILLUSTRATIVE</a:t>
            </a:r>
          </a:p>
        </p:txBody>
      </p:sp>
      <p:sp>
        <p:nvSpPr>
          <p:cNvPr id="9" name="Rectangle 8">
            <a:extLst>
              <a:ext uri="{FF2B5EF4-FFF2-40B4-BE49-F238E27FC236}">
                <a16:creationId xmlns:a16="http://schemas.microsoft.com/office/drawing/2014/main" id="{EEED71F5-F1C4-951B-E3E4-98D5AFC1FF42}"/>
              </a:ext>
            </a:extLst>
          </p:cNvPr>
          <p:cNvSpPr/>
          <p:nvPr/>
        </p:nvSpPr>
        <p:spPr>
          <a:xfrm rot="5400000">
            <a:off x="5582046" y="4145810"/>
            <a:ext cx="312903" cy="1091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tx1"/>
                </a:solidFill>
              </a:rPr>
              <a:t>Model 1</a:t>
            </a:r>
          </a:p>
        </p:txBody>
      </p:sp>
      <p:cxnSp>
        <p:nvCxnSpPr>
          <p:cNvPr id="15" name="Straight Connector 14">
            <a:extLst>
              <a:ext uri="{FF2B5EF4-FFF2-40B4-BE49-F238E27FC236}">
                <a16:creationId xmlns:a16="http://schemas.microsoft.com/office/drawing/2014/main" id="{E77411ED-7843-00B8-548B-934EE6B4A7F7}"/>
              </a:ext>
            </a:extLst>
          </p:cNvPr>
          <p:cNvCxnSpPr>
            <a:cxnSpLocks/>
            <a:stCxn id="13" idx="1"/>
          </p:cNvCxnSpPr>
          <p:nvPr/>
        </p:nvCxnSpPr>
        <p:spPr>
          <a:xfrm flipH="1" flipV="1">
            <a:off x="3891610" y="3193215"/>
            <a:ext cx="1098113" cy="704952"/>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631452-E8C7-B6DF-FE05-3E73ED83446D}"/>
              </a:ext>
            </a:extLst>
          </p:cNvPr>
          <p:cNvCxnSpPr>
            <a:cxnSpLocks/>
            <a:stCxn id="13" idx="3"/>
          </p:cNvCxnSpPr>
          <p:nvPr/>
        </p:nvCxnSpPr>
        <p:spPr>
          <a:xfrm flipH="1" flipV="1">
            <a:off x="3855752" y="3880854"/>
            <a:ext cx="1133971" cy="256786"/>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6D0454B-839E-7C71-D917-82740074F205}"/>
              </a:ext>
            </a:extLst>
          </p:cNvPr>
          <p:cNvSpPr txBox="1"/>
          <p:nvPr/>
        </p:nvSpPr>
        <p:spPr>
          <a:xfrm>
            <a:off x="8498479" y="4530075"/>
            <a:ext cx="3268698" cy="1012099"/>
          </a:xfrm>
          <a:prstGeom prst="rect">
            <a:avLst/>
          </a:prstGeom>
          <a:noFill/>
          <a:ln>
            <a:solidFill>
              <a:schemeClr val="bg2">
                <a:lumMod val="75000"/>
              </a:schemeClr>
            </a:solidFill>
            <a:prstDash val="dash"/>
          </a:ln>
        </p:spPr>
        <p:txBody>
          <a:bodyPr wrap="square" rtlCol="0">
            <a:noAutofit/>
          </a:bodyPr>
          <a:lstStyle>
            <a:defPPr>
              <a:defRPr lang="en-US"/>
            </a:defPPr>
            <a:lvl1pPr>
              <a:defRPr sz="1200"/>
            </a:lvl1pPr>
          </a:lstStyle>
          <a:p>
            <a:pPr marL="171450" indent="-171450">
              <a:buFont typeface="Arial" panose="020B0604020202020204" pitchFamily="34" charset="0"/>
              <a:buChar char="•"/>
            </a:pPr>
            <a:r>
              <a:rPr lang="en-US" dirty="0"/>
              <a:t>Users will have the ability to toggle between the chosen model (TBD) </a:t>
            </a:r>
          </a:p>
          <a:p>
            <a:pPr marL="171450" indent="-171450">
              <a:buFont typeface="Arial" panose="020B0604020202020204" pitchFamily="34" charset="0"/>
              <a:buChar char="•"/>
            </a:pPr>
            <a:r>
              <a:rPr lang="en-US" dirty="0"/>
              <a:t>Various options for a different language, writing style, integration with other AI tools are being considered</a:t>
            </a:r>
          </a:p>
        </p:txBody>
      </p:sp>
      <p:sp>
        <p:nvSpPr>
          <p:cNvPr id="2068" name="TextBox 2067">
            <a:extLst>
              <a:ext uri="{FF2B5EF4-FFF2-40B4-BE49-F238E27FC236}">
                <a16:creationId xmlns:a16="http://schemas.microsoft.com/office/drawing/2014/main" id="{66862E63-625D-814A-5236-C6B0BC64C46C}"/>
              </a:ext>
            </a:extLst>
          </p:cNvPr>
          <p:cNvSpPr txBox="1"/>
          <p:nvPr/>
        </p:nvSpPr>
        <p:spPr>
          <a:xfrm>
            <a:off x="11453567" y="6260861"/>
            <a:ext cx="250390" cy="246221"/>
          </a:xfrm>
          <a:prstGeom prst="rect">
            <a:avLst/>
          </a:prstGeom>
          <a:noFill/>
        </p:spPr>
        <p:txBody>
          <a:bodyPr wrap="none" rtlCol="0">
            <a:spAutoFit/>
          </a:bodyPr>
          <a:lstStyle/>
          <a:p>
            <a:r>
              <a:rPr lang="en-US" sz="1000" dirty="0"/>
              <a:t>2</a:t>
            </a:r>
          </a:p>
        </p:txBody>
      </p:sp>
      <p:sp>
        <p:nvSpPr>
          <p:cNvPr id="4" name="Rectangle 3">
            <a:extLst>
              <a:ext uri="{FF2B5EF4-FFF2-40B4-BE49-F238E27FC236}">
                <a16:creationId xmlns:a16="http://schemas.microsoft.com/office/drawing/2014/main" id="{67F87BED-37B0-EB06-A7ED-A5139AA7AB37}"/>
              </a:ext>
            </a:extLst>
          </p:cNvPr>
          <p:cNvSpPr/>
          <p:nvPr/>
        </p:nvSpPr>
        <p:spPr>
          <a:xfrm rot="5400000">
            <a:off x="6892907" y="4145810"/>
            <a:ext cx="312904" cy="109140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bg1">
                    <a:lumMod val="65000"/>
                  </a:schemeClr>
                </a:solidFill>
              </a:rPr>
              <a:t>Model 2 (TBD)</a:t>
            </a:r>
          </a:p>
        </p:txBody>
      </p:sp>
      <p:sp>
        <p:nvSpPr>
          <p:cNvPr id="11" name="Rectangle 10">
            <a:extLst>
              <a:ext uri="{FF2B5EF4-FFF2-40B4-BE49-F238E27FC236}">
                <a16:creationId xmlns:a16="http://schemas.microsoft.com/office/drawing/2014/main" id="{A4E8E4D8-563B-3165-F45F-84E2901FE861}"/>
              </a:ext>
            </a:extLst>
          </p:cNvPr>
          <p:cNvSpPr/>
          <p:nvPr/>
        </p:nvSpPr>
        <p:spPr>
          <a:xfrm rot="5400000">
            <a:off x="6248704" y="2809384"/>
            <a:ext cx="290450" cy="24022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r>
              <a:rPr lang="en-US" sz="1100" dirty="0">
                <a:solidFill>
                  <a:schemeClr val="tx1"/>
                </a:solidFill>
              </a:rPr>
              <a:t>How are </a:t>
            </a:r>
          </a:p>
        </p:txBody>
      </p:sp>
      <p:sp>
        <p:nvSpPr>
          <p:cNvPr id="14" name="Rectangle 13">
            <a:extLst>
              <a:ext uri="{FF2B5EF4-FFF2-40B4-BE49-F238E27FC236}">
                <a16:creationId xmlns:a16="http://schemas.microsoft.com/office/drawing/2014/main" id="{6A6F94FB-6499-9DE0-2272-E577B997D620}"/>
              </a:ext>
            </a:extLst>
          </p:cNvPr>
          <p:cNvSpPr/>
          <p:nvPr/>
        </p:nvSpPr>
        <p:spPr>
          <a:xfrm rot="5400000">
            <a:off x="5423066" y="4674489"/>
            <a:ext cx="634122" cy="10881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r>
              <a:rPr lang="en-US" sz="1100" dirty="0">
                <a:solidFill>
                  <a:schemeClr val="bg1">
                    <a:lumMod val="65000"/>
                  </a:schemeClr>
                </a:solidFill>
              </a:rPr>
              <a:t>you</a:t>
            </a:r>
          </a:p>
          <a:p>
            <a:r>
              <a:rPr lang="en-US" sz="1100" dirty="0">
                <a:solidFill>
                  <a:schemeClr val="bg1">
                    <a:lumMod val="65000"/>
                  </a:schemeClr>
                </a:solidFill>
              </a:rPr>
              <a:t>we</a:t>
            </a:r>
          </a:p>
          <a:p>
            <a:r>
              <a:rPr lang="en-US" sz="1100" dirty="0">
                <a:solidFill>
                  <a:schemeClr val="bg1">
                    <a:lumMod val="65000"/>
                  </a:schemeClr>
                </a:solidFill>
              </a:rPr>
              <a:t>they</a:t>
            </a:r>
          </a:p>
        </p:txBody>
      </p:sp>
      <p:sp>
        <p:nvSpPr>
          <p:cNvPr id="16" name="Rectangle 15">
            <a:extLst>
              <a:ext uri="{FF2B5EF4-FFF2-40B4-BE49-F238E27FC236}">
                <a16:creationId xmlns:a16="http://schemas.microsoft.com/office/drawing/2014/main" id="{9EFC5C53-D66D-C3B2-4FC0-3CD427D751F8}"/>
              </a:ext>
            </a:extLst>
          </p:cNvPr>
          <p:cNvSpPr/>
          <p:nvPr/>
        </p:nvSpPr>
        <p:spPr>
          <a:xfrm rot="5400000">
            <a:off x="6717639" y="4701081"/>
            <a:ext cx="634122" cy="108814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r>
              <a:rPr lang="en-US" sz="1100" dirty="0">
                <a:solidFill>
                  <a:schemeClr val="bg1">
                    <a:lumMod val="65000"/>
                  </a:schemeClr>
                </a:solidFill>
              </a:rPr>
              <a:t>TBD</a:t>
            </a:r>
          </a:p>
        </p:txBody>
      </p:sp>
      <p:sp>
        <p:nvSpPr>
          <p:cNvPr id="18" name="TextBox 17">
            <a:extLst>
              <a:ext uri="{FF2B5EF4-FFF2-40B4-BE49-F238E27FC236}">
                <a16:creationId xmlns:a16="http://schemas.microsoft.com/office/drawing/2014/main" id="{4E268745-0525-F444-FB0A-C97AF1D13929}"/>
              </a:ext>
            </a:extLst>
          </p:cNvPr>
          <p:cNvSpPr txBox="1"/>
          <p:nvPr/>
        </p:nvSpPr>
        <p:spPr>
          <a:xfrm>
            <a:off x="5595273" y="4217844"/>
            <a:ext cx="1690156" cy="290450"/>
          </a:xfrm>
          <a:prstGeom prst="rect">
            <a:avLst/>
          </a:prstGeom>
          <a:noFill/>
        </p:spPr>
        <p:txBody>
          <a:bodyPr wrap="square" rtlCol="0">
            <a:noAutofit/>
          </a:bodyPr>
          <a:lstStyle/>
          <a:p>
            <a:pPr algn="l"/>
            <a:r>
              <a:rPr lang="en-US" sz="1400" b="1" dirty="0"/>
              <a:t>Word predictions</a:t>
            </a:r>
          </a:p>
        </p:txBody>
      </p:sp>
      <p:sp>
        <p:nvSpPr>
          <p:cNvPr id="19" name="TextBox 18">
            <a:extLst>
              <a:ext uri="{FF2B5EF4-FFF2-40B4-BE49-F238E27FC236}">
                <a16:creationId xmlns:a16="http://schemas.microsoft.com/office/drawing/2014/main" id="{5C38EF4F-79C5-484C-AA8E-B8CC771710AD}"/>
              </a:ext>
            </a:extLst>
          </p:cNvPr>
          <p:cNvSpPr txBox="1"/>
          <p:nvPr/>
        </p:nvSpPr>
        <p:spPr>
          <a:xfrm>
            <a:off x="5575020" y="3558120"/>
            <a:ext cx="2594521" cy="290450"/>
          </a:xfrm>
          <a:prstGeom prst="rect">
            <a:avLst/>
          </a:prstGeom>
          <a:noFill/>
        </p:spPr>
        <p:txBody>
          <a:bodyPr wrap="square" rtlCol="0">
            <a:noAutofit/>
          </a:bodyPr>
          <a:lstStyle/>
          <a:p>
            <a:pPr algn="l"/>
            <a:r>
              <a:rPr lang="en-US" sz="1400" b="1" dirty="0"/>
              <a:t>Type your input below…</a:t>
            </a:r>
          </a:p>
        </p:txBody>
      </p:sp>
      <p:sp>
        <p:nvSpPr>
          <p:cNvPr id="13" name="Oval 12">
            <a:extLst>
              <a:ext uri="{FF2B5EF4-FFF2-40B4-BE49-F238E27FC236}">
                <a16:creationId xmlns:a16="http://schemas.microsoft.com/office/drawing/2014/main" id="{E31CD978-FFFE-5E53-F28C-EAB1EC55BA82}"/>
              </a:ext>
            </a:extLst>
          </p:cNvPr>
          <p:cNvSpPr/>
          <p:nvPr/>
        </p:nvSpPr>
        <p:spPr>
          <a:xfrm>
            <a:off x="4960310" y="3848570"/>
            <a:ext cx="200844" cy="33866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46AF394E-EAD6-4A19-ECA8-BDE77FAA4FDC}"/>
              </a:ext>
            </a:extLst>
          </p:cNvPr>
          <p:cNvSpPr txBox="1"/>
          <p:nvPr/>
        </p:nvSpPr>
        <p:spPr>
          <a:xfrm>
            <a:off x="670112" y="5002997"/>
            <a:ext cx="3262184" cy="1258678"/>
          </a:xfrm>
          <a:prstGeom prst="rect">
            <a:avLst/>
          </a:prstGeom>
          <a:noFill/>
          <a:ln>
            <a:solidFill>
              <a:schemeClr val="bg2">
                <a:lumMod val="75000"/>
              </a:schemeClr>
            </a:solidFill>
            <a:prstDash val="dash"/>
          </a:ln>
        </p:spPr>
        <p:txBody>
          <a:bodyPr wrap="square" rtlCol="0">
            <a:noAutofit/>
          </a:bodyPr>
          <a:lstStyle>
            <a:defPPr>
              <a:defRPr lang="en-US"/>
            </a:defPPr>
            <a:lvl1pPr>
              <a:defRPr sz="1200"/>
            </a:lvl1pPr>
          </a:lstStyle>
          <a:p>
            <a:pPr marL="171450" indent="-171450">
              <a:buFont typeface="Arial" panose="020B0604020202020204" pitchFamily="34" charset="0"/>
              <a:buChar char="•"/>
            </a:pPr>
            <a:r>
              <a:rPr lang="en-US" dirty="0"/>
              <a:t>The predicted words will appear after the user has entered the input </a:t>
            </a:r>
          </a:p>
          <a:p>
            <a:pPr marL="171450" indent="-171450">
              <a:buFont typeface="Arial" panose="020B0604020202020204" pitchFamily="34" charset="0"/>
              <a:buChar char="•"/>
            </a:pPr>
            <a:r>
              <a:rPr lang="en-US" dirty="0"/>
              <a:t>We will also evaluate design options as part of the discovery phase to have a positive user experience e.g. having predicted words appear next to input words etc. </a:t>
            </a:r>
          </a:p>
        </p:txBody>
      </p:sp>
      <p:cxnSp>
        <p:nvCxnSpPr>
          <p:cNvPr id="24" name="Straight Connector 23">
            <a:extLst>
              <a:ext uri="{FF2B5EF4-FFF2-40B4-BE49-F238E27FC236}">
                <a16:creationId xmlns:a16="http://schemas.microsoft.com/office/drawing/2014/main" id="{A4261153-9CE7-8446-A600-C3820A8645E8}"/>
              </a:ext>
            </a:extLst>
          </p:cNvPr>
          <p:cNvCxnSpPr>
            <a:cxnSpLocks/>
            <a:stCxn id="26" idx="1"/>
          </p:cNvCxnSpPr>
          <p:nvPr/>
        </p:nvCxnSpPr>
        <p:spPr>
          <a:xfrm flipH="1">
            <a:off x="3932296" y="4857659"/>
            <a:ext cx="1072382" cy="34411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A466DB-27CD-ABCD-325B-B401B37853F6}"/>
              </a:ext>
            </a:extLst>
          </p:cNvPr>
          <p:cNvCxnSpPr>
            <a:cxnSpLocks/>
            <a:stCxn id="26" idx="3"/>
          </p:cNvCxnSpPr>
          <p:nvPr/>
        </p:nvCxnSpPr>
        <p:spPr>
          <a:xfrm flipH="1">
            <a:off x="3952240" y="5097132"/>
            <a:ext cx="1052438" cy="903169"/>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CCCB4B3-9F76-9BB1-DDCC-36BBA6EBDDA0}"/>
              </a:ext>
            </a:extLst>
          </p:cNvPr>
          <p:cNvSpPr/>
          <p:nvPr/>
        </p:nvSpPr>
        <p:spPr>
          <a:xfrm>
            <a:off x="4975265" y="4808062"/>
            <a:ext cx="200844" cy="33866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Text box free icon">
            <a:extLst>
              <a:ext uri="{FF2B5EF4-FFF2-40B4-BE49-F238E27FC236}">
                <a16:creationId xmlns:a16="http://schemas.microsoft.com/office/drawing/2014/main" id="{9DF88D25-2574-BA62-D9F4-851175A1C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727" y="3548076"/>
            <a:ext cx="340359" cy="340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69401A10-9A66-2035-5DCF-048C1C483F40}"/>
              </a:ext>
            </a:extLst>
          </p:cNvPr>
          <p:cNvPicPr>
            <a:picLocks noChangeAspect="1"/>
          </p:cNvPicPr>
          <p:nvPr/>
        </p:nvPicPr>
        <p:blipFill>
          <a:blip r:embed="rId3"/>
          <a:stretch>
            <a:fillRect/>
          </a:stretch>
        </p:blipFill>
        <p:spPr>
          <a:xfrm>
            <a:off x="5240459" y="4198059"/>
            <a:ext cx="300851" cy="300851"/>
          </a:xfrm>
          <a:prstGeom prst="rect">
            <a:avLst/>
          </a:prstGeom>
        </p:spPr>
      </p:pic>
      <p:sp>
        <p:nvSpPr>
          <p:cNvPr id="45" name="Oval 44">
            <a:extLst>
              <a:ext uri="{FF2B5EF4-FFF2-40B4-BE49-F238E27FC236}">
                <a16:creationId xmlns:a16="http://schemas.microsoft.com/office/drawing/2014/main" id="{27D49821-168C-2555-5A22-33A59CF19AC7}"/>
              </a:ext>
            </a:extLst>
          </p:cNvPr>
          <p:cNvSpPr/>
          <p:nvPr/>
        </p:nvSpPr>
        <p:spPr>
          <a:xfrm>
            <a:off x="7645252" y="4855538"/>
            <a:ext cx="200844" cy="33866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Connector 46">
            <a:extLst>
              <a:ext uri="{FF2B5EF4-FFF2-40B4-BE49-F238E27FC236}">
                <a16:creationId xmlns:a16="http://schemas.microsoft.com/office/drawing/2014/main" id="{8B919AAB-B243-5225-7BC5-DF8398916E12}"/>
              </a:ext>
            </a:extLst>
          </p:cNvPr>
          <p:cNvCxnSpPr>
            <a:cxnSpLocks/>
          </p:cNvCxnSpPr>
          <p:nvPr/>
        </p:nvCxnSpPr>
        <p:spPr>
          <a:xfrm flipV="1">
            <a:off x="7745674" y="4618971"/>
            <a:ext cx="752805" cy="228995"/>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95DC90C-726C-82EE-D2A1-9C6DDDC311C7}"/>
              </a:ext>
            </a:extLst>
          </p:cNvPr>
          <p:cNvCxnSpPr>
            <a:cxnSpLocks/>
          </p:cNvCxnSpPr>
          <p:nvPr/>
        </p:nvCxnSpPr>
        <p:spPr>
          <a:xfrm flipH="1" flipV="1">
            <a:off x="7780201" y="5201777"/>
            <a:ext cx="718278" cy="103169"/>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1030" name="Picture 6" descr="Text field">
            <a:extLst>
              <a:ext uri="{FF2B5EF4-FFF2-40B4-BE49-F238E27FC236}">
                <a16:creationId xmlns:a16="http://schemas.microsoft.com/office/drawing/2014/main" id="{E4BF21FD-8FBF-E331-1E1B-431831981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043" y="3022073"/>
            <a:ext cx="466487" cy="46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57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45FA-423B-8112-2CDE-E57037089997}"/>
              </a:ext>
            </a:extLst>
          </p:cNvPr>
          <p:cNvSpPr>
            <a:spLocks noGrp="1"/>
          </p:cNvSpPr>
          <p:nvPr>
            <p:ph type="title"/>
          </p:nvPr>
        </p:nvSpPr>
        <p:spPr>
          <a:xfrm>
            <a:off x="838200" y="365126"/>
            <a:ext cx="10515600" cy="796410"/>
          </a:xfrm>
        </p:spPr>
        <p:txBody>
          <a:bodyPr>
            <a:normAutofit/>
          </a:bodyPr>
          <a:lstStyle/>
          <a:p>
            <a:r>
              <a:rPr lang="en-US" sz="2400" dirty="0"/>
              <a:t>We have some initial thoughts on the key elements and the supporting technology stack but further guidance and research is required </a:t>
            </a:r>
          </a:p>
        </p:txBody>
      </p:sp>
      <p:sp>
        <p:nvSpPr>
          <p:cNvPr id="4" name="TextBox 3">
            <a:extLst>
              <a:ext uri="{FF2B5EF4-FFF2-40B4-BE49-F238E27FC236}">
                <a16:creationId xmlns:a16="http://schemas.microsoft.com/office/drawing/2014/main" id="{D90A8F6D-6C19-4F64-67B9-80644D951760}"/>
              </a:ext>
            </a:extLst>
          </p:cNvPr>
          <p:cNvSpPr txBox="1"/>
          <p:nvPr/>
        </p:nvSpPr>
        <p:spPr>
          <a:xfrm>
            <a:off x="642933" y="32411"/>
            <a:ext cx="1773031" cy="369332"/>
          </a:xfrm>
          <a:prstGeom prst="rect">
            <a:avLst/>
          </a:prstGeom>
          <a:solidFill>
            <a:srgbClr val="FFC000"/>
          </a:solidFill>
        </p:spPr>
        <p:txBody>
          <a:bodyPr wrap="square" rtlCol="0">
            <a:spAutoFit/>
          </a:bodyPr>
          <a:lstStyle/>
          <a:p>
            <a:r>
              <a:rPr lang="en-US" dirty="0"/>
              <a:t>FOR DISCUSSION</a:t>
            </a:r>
          </a:p>
        </p:txBody>
      </p:sp>
      <p:sp>
        <p:nvSpPr>
          <p:cNvPr id="7" name="Rounded Rectangle 6">
            <a:extLst>
              <a:ext uri="{FF2B5EF4-FFF2-40B4-BE49-F238E27FC236}">
                <a16:creationId xmlns:a16="http://schemas.microsoft.com/office/drawing/2014/main" id="{62B37684-ECC1-88A4-30FE-978A54975498}"/>
              </a:ext>
            </a:extLst>
          </p:cNvPr>
          <p:cNvSpPr/>
          <p:nvPr/>
        </p:nvSpPr>
        <p:spPr>
          <a:xfrm>
            <a:off x="942681" y="1432873"/>
            <a:ext cx="1725106" cy="7964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Web/E-commerce</a:t>
            </a:r>
          </a:p>
          <a:p>
            <a:pPr algn="ctr"/>
            <a:r>
              <a:rPr lang="en-US" sz="1200" dirty="0"/>
              <a:t> Application</a:t>
            </a:r>
          </a:p>
        </p:txBody>
      </p:sp>
      <p:sp>
        <p:nvSpPr>
          <p:cNvPr id="9" name="TextBox 8">
            <a:extLst>
              <a:ext uri="{FF2B5EF4-FFF2-40B4-BE49-F238E27FC236}">
                <a16:creationId xmlns:a16="http://schemas.microsoft.com/office/drawing/2014/main" id="{54B807FA-C6B7-3A6B-A511-C86BA977E498}"/>
              </a:ext>
            </a:extLst>
          </p:cNvPr>
          <p:cNvSpPr txBox="1"/>
          <p:nvPr/>
        </p:nvSpPr>
        <p:spPr>
          <a:xfrm>
            <a:off x="3082566" y="1432873"/>
            <a:ext cx="2384980"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A stand along web app where users can input text and view predicted words</a:t>
            </a:r>
          </a:p>
        </p:txBody>
      </p:sp>
      <p:sp>
        <p:nvSpPr>
          <p:cNvPr id="10" name="TextBox 9">
            <a:extLst>
              <a:ext uri="{FF2B5EF4-FFF2-40B4-BE49-F238E27FC236}">
                <a16:creationId xmlns:a16="http://schemas.microsoft.com/office/drawing/2014/main" id="{092647E3-4C34-E217-C957-B3690EFEEA27}"/>
              </a:ext>
            </a:extLst>
          </p:cNvPr>
          <p:cNvSpPr txBox="1"/>
          <p:nvPr/>
        </p:nvSpPr>
        <p:spPr>
          <a:xfrm>
            <a:off x="5648229" y="1432873"/>
            <a:ext cx="1959202"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Design a basic web application – easier integration</a:t>
            </a:r>
          </a:p>
          <a:p>
            <a:pPr marL="171450" indent="-171450">
              <a:buFont typeface="Arial" panose="020B0604020202020204" pitchFamily="34" charset="0"/>
              <a:buChar char="•"/>
            </a:pPr>
            <a:r>
              <a:rPr lang="en-US" sz="1050" dirty="0"/>
              <a:t>Languages: HTML, PHP, Java script……</a:t>
            </a:r>
          </a:p>
        </p:txBody>
      </p:sp>
      <p:sp>
        <p:nvSpPr>
          <p:cNvPr id="11" name="TextBox 10">
            <a:extLst>
              <a:ext uri="{FF2B5EF4-FFF2-40B4-BE49-F238E27FC236}">
                <a16:creationId xmlns:a16="http://schemas.microsoft.com/office/drawing/2014/main" id="{CC57B3B1-2C00-BB47-CDD0-9959AF224B51}"/>
              </a:ext>
            </a:extLst>
          </p:cNvPr>
          <p:cNvSpPr txBox="1"/>
          <p:nvPr/>
        </p:nvSpPr>
        <p:spPr>
          <a:xfrm>
            <a:off x="7692273" y="1432873"/>
            <a:ext cx="3997220"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What options exist to build a simple custom web application for ease of integration and seamless user experience?</a:t>
            </a:r>
          </a:p>
          <a:p>
            <a:pPr marL="171450" indent="-171450">
              <a:buFont typeface="Arial" panose="020B0604020202020204" pitchFamily="34" charset="0"/>
              <a:buChar char="•"/>
            </a:pPr>
            <a:r>
              <a:rPr lang="en-US" sz="1050" dirty="0"/>
              <a:t>What are the key use cases we would like to focus on? </a:t>
            </a:r>
          </a:p>
          <a:p>
            <a:pPr marL="171450" indent="-171450">
              <a:buFont typeface="Arial" panose="020B0604020202020204" pitchFamily="34" charset="0"/>
              <a:buChar char="•"/>
            </a:pPr>
            <a:r>
              <a:rPr lang="en-US" sz="1050" dirty="0"/>
              <a:t>What are the basic features that need to built for Capstone 2?</a:t>
            </a:r>
          </a:p>
        </p:txBody>
      </p:sp>
      <p:cxnSp>
        <p:nvCxnSpPr>
          <p:cNvPr id="13" name="Straight Connector 12">
            <a:extLst>
              <a:ext uri="{FF2B5EF4-FFF2-40B4-BE49-F238E27FC236}">
                <a16:creationId xmlns:a16="http://schemas.microsoft.com/office/drawing/2014/main" id="{325651E7-48B5-BEBE-0BA6-58FC1C26AAB0}"/>
              </a:ext>
            </a:extLst>
          </p:cNvPr>
          <p:cNvCxnSpPr/>
          <p:nvPr/>
        </p:nvCxnSpPr>
        <p:spPr>
          <a:xfrm>
            <a:off x="1036948" y="2280291"/>
            <a:ext cx="10316852"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2BF9328A-02D0-2DF9-09F2-087A390C6BD9}"/>
              </a:ext>
            </a:extLst>
          </p:cNvPr>
          <p:cNvSpPr/>
          <p:nvPr/>
        </p:nvSpPr>
        <p:spPr>
          <a:xfrm>
            <a:off x="942680" y="2483414"/>
            <a:ext cx="1725106" cy="7964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Predictive model(s)</a:t>
            </a:r>
          </a:p>
        </p:txBody>
      </p:sp>
      <p:sp>
        <p:nvSpPr>
          <p:cNvPr id="17" name="TextBox 16">
            <a:extLst>
              <a:ext uri="{FF2B5EF4-FFF2-40B4-BE49-F238E27FC236}">
                <a16:creationId xmlns:a16="http://schemas.microsoft.com/office/drawing/2014/main" id="{252D03A8-97E4-63DA-9CE6-D6BBA53BEB6F}"/>
              </a:ext>
            </a:extLst>
          </p:cNvPr>
          <p:cNvSpPr txBox="1"/>
          <p:nvPr/>
        </p:nvSpPr>
        <p:spPr>
          <a:xfrm>
            <a:off x="3082565" y="2483414"/>
            <a:ext cx="2384980"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Predictive language capabilities based on user input with reasonable level of accuracy </a:t>
            </a:r>
          </a:p>
        </p:txBody>
      </p:sp>
      <p:sp>
        <p:nvSpPr>
          <p:cNvPr id="18" name="TextBox 17">
            <a:extLst>
              <a:ext uri="{FF2B5EF4-FFF2-40B4-BE49-F238E27FC236}">
                <a16:creationId xmlns:a16="http://schemas.microsoft.com/office/drawing/2014/main" id="{1E839EDE-B429-656B-5603-38DFA6857EC8}"/>
              </a:ext>
            </a:extLst>
          </p:cNvPr>
          <p:cNvSpPr txBox="1"/>
          <p:nvPr/>
        </p:nvSpPr>
        <p:spPr>
          <a:xfrm>
            <a:off x="5648228" y="2483414"/>
            <a:ext cx="2072436"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TBD: Explore options around predictive/NLP modelling</a:t>
            </a:r>
          </a:p>
          <a:p>
            <a:pPr marL="171450" indent="-171450">
              <a:buFont typeface="Arial" panose="020B0604020202020204" pitchFamily="34" charset="0"/>
              <a:buChar char="•"/>
            </a:pPr>
            <a:r>
              <a:rPr lang="en-US" sz="1050" dirty="0"/>
              <a:t>Languages: Java Script, Python..</a:t>
            </a:r>
          </a:p>
        </p:txBody>
      </p:sp>
      <p:sp>
        <p:nvSpPr>
          <p:cNvPr id="19" name="TextBox 18">
            <a:extLst>
              <a:ext uri="{FF2B5EF4-FFF2-40B4-BE49-F238E27FC236}">
                <a16:creationId xmlns:a16="http://schemas.microsoft.com/office/drawing/2014/main" id="{6E76567F-ED9B-DD4D-6E3E-6098084B4C9E}"/>
              </a:ext>
            </a:extLst>
          </p:cNvPr>
          <p:cNvSpPr txBox="1"/>
          <p:nvPr/>
        </p:nvSpPr>
        <p:spPr>
          <a:xfrm>
            <a:off x="7692272" y="2483414"/>
            <a:ext cx="3997220"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What options exist to build and integrate a basic word prediction model? </a:t>
            </a:r>
          </a:p>
          <a:p>
            <a:pPr marL="171450" indent="-171450">
              <a:buFont typeface="Arial" panose="020B0604020202020204" pitchFamily="34" charset="0"/>
              <a:buChar char="•"/>
            </a:pPr>
            <a:r>
              <a:rPr lang="en-US" sz="1050" dirty="0"/>
              <a:t>What language(s) should be used to build/customize the model? </a:t>
            </a:r>
          </a:p>
          <a:p>
            <a:pPr marL="171450" indent="-171450">
              <a:buFont typeface="Arial" panose="020B0604020202020204" pitchFamily="34" charset="0"/>
              <a:buChar char="•"/>
            </a:pPr>
            <a:r>
              <a:rPr lang="en-US" sz="1050" dirty="0"/>
              <a:t>What are the additional models we could build (feasibility assessment) </a:t>
            </a:r>
          </a:p>
        </p:txBody>
      </p:sp>
      <p:cxnSp>
        <p:nvCxnSpPr>
          <p:cNvPr id="20" name="Straight Connector 19">
            <a:extLst>
              <a:ext uri="{FF2B5EF4-FFF2-40B4-BE49-F238E27FC236}">
                <a16:creationId xmlns:a16="http://schemas.microsoft.com/office/drawing/2014/main" id="{314180CC-99AE-2C3D-F4AB-E8AFFE67B0FA}"/>
              </a:ext>
            </a:extLst>
          </p:cNvPr>
          <p:cNvCxnSpPr/>
          <p:nvPr/>
        </p:nvCxnSpPr>
        <p:spPr>
          <a:xfrm>
            <a:off x="1036947" y="3383086"/>
            <a:ext cx="10316852"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8E773CA-52FF-07C5-47F5-40E76A73FEBC}"/>
              </a:ext>
            </a:extLst>
          </p:cNvPr>
          <p:cNvSpPr/>
          <p:nvPr/>
        </p:nvSpPr>
        <p:spPr>
          <a:xfrm>
            <a:off x="942680" y="3565352"/>
            <a:ext cx="1725106" cy="7964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Integration </a:t>
            </a:r>
          </a:p>
        </p:txBody>
      </p:sp>
      <p:sp>
        <p:nvSpPr>
          <p:cNvPr id="23" name="TextBox 22">
            <a:extLst>
              <a:ext uri="{FF2B5EF4-FFF2-40B4-BE49-F238E27FC236}">
                <a16:creationId xmlns:a16="http://schemas.microsoft.com/office/drawing/2014/main" id="{8071EA01-FDF6-5FBA-303E-93CA8B7CEEB7}"/>
              </a:ext>
            </a:extLst>
          </p:cNvPr>
          <p:cNvSpPr txBox="1"/>
          <p:nvPr/>
        </p:nvSpPr>
        <p:spPr>
          <a:xfrm>
            <a:off x="3082565" y="3565352"/>
            <a:ext cx="2384980"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Able to integrate web app code (hosted on the cloud) with language model to have a seamless user experience </a:t>
            </a:r>
          </a:p>
        </p:txBody>
      </p:sp>
      <p:sp>
        <p:nvSpPr>
          <p:cNvPr id="24" name="TextBox 23">
            <a:extLst>
              <a:ext uri="{FF2B5EF4-FFF2-40B4-BE49-F238E27FC236}">
                <a16:creationId xmlns:a16="http://schemas.microsoft.com/office/drawing/2014/main" id="{D3641F6A-18D4-99A4-DB95-8F9EBC4E7DD7}"/>
              </a:ext>
            </a:extLst>
          </p:cNvPr>
          <p:cNvSpPr txBox="1"/>
          <p:nvPr/>
        </p:nvSpPr>
        <p:spPr>
          <a:xfrm>
            <a:off x="5648228" y="3565352"/>
            <a:ext cx="2072436" cy="796410"/>
          </a:xfrm>
          <a:prstGeom prst="rect">
            <a:avLst/>
          </a:prstGeom>
          <a:noFill/>
        </p:spPr>
        <p:txBody>
          <a:bodyPr wrap="square" lIns="91440" tIns="45720" rIns="91440" bIns="45720" rtlCol="0" anchor="t">
            <a:noAutofit/>
          </a:bodyPr>
          <a:lstStyle/>
          <a:p>
            <a:pPr marL="171450" indent="-171450">
              <a:buFont typeface="Arial" panose="020B0604020202020204" pitchFamily="34" charset="0"/>
              <a:buChar char="•"/>
            </a:pPr>
            <a:r>
              <a:rPr lang="en-US" sz="1050" dirty="0"/>
              <a:t>Create code to integrate web app with language data models and predictive capabilities</a:t>
            </a:r>
          </a:p>
          <a:p>
            <a:pPr marL="171450" indent="-171450">
              <a:buFont typeface="Arial" panose="020B0604020202020204" pitchFamily="34" charset="0"/>
              <a:buChar char="•"/>
            </a:pPr>
            <a:r>
              <a:rPr lang="en-US" sz="1050" dirty="0"/>
              <a:t>Languages/tools: Python</a:t>
            </a:r>
            <a:r>
              <a:rPr lang="en-US" sz="1050" dirty="0">
                <a:cs typeface="Calibri"/>
              </a:rPr>
              <a:t>, PHP, Java Script, Flask, Docker…</a:t>
            </a:r>
            <a:endParaRPr lang="en-US" sz="1050" dirty="0"/>
          </a:p>
        </p:txBody>
      </p:sp>
      <p:sp>
        <p:nvSpPr>
          <p:cNvPr id="25" name="TextBox 24">
            <a:extLst>
              <a:ext uri="{FF2B5EF4-FFF2-40B4-BE49-F238E27FC236}">
                <a16:creationId xmlns:a16="http://schemas.microsoft.com/office/drawing/2014/main" id="{C6540B7D-94BF-A987-B608-C01D76F7900D}"/>
              </a:ext>
            </a:extLst>
          </p:cNvPr>
          <p:cNvSpPr txBox="1"/>
          <p:nvPr/>
        </p:nvSpPr>
        <p:spPr>
          <a:xfrm>
            <a:off x="7692272" y="3565352"/>
            <a:ext cx="3997220"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Based on the options identified for the predictive model, supporting logic/features, and any additional language models how do we integrate all the elements, what coding language, functionality etc. is required? </a:t>
            </a:r>
          </a:p>
          <a:p>
            <a:pPr marL="171450" indent="-171450">
              <a:buFont typeface="Arial" panose="020B0604020202020204" pitchFamily="34" charset="0"/>
              <a:buChar char="•"/>
            </a:pPr>
            <a:endParaRPr lang="en-US" sz="1050" dirty="0"/>
          </a:p>
        </p:txBody>
      </p:sp>
      <p:cxnSp>
        <p:nvCxnSpPr>
          <p:cNvPr id="26" name="Straight Connector 25">
            <a:extLst>
              <a:ext uri="{FF2B5EF4-FFF2-40B4-BE49-F238E27FC236}">
                <a16:creationId xmlns:a16="http://schemas.microsoft.com/office/drawing/2014/main" id="{5528A0FF-EE7B-D222-E51B-15D0B25C8F3E}"/>
              </a:ext>
            </a:extLst>
          </p:cNvPr>
          <p:cNvCxnSpPr/>
          <p:nvPr/>
        </p:nvCxnSpPr>
        <p:spPr>
          <a:xfrm>
            <a:off x="1036947" y="4534694"/>
            <a:ext cx="10316852"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EF114139-67E3-62FF-36DD-09E633529FA1}"/>
              </a:ext>
            </a:extLst>
          </p:cNvPr>
          <p:cNvSpPr/>
          <p:nvPr/>
        </p:nvSpPr>
        <p:spPr>
          <a:xfrm>
            <a:off x="942680" y="4611043"/>
            <a:ext cx="1725106" cy="7964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set</a:t>
            </a:r>
          </a:p>
        </p:txBody>
      </p:sp>
      <p:sp>
        <p:nvSpPr>
          <p:cNvPr id="29" name="TextBox 28">
            <a:extLst>
              <a:ext uri="{FF2B5EF4-FFF2-40B4-BE49-F238E27FC236}">
                <a16:creationId xmlns:a16="http://schemas.microsoft.com/office/drawing/2014/main" id="{EF2FA83C-A1F5-DB5E-B513-FC888E8854EC}"/>
              </a:ext>
            </a:extLst>
          </p:cNvPr>
          <p:cNvSpPr txBox="1"/>
          <p:nvPr/>
        </p:nvSpPr>
        <p:spPr>
          <a:xfrm>
            <a:off x="3082565" y="4611043"/>
            <a:ext cx="2384980"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Explore use of existing NLP language libraries/available data sets to support predictive word capabilities </a:t>
            </a:r>
          </a:p>
          <a:p>
            <a:pPr marL="171450" indent="-171450">
              <a:buFont typeface="Arial" panose="020B0604020202020204" pitchFamily="34" charset="0"/>
              <a:buChar char="•"/>
            </a:pPr>
            <a:r>
              <a:rPr lang="en-US" sz="1050" dirty="0"/>
              <a:t>Feasibility of additional model to be assessed </a:t>
            </a:r>
          </a:p>
        </p:txBody>
      </p:sp>
      <p:sp>
        <p:nvSpPr>
          <p:cNvPr id="30" name="TextBox 29">
            <a:extLst>
              <a:ext uri="{FF2B5EF4-FFF2-40B4-BE49-F238E27FC236}">
                <a16:creationId xmlns:a16="http://schemas.microsoft.com/office/drawing/2014/main" id="{CC68830C-4352-39B8-8002-A2D5D3AC7A72}"/>
              </a:ext>
            </a:extLst>
          </p:cNvPr>
          <p:cNvSpPr txBox="1"/>
          <p:nvPr/>
        </p:nvSpPr>
        <p:spPr>
          <a:xfrm>
            <a:off x="5648228" y="4611043"/>
            <a:ext cx="2044044"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Explore availability of language libraries</a:t>
            </a:r>
          </a:p>
          <a:p>
            <a:pPr marL="171450" indent="-171450">
              <a:buFont typeface="Arial" panose="020B0604020202020204" pitchFamily="34" charset="0"/>
              <a:buChar char="•"/>
            </a:pPr>
            <a:r>
              <a:rPr lang="en-US" sz="1050" dirty="0"/>
              <a:t>Create selected prompts (TBD)</a:t>
            </a:r>
          </a:p>
          <a:p>
            <a:pPr marL="171450" indent="-171450">
              <a:buFont typeface="Arial" panose="020B0604020202020204" pitchFamily="34" charset="0"/>
              <a:buChar char="•"/>
            </a:pPr>
            <a:r>
              <a:rPr lang="en-US" sz="1050" dirty="0"/>
              <a:t>Languages: Java Script, Python..</a:t>
            </a:r>
          </a:p>
        </p:txBody>
      </p:sp>
      <p:sp>
        <p:nvSpPr>
          <p:cNvPr id="31" name="TextBox 30">
            <a:extLst>
              <a:ext uri="{FF2B5EF4-FFF2-40B4-BE49-F238E27FC236}">
                <a16:creationId xmlns:a16="http://schemas.microsoft.com/office/drawing/2014/main" id="{5C79DEF7-97E8-9943-B6F1-4A8FDBF55ADD}"/>
              </a:ext>
            </a:extLst>
          </p:cNvPr>
          <p:cNvSpPr txBox="1"/>
          <p:nvPr/>
        </p:nvSpPr>
        <p:spPr>
          <a:xfrm>
            <a:off x="7692272" y="4611043"/>
            <a:ext cx="3997220"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What are the minimum data requirements to train the prediction model and how do we determine and improve accuracy?</a:t>
            </a:r>
          </a:p>
          <a:p>
            <a:pPr marL="171450" indent="-171450">
              <a:buFont typeface="Arial" panose="020B0604020202020204" pitchFamily="34" charset="0"/>
              <a:buChar char="•"/>
            </a:pPr>
            <a:r>
              <a:rPr lang="en-US" sz="1050" dirty="0"/>
              <a:t>What options are viable for the data set(s) – leverage open source, create a basic data set?</a:t>
            </a:r>
          </a:p>
        </p:txBody>
      </p:sp>
      <p:grpSp>
        <p:nvGrpSpPr>
          <p:cNvPr id="36" name="Group 35">
            <a:extLst>
              <a:ext uri="{FF2B5EF4-FFF2-40B4-BE49-F238E27FC236}">
                <a16:creationId xmlns:a16="http://schemas.microsoft.com/office/drawing/2014/main" id="{2C201BDD-937A-4F66-E6A1-8E797B6D87FE}"/>
              </a:ext>
            </a:extLst>
          </p:cNvPr>
          <p:cNvGrpSpPr/>
          <p:nvPr/>
        </p:nvGrpSpPr>
        <p:grpSpPr>
          <a:xfrm>
            <a:off x="2920663" y="1081066"/>
            <a:ext cx="2384980" cy="289541"/>
            <a:chOff x="2913228" y="1007663"/>
            <a:chExt cx="2384980" cy="289541"/>
          </a:xfrm>
        </p:grpSpPr>
        <p:sp>
          <p:nvSpPr>
            <p:cNvPr id="33" name="TextBox 32">
              <a:extLst>
                <a:ext uri="{FF2B5EF4-FFF2-40B4-BE49-F238E27FC236}">
                  <a16:creationId xmlns:a16="http://schemas.microsoft.com/office/drawing/2014/main" id="{78869431-C4B0-1112-6F6F-5B11E7CD0350}"/>
                </a:ext>
              </a:extLst>
            </p:cNvPr>
            <p:cNvSpPr txBox="1"/>
            <p:nvPr/>
          </p:nvSpPr>
          <p:spPr>
            <a:xfrm>
              <a:off x="2913228" y="100766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oAutofit/>
            </a:bodyPr>
            <a:lstStyle/>
            <a:p>
              <a:pPr algn="ctr"/>
              <a:r>
                <a:rPr lang="en-US" sz="1400" b="1" dirty="0"/>
                <a:t>High level features </a:t>
              </a:r>
            </a:p>
          </p:txBody>
        </p:sp>
        <p:cxnSp>
          <p:nvCxnSpPr>
            <p:cNvPr id="35" name="Straight Connector 34">
              <a:extLst>
                <a:ext uri="{FF2B5EF4-FFF2-40B4-BE49-F238E27FC236}">
                  <a16:creationId xmlns:a16="http://schemas.microsoft.com/office/drawing/2014/main" id="{2AB86884-5C7C-04CE-A743-B4BAEAC21902}"/>
                </a:ext>
              </a:extLst>
            </p:cNvPr>
            <p:cNvCxnSpPr/>
            <p:nvPr/>
          </p:nvCxnSpPr>
          <p:spPr>
            <a:xfrm>
              <a:off x="2913228" y="1297203"/>
              <a:ext cx="238498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2C5EDDA-4928-9008-8D5D-DF649804A22D}"/>
              </a:ext>
            </a:extLst>
          </p:cNvPr>
          <p:cNvGrpSpPr/>
          <p:nvPr/>
        </p:nvGrpSpPr>
        <p:grpSpPr>
          <a:xfrm>
            <a:off x="5567637" y="1087150"/>
            <a:ext cx="2047685" cy="289541"/>
            <a:chOff x="3024542" y="1015783"/>
            <a:chExt cx="2384980" cy="289541"/>
          </a:xfrm>
        </p:grpSpPr>
        <p:sp>
          <p:nvSpPr>
            <p:cNvPr id="38" name="TextBox 37">
              <a:extLst>
                <a:ext uri="{FF2B5EF4-FFF2-40B4-BE49-F238E27FC236}">
                  <a16:creationId xmlns:a16="http://schemas.microsoft.com/office/drawing/2014/main" id="{E0B90DB3-7BF4-2843-ECD6-FC76981A748B}"/>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oAutofit/>
            </a:bodyPr>
            <a:lstStyle/>
            <a:p>
              <a:pPr algn="ctr"/>
              <a:r>
                <a:rPr lang="en-US" sz="1400" b="1" dirty="0"/>
                <a:t>Tech options</a:t>
              </a:r>
            </a:p>
          </p:txBody>
        </p:sp>
        <p:cxnSp>
          <p:nvCxnSpPr>
            <p:cNvPr id="39" name="Straight Connector 38">
              <a:extLst>
                <a:ext uri="{FF2B5EF4-FFF2-40B4-BE49-F238E27FC236}">
                  <a16:creationId xmlns:a16="http://schemas.microsoft.com/office/drawing/2014/main" id="{019CFB33-C309-6075-E5A4-96D676474CD8}"/>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DDAF2F89-E911-22BE-CF65-45537D59B074}"/>
              </a:ext>
            </a:extLst>
          </p:cNvPr>
          <p:cNvGrpSpPr/>
          <p:nvPr/>
        </p:nvGrpSpPr>
        <p:grpSpPr>
          <a:xfrm>
            <a:off x="7720664" y="1076504"/>
            <a:ext cx="3237268" cy="289541"/>
            <a:chOff x="3024542" y="1015783"/>
            <a:chExt cx="2384980" cy="289541"/>
          </a:xfrm>
        </p:grpSpPr>
        <p:sp>
          <p:nvSpPr>
            <p:cNvPr id="43" name="TextBox 42">
              <a:extLst>
                <a:ext uri="{FF2B5EF4-FFF2-40B4-BE49-F238E27FC236}">
                  <a16:creationId xmlns:a16="http://schemas.microsoft.com/office/drawing/2014/main" id="{BAEBD44E-CE14-AB8E-73AA-45C64ADF5CA8}"/>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oAutofit/>
            </a:bodyPr>
            <a:lstStyle/>
            <a:p>
              <a:pPr algn="ctr"/>
              <a:r>
                <a:rPr lang="en-US" sz="1400" b="1" dirty="0"/>
                <a:t>Research questions (not exhaustive)</a:t>
              </a:r>
            </a:p>
          </p:txBody>
        </p:sp>
        <p:cxnSp>
          <p:nvCxnSpPr>
            <p:cNvPr id="44" name="Straight Connector 43">
              <a:extLst>
                <a:ext uri="{FF2B5EF4-FFF2-40B4-BE49-F238E27FC236}">
                  <a16:creationId xmlns:a16="http://schemas.microsoft.com/office/drawing/2014/main" id="{6A2052B9-A164-BDEF-D3E6-FA16E9D86AA4}"/>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pic>
        <p:nvPicPr>
          <p:cNvPr id="5122" name="Picture 2">
            <a:extLst>
              <a:ext uri="{FF2B5EF4-FFF2-40B4-BE49-F238E27FC236}">
                <a16:creationId xmlns:a16="http://schemas.microsoft.com/office/drawing/2014/main" id="{993705DF-B5A9-908E-82FC-E9DCBD65E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4636666"/>
            <a:ext cx="214402" cy="21440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87297EA-AC74-8299-204A-C66878005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756" y="3461709"/>
            <a:ext cx="312749" cy="312749"/>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AA532112-BF2E-1FA4-1140-3671592E6467}"/>
              </a:ext>
            </a:extLst>
          </p:cNvPr>
          <p:cNvSpPr/>
          <p:nvPr/>
        </p:nvSpPr>
        <p:spPr>
          <a:xfrm>
            <a:off x="1006129" y="6392617"/>
            <a:ext cx="10555145" cy="40930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Next steps: </a:t>
            </a:r>
            <a:r>
              <a:rPr lang="en-US" sz="1400" dirty="0">
                <a:solidFill>
                  <a:schemeClr val="tx1"/>
                </a:solidFill>
              </a:rPr>
              <a:t>Conduct a discovery phase to evaluate available options, refine scope and delivery plan </a:t>
            </a:r>
          </a:p>
        </p:txBody>
      </p:sp>
      <p:cxnSp>
        <p:nvCxnSpPr>
          <p:cNvPr id="3" name="Straight Connector 2">
            <a:extLst>
              <a:ext uri="{FF2B5EF4-FFF2-40B4-BE49-F238E27FC236}">
                <a16:creationId xmlns:a16="http://schemas.microsoft.com/office/drawing/2014/main" id="{8D143CCE-A7EF-ED62-A25C-3FC4DBA2EFE2}"/>
              </a:ext>
            </a:extLst>
          </p:cNvPr>
          <p:cNvCxnSpPr/>
          <p:nvPr/>
        </p:nvCxnSpPr>
        <p:spPr>
          <a:xfrm>
            <a:off x="1036947" y="5484629"/>
            <a:ext cx="10316852"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42778170-424A-660C-80E2-55D659EEFF9C}"/>
              </a:ext>
            </a:extLst>
          </p:cNvPr>
          <p:cNvSpPr/>
          <p:nvPr/>
        </p:nvSpPr>
        <p:spPr>
          <a:xfrm>
            <a:off x="942680" y="5560978"/>
            <a:ext cx="1725106" cy="7964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Hosting solution</a:t>
            </a:r>
          </a:p>
        </p:txBody>
      </p:sp>
      <p:sp>
        <p:nvSpPr>
          <p:cNvPr id="8" name="TextBox 7">
            <a:extLst>
              <a:ext uri="{FF2B5EF4-FFF2-40B4-BE49-F238E27FC236}">
                <a16:creationId xmlns:a16="http://schemas.microsoft.com/office/drawing/2014/main" id="{4D032BB3-9959-8764-38F9-C1EADD7B2A30}"/>
              </a:ext>
            </a:extLst>
          </p:cNvPr>
          <p:cNvSpPr txBox="1"/>
          <p:nvPr/>
        </p:nvSpPr>
        <p:spPr>
          <a:xfrm>
            <a:off x="3082565" y="5560978"/>
            <a:ext cx="2384980"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Cloud based solution which is publicly accessible </a:t>
            </a:r>
          </a:p>
          <a:p>
            <a:pPr marL="171450" indent="-171450">
              <a:buFont typeface="Arial" panose="020B0604020202020204" pitchFamily="34" charset="0"/>
              <a:buChar char="•"/>
            </a:pPr>
            <a:r>
              <a:rPr lang="en-US" sz="1050" dirty="0"/>
              <a:t>Ability to link with GitHub repository </a:t>
            </a:r>
          </a:p>
        </p:txBody>
      </p:sp>
      <p:sp>
        <p:nvSpPr>
          <p:cNvPr id="12" name="TextBox 11">
            <a:extLst>
              <a:ext uri="{FF2B5EF4-FFF2-40B4-BE49-F238E27FC236}">
                <a16:creationId xmlns:a16="http://schemas.microsoft.com/office/drawing/2014/main" id="{E475458C-B7C3-DF70-2CE2-0F5F1E31C1DC}"/>
              </a:ext>
            </a:extLst>
          </p:cNvPr>
          <p:cNvSpPr txBox="1"/>
          <p:nvPr/>
        </p:nvSpPr>
        <p:spPr>
          <a:xfrm>
            <a:off x="5648228" y="5560978"/>
            <a:ext cx="1959202"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Cloud hosting solutions e.g. Azure</a:t>
            </a:r>
          </a:p>
          <a:p>
            <a:pPr marL="171450" indent="-171450">
              <a:buFont typeface="Arial" panose="020B0604020202020204" pitchFamily="34" charset="0"/>
              <a:buChar char="•"/>
            </a:pPr>
            <a:r>
              <a:rPr lang="en-US" sz="1050" dirty="0"/>
              <a:t>Ability to link with GitHub repository </a:t>
            </a:r>
          </a:p>
        </p:txBody>
      </p:sp>
      <p:sp>
        <p:nvSpPr>
          <p:cNvPr id="32" name="TextBox 31">
            <a:extLst>
              <a:ext uri="{FF2B5EF4-FFF2-40B4-BE49-F238E27FC236}">
                <a16:creationId xmlns:a16="http://schemas.microsoft.com/office/drawing/2014/main" id="{3C5CF82A-160D-7086-CCFF-5093CCDC55A0}"/>
              </a:ext>
            </a:extLst>
          </p:cNvPr>
          <p:cNvSpPr txBox="1"/>
          <p:nvPr/>
        </p:nvSpPr>
        <p:spPr>
          <a:xfrm>
            <a:off x="7692272" y="5560978"/>
            <a:ext cx="3997220" cy="796410"/>
          </a:xfrm>
          <a:prstGeom prst="rect">
            <a:avLst/>
          </a:prstGeom>
          <a:noFill/>
        </p:spPr>
        <p:txBody>
          <a:bodyPr wrap="square" rtlCol="0">
            <a:noAutofit/>
          </a:bodyPr>
          <a:lstStyle/>
          <a:p>
            <a:pPr marL="171450" indent="-171450">
              <a:buFont typeface="Arial" panose="020B0604020202020204" pitchFamily="34" charset="0"/>
              <a:buChar char="•"/>
            </a:pPr>
            <a:r>
              <a:rPr lang="en-US" sz="1050" dirty="0"/>
              <a:t>Across all the key elements and options what are the key consideration for the hosting solution</a:t>
            </a:r>
          </a:p>
          <a:p>
            <a:pPr marL="171450" indent="-171450">
              <a:buFont typeface="Arial" panose="020B0604020202020204" pitchFamily="34" charset="0"/>
              <a:buChar char="•"/>
            </a:pPr>
            <a:r>
              <a:rPr lang="en-US" sz="1050" dirty="0"/>
              <a:t>Which hosting solution is the easiest/cost effective to store the application on?</a:t>
            </a:r>
          </a:p>
        </p:txBody>
      </p:sp>
      <p:pic>
        <p:nvPicPr>
          <p:cNvPr id="6146" name="Picture 2">
            <a:extLst>
              <a:ext uri="{FF2B5EF4-FFF2-40B4-BE49-F238E27FC236}">
                <a16:creationId xmlns:a16="http://schemas.microsoft.com/office/drawing/2014/main" id="{3807B617-554A-1357-A353-980BF45A37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756" y="5496152"/>
            <a:ext cx="259253" cy="259253"/>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EE1858AC-EBC3-8D2E-2680-42FCA4256644}"/>
              </a:ext>
            </a:extLst>
          </p:cNvPr>
          <p:cNvSpPr txBox="1"/>
          <p:nvPr/>
        </p:nvSpPr>
        <p:spPr>
          <a:xfrm>
            <a:off x="11453567" y="6260861"/>
            <a:ext cx="250390" cy="246221"/>
          </a:xfrm>
          <a:prstGeom prst="rect">
            <a:avLst/>
          </a:prstGeom>
          <a:noFill/>
        </p:spPr>
        <p:txBody>
          <a:bodyPr wrap="none" rtlCol="0">
            <a:spAutoFit/>
          </a:bodyPr>
          <a:lstStyle/>
          <a:p>
            <a:r>
              <a:rPr lang="en-US" sz="1000" dirty="0"/>
              <a:t>3</a:t>
            </a:r>
          </a:p>
        </p:txBody>
      </p:sp>
      <p:pic>
        <p:nvPicPr>
          <p:cNvPr id="4098" name="Picture 2">
            <a:extLst>
              <a:ext uri="{FF2B5EF4-FFF2-40B4-BE49-F238E27FC236}">
                <a16:creationId xmlns:a16="http://schemas.microsoft.com/office/drawing/2014/main" id="{52886D2B-2E65-41BE-57DF-A909C160BD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382945"/>
            <a:ext cx="339537" cy="3395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116AC8B-1B5C-42D0-FDD9-C19AB78F9E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839" y="1329611"/>
            <a:ext cx="304666" cy="304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050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45FA-423B-8112-2CDE-E57037089997}"/>
              </a:ext>
            </a:extLst>
          </p:cNvPr>
          <p:cNvSpPr>
            <a:spLocks noGrp="1"/>
          </p:cNvSpPr>
          <p:nvPr>
            <p:ph type="title"/>
          </p:nvPr>
        </p:nvSpPr>
        <p:spPr>
          <a:xfrm>
            <a:off x="838200" y="365126"/>
            <a:ext cx="10515600" cy="796410"/>
          </a:xfrm>
        </p:spPr>
        <p:txBody>
          <a:bodyPr>
            <a:normAutofit/>
          </a:bodyPr>
          <a:lstStyle/>
          <a:p>
            <a:r>
              <a:rPr lang="en-US" sz="2400" dirty="0"/>
              <a:t>The project plan will iteratively build the web application with regular reviews before launch in April. Scope to be revised if needed</a:t>
            </a:r>
          </a:p>
        </p:txBody>
      </p:sp>
      <p:grpSp>
        <p:nvGrpSpPr>
          <p:cNvPr id="7" name="Group 6">
            <a:extLst>
              <a:ext uri="{FF2B5EF4-FFF2-40B4-BE49-F238E27FC236}">
                <a16:creationId xmlns:a16="http://schemas.microsoft.com/office/drawing/2014/main" id="{2403C9FB-CC25-B626-8D63-82666FC98226}"/>
              </a:ext>
            </a:extLst>
          </p:cNvPr>
          <p:cNvGrpSpPr/>
          <p:nvPr/>
        </p:nvGrpSpPr>
        <p:grpSpPr>
          <a:xfrm>
            <a:off x="11299038" y="170953"/>
            <a:ext cx="809837" cy="881752"/>
            <a:chOff x="11141723" y="158728"/>
            <a:chExt cx="809837" cy="881752"/>
          </a:xfrm>
        </p:grpSpPr>
        <p:sp>
          <p:nvSpPr>
            <p:cNvPr id="6" name="TextBox 5">
              <a:extLst>
                <a:ext uri="{FF2B5EF4-FFF2-40B4-BE49-F238E27FC236}">
                  <a16:creationId xmlns:a16="http://schemas.microsoft.com/office/drawing/2014/main" id="{EB0E88E3-6838-24C5-2EDD-53E7A76D70BF}"/>
                </a:ext>
              </a:extLst>
            </p:cNvPr>
            <p:cNvSpPr txBox="1"/>
            <p:nvPr/>
          </p:nvSpPr>
          <p:spPr>
            <a:xfrm>
              <a:off x="11141723" y="794259"/>
              <a:ext cx="809837" cy="246221"/>
            </a:xfrm>
            <a:prstGeom prst="rect">
              <a:avLst/>
            </a:prstGeom>
            <a:noFill/>
          </p:spPr>
          <p:txBody>
            <a:bodyPr wrap="none" rtlCol="0">
              <a:spAutoFit/>
            </a:bodyPr>
            <a:lstStyle/>
            <a:p>
              <a:r>
                <a:rPr lang="en-US" sz="1000" b="1" dirty="0">
                  <a:latin typeface="Avenir Book" panose="02000503020000020003" pitchFamily="2" charset="0"/>
                </a:rPr>
                <a:t>Smart Byte</a:t>
              </a:r>
            </a:p>
          </p:txBody>
        </p:sp>
        <p:pic>
          <p:nvPicPr>
            <p:cNvPr id="3074" name="Picture 2">
              <a:extLst>
                <a:ext uri="{FF2B5EF4-FFF2-40B4-BE49-F238E27FC236}">
                  <a16:creationId xmlns:a16="http://schemas.microsoft.com/office/drawing/2014/main" id="{C8B608B1-E83B-7CA8-E330-73540ED3D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4118" y="158728"/>
              <a:ext cx="675354" cy="6753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EB8E3A18-9367-969E-1736-F2A162D19A64}"/>
              </a:ext>
            </a:extLst>
          </p:cNvPr>
          <p:cNvGrpSpPr/>
          <p:nvPr/>
        </p:nvGrpSpPr>
        <p:grpSpPr>
          <a:xfrm>
            <a:off x="519169" y="1206989"/>
            <a:ext cx="1284530" cy="289541"/>
            <a:chOff x="2913228" y="1007663"/>
            <a:chExt cx="2384980" cy="289541"/>
          </a:xfrm>
        </p:grpSpPr>
        <p:sp>
          <p:nvSpPr>
            <p:cNvPr id="4" name="TextBox 3">
              <a:extLst>
                <a:ext uri="{FF2B5EF4-FFF2-40B4-BE49-F238E27FC236}">
                  <a16:creationId xmlns:a16="http://schemas.microsoft.com/office/drawing/2014/main" id="{5B5B63E0-F93C-9B12-E59A-C3D060DC9093}"/>
                </a:ext>
              </a:extLst>
            </p:cNvPr>
            <p:cNvSpPr txBox="1"/>
            <p:nvPr/>
          </p:nvSpPr>
          <p:spPr>
            <a:xfrm>
              <a:off x="2913228" y="100766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oAutofit/>
            </a:bodyPr>
            <a:lstStyle/>
            <a:p>
              <a:pPr algn="ctr"/>
              <a:r>
                <a:rPr lang="en-US" sz="1400" b="1" dirty="0"/>
                <a:t>Stages</a:t>
              </a:r>
            </a:p>
          </p:txBody>
        </p:sp>
        <p:cxnSp>
          <p:nvCxnSpPr>
            <p:cNvPr id="10" name="Straight Connector 9">
              <a:extLst>
                <a:ext uri="{FF2B5EF4-FFF2-40B4-BE49-F238E27FC236}">
                  <a16:creationId xmlns:a16="http://schemas.microsoft.com/office/drawing/2014/main" id="{FBC141CA-256D-3ADE-0E92-3BB5004F8272}"/>
                </a:ext>
              </a:extLst>
            </p:cNvPr>
            <p:cNvCxnSpPr/>
            <p:nvPr/>
          </p:nvCxnSpPr>
          <p:spPr>
            <a:xfrm>
              <a:off x="2913228" y="1297203"/>
              <a:ext cx="238498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1" name="Rounded Rectangle 10">
            <a:extLst>
              <a:ext uri="{FF2B5EF4-FFF2-40B4-BE49-F238E27FC236}">
                <a16:creationId xmlns:a16="http://schemas.microsoft.com/office/drawing/2014/main" id="{A6869E3F-3B49-4C62-EA6F-D9C67ABDBAA8}"/>
              </a:ext>
            </a:extLst>
          </p:cNvPr>
          <p:cNvSpPr/>
          <p:nvPr/>
        </p:nvSpPr>
        <p:spPr>
          <a:xfrm>
            <a:off x="399369" y="1800994"/>
            <a:ext cx="1284530" cy="66191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effectLst/>
                <a:latin typeface="Calibri" panose="020F0502020204030204" pitchFamily="34" charset="0"/>
              </a:rPr>
              <a:t>Discovery phase</a:t>
            </a:r>
            <a:endParaRPr lang="en-US" sz="1200" b="1" dirty="0"/>
          </a:p>
        </p:txBody>
      </p:sp>
      <p:cxnSp>
        <p:nvCxnSpPr>
          <p:cNvPr id="12" name="Straight Connector 11">
            <a:extLst>
              <a:ext uri="{FF2B5EF4-FFF2-40B4-BE49-F238E27FC236}">
                <a16:creationId xmlns:a16="http://schemas.microsoft.com/office/drawing/2014/main" id="{9FE90EBF-EC52-7387-821C-EE8B317FAAF6}"/>
              </a:ext>
            </a:extLst>
          </p:cNvPr>
          <p:cNvCxnSpPr>
            <a:cxnSpLocks/>
          </p:cNvCxnSpPr>
          <p:nvPr/>
        </p:nvCxnSpPr>
        <p:spPr>
          <a:xfrm>
            <a:off x="583937" y="2562730"/>
            <a:ext cx="1096487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6EF243E7-9D40-3E96-818A-52BA8C721E3F}"/>
              </a:ext>
            </a:extLst>
          </p:cNvPr>
          <p:cNvSpPr/>
          <p:nvPr/>
        </p:nvSpPr>
        <p:spPr>
          <a:xfrm>
            <a:off x="399369" y="2767370"/>
            <a:ext cx="1284530" cy="66191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effectLst/>
                <a:latin typeface="Calibri" panose="020F0502020204030204" pitchFamily="34" charset="0"/>
              </a:rPr>
              <a:t>MVP build</a:t>
            </a:r>
            <a:endParaRPr lang="en-US" sz="1200" b="1" dirty="0"/>
          </a:p>
        </p:txBody>
      </p:sp>
      <p:cxnSp>
        <p:nvCxnSpPr>
          <p:cNvPr id="15" name="Straight Connector 14">
            <a:extLst>
              <a:ext uri="{FF2B5EF4-FFF2-40B4-BE49-F238E27FC236}">
                <a16:creationId xmlns:a16="http://schemas.microsoft.com/office/drawing/2014/main" id="{A5859485-AE84-D186-4DFE-F4FCA74E37E9}"/>
              </a:ext>
            </a:extLst>
          </p:cNvPr>
          <p:cNvCxnSpPr>
            <a:cxnSpLocks/>
          </p:cNvCxnSpPr>
          <p:nvPr/>
        </p:nvCxnSpPr>
        <p:spPr>
          <a:xfrm>
            <a:off x="585539" y="3544750"/>
            <a:ext cx="1096487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C0573088-F8BC-0C1D-1A36-FCD19833681C}"/>
              </a:ext>
            </a:extLst>
          </p:cNvPr>
          <p:cNvSpPr/>
          <p:nvPr/>
        </p:nvSpPr>
        <p:spPr>
          <a:xfrm>
            <a:off x="399369" y="3733746"/>
            <a:ext cx="1284530" cy="66191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effectLst/>
                <a:latin typeface="Calibri" panose="020F0502020204030204" pitchFamily="34" charset="0"/>
              </a:rPr>
              <a:t>MMP build</a:t>
            </a:r>
            <a:endParaRPr lang="en-US" sz="1200" b="1" dirty="0"/>
          </a:p>
        </p:txBody>
      </p:sp>
      <p:cxnSp>
        <p:nvCxnSpPr>
          <p:cNvPr id="17" name="Straight Connector 16">
            <a:extLst>
              <a:ext uri="{FF2B5EF4-FFF2-40B4-BE49-F238E27FC236}">
                <a16:creationId xmlns:a16="http://schemas.microsoft.com/office/drawing/2014/main" id="{E06B8234-525C-BF08-9938-BD97580FEA86}"/>
              </a:ext>
            </a:extLst>
          </p:cNvPr>
          <p:cNvCxnSpPr>
            <a:cxnSpLocks/>
          </p:cNvCxnSpPr>
          <p:nvPr/>
        </p:nvCxnSpPr>
        <p:spPr>
          <a:xfrm>
            <a:off x="583937" y="4526770"/>
            <a:ext cx="1096487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A12C3929-15DC-B9A6-1D69-9ADF1F75CA22}"/>
              </a:ext>
            </a:extLst>
          </p:cNvPr>
          <p:cNvSpPr/>
          <p:nvPr/>
        </p:nvSpPr>
        <p:spPr>
          <a:xfrm>
            <a:off x="399369" y="4700122"/>
            <a:ext cx="1284530" cy="66191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effectLst/>
                <a:latin typeface="Calibri" panose="020F0502020204030204" pitchFamily="34" charset="0"/>
              </a:rPr>
              <a:t>Final presentation and IT Expo</a:t>
            </a:r>
            <a:endParaRPr lang="en-US" sz="1200" b="1" dirty="0"/>
          </a:p>
        </p:txBody>
      </p:sp>
      <p:grpSp>
        <p:nvGrpSpPr>
          <p:cNvPr id="26" name="Group 25">
            <a:extLst>
              <a:ext uri="{FF2B5EF4-FFF2-40B4-BE49-F238E27FC236}">
                <a16:creationId xmlns:a16="http://schemas.microsoft.com/office/drawing/2014/main" id="{6D5A8847-266F-61E3-AF9C-E7A88DC9E568}"/>
              </a:ext>
            </a:extLst>
          </p:cNvPr>
          <p:cNvGrpSpPr/>
          <p:nvPr/>
        </p:nvGrpSpPr>
        <p:grpSpPr>
          <a:xfrm>
            <a:off x="1687138" y="838789"/>
            <a:ext cx="807244" cy="661887"/>
            <a:chOff x="2913228" y="1007663"/>
            <a:chExt cx="2384980" cy="289541"/>
          </a:xfrm>
        </p:grpSpPr>
        <p:sp>
          <p:nvSpPr>
            <p:cNvPr id="27" name="TextBox 26">
              <a:extLst>
                <a:ext uri="{FF2B5EF4-FFF2-40B4-BE49-F238E27FC236}">
                  <a16:creationId xmlns:a16="http://schemas.microsoft.com/office/drawing/2014/main" id="{C43F0467-E522-881C-3F2F-C5F7AB619AC7}"/>
                </a:ext>
              </a:extLst>
            </p:cNvPr>
            <p:cNvSpPr txBox="1"/>
            <p:nvPr/>
          </p:nvSpPr>
          <p:spPr>
            <a:xfrm>
              <a:off x="2913228" y="100766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dirty="0"/>
                <a:t>w.c. Jan 30</a:t>
              </a:r>
            </a:p>
          </p:txBody>
        </p:sp>
        <p:cxnSp>
          <p:nvCxnSpPr>
            <p:cNvPr id="28" name="Straight Connector 27">
              <a:extLst>
                <a:ext uri="{FF2B5EF4-FFF2-40B4-BE49-F238E27FC236}">
                  <a16:creationId xmlns:a16="http://schemas.microsoft.com/office/drawing/2014/main" id="{F967D948-112D-BC53-7BF2-45A4FBD4E513}"/>
                </a:ext>
              </a:extLst>
            </p:cNvPr>
            <p:cNvCxnSpPr/>
            <p:nvPr/>
          </p:nvCxnSpPr>
          <p:spPr>
            <a:xfrm>
              <a:off x="2913228" y="1297203"/>
              <a:ext cx="238498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7C7F9A3-0817-1071-5B3B-37C198A3053F}"/>
              </a:ext>
            </a:extLst>
          </p:cNvPr>
          <p:cNvGrpSpPr/>
          <p:nvPr/>
        </p:nvGrpSpPr>
        <p:grpSpPr>
          <a:xfrm>
            <a:off x="3402204" y="838789"/>
            <a:ext cx="808124" cy="661887"/>
            <a:chOff x="3024542" y="1015783"/>
            <a:chExt cx="2384980" cy="289541"/>
          </a:xfrm>
        </p:grpSpPr>
        <p:sp>
          <p:nvSpPr>
            <p:cNvPr id="32" name="TextBox 31">
              <a:extLst>
                <a:ext uri="{FF2B5EF4-FFF2-40B4-BE49-F238E27FC236}">
                  <a16:creationId xmlns:a16="http://schemas.microsoft.com/office/drawing/2014/main" id="{AFE5C41E-CF5D-2332-F4DD-7D3AB691192C}"/>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dirty="0"/>
                <a:t>w.c. Feb 13</a:t>
              </a:r>
            </a:p>
          </p:txBody>
        </p:sp>
        <p:cxnSp>
          <p:nvCxnSpPr>
            <p:cNvPr id="33" name="Straight Connector 32">
              <a:extLst>
                <a:ext uri="{FF2B5EF4-FFF2-40B4-BE49-F238E27FC236}">
                  <a16:creationId xmlns:a16="http://schemas.microsoft.com/office/drawing/2014/main" id="{BD3E59FE-43FE-CAB3-67F5-896CF67D7F92}"/>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05997B1E-5EA9-CD29-0104-85E29CFCE342}"/>
              </a:ext>
            </a:extLst>
          </p:cNvPr>
          <p:cNvGrpSpPr/>
          <p:nvPr/>
        </p:nvGrpSpPr>
        <p:grpSpPr>
          <a:xfrm>
            <a:off x="5119864" y="838789"/>
            <a:ext cx="809838" cy="661887"/>
            <a:chOff x="3024542" y="1015783"/>
            <a:chExt cx="2384980" cy="289541"/>
          </a:xfrm>
        </p:grpSpPr>
        <p:sp>
          <p:nvSpPr>
            <p:cNvPr id="35" name="TextBox 34">
              <a:extLst>
                <a:ext uri="{FF2B5EF4-FFF2-40B4-BE49-F238E27FC236}">
                  <a16:creationId xmlns:a16="http://schemas.microsoft.com/office/drawing/2014/main" id="{1FF79030-AAD8-0E16-076E-A42481ED92C0}"/>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spc="-30" dirty="0"/>
                <a:t>w.c. Feb 27</a:t>
              </a:r>
            </a:p>
          </p:txBody>
        </p:sp>
        <p:cxnSp>
          <p:nvCxnSpPr>
            <p:cNvPr id="36" name="Straight Connector 35">
              <a:extLst>
                <a:ext uri="{FF2B5EF4-FFF2-40B4-BE49-F238E27FC236}">
                  <a16:creationId xmlns:a16="http://schemas.microsoft.com/office/drawing/2014/main" id="{E0A2F6A2-1B71-0CD0-E002-AAD4FA32CADB}"/>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F99EE4B9-78A2-A9E0-2644-503917B84657}"/>
              </a:ext>
            </a:extLst>
          </p:cNvPr>
          <p:cNvGrpSpPr/>
          <p:nvPr/>
        </p:nvGrpSpPr>
        <p:grpSpPr>
          <a:xfrm>
            <a:off x="6839238" y="838789"/>
            <a:ext cx="809838" cy="661887"/>
            <a:chOff x="3024542" y="1015783"/>
            <a:chExt cx="2384980" cy="289541"/>
          </a:xfrm>
        </p:grpSpPr>
        <p:sp>
          <p:nvSpPr>
            <p:cNvPr id="38" name="TextBox 37">
              <a:extLst>
                <a:ext uri="{FF2B5EF4-FFF2-40B4-BE49-F238E27FC236}">
                  <a16:creationId xmlns:a16="http://schemas.microsoft.com/office/drawing/2014/main" id="{E06A8ED2-A7BA-C98B-C075-764731BC3C78}"/>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dirty="0"/>
                <a:t>w.c. Mar 13</a:t>
              </a:r>
            </a:p>
          </p:txBody>
        </p:sp>
        <p:cxnSp>
          <p:nvCxnSpPr>
            <p:cNvPr id="39" name="Straight Connector 38">
              <a:extLst>
                <a:ext uri="{FF2B5EF4-FFF2-40B4-BE49-F238E27FC236}">
                  <a16:creationId xmlns:a16="http://schemas.microsoft.com/office/drawing/2014/main" id="{B6388F9B-EABE-3C76-085D-72ACC423963B}"/>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C29FDB45-4F02-2D3C-1F14-893093BAC8E1}"/>
              </a:ext>
            </a:extLst>
          </p:cNvPr>
          <p:cNvSpPr txBox="1"/>
          <p:nvPr/>
        </p:nvSpPr>
        <p:spPr>
          <a:xfrm>
            <a:off x="462483" y="6663508"/>
            <a:ext cx="808150" cy="197182"/>
          </a:xfrm>
          <a:prstGeom prst="rect">
            <a:avLst/>
          </a:prstGeom>
          <a:noFill/>
          <a:ln>
            <a:noFill/>
          </a:ln>
        </p:spPr>
        <p:txBody>
          <a:bodyPr wrap="square" lIns="36000" tIns="36000" rIns="36000" bIns="36000" rtlCol="0">
            <a:noAutofit/>
          </a:bodyPr>
          <a:lstStyle/>
          <a:p>
            <a:r>
              <a:rPr lang="en-US" sz="800" spc="-30" dirty="0"/>
              <a:t>Milestone</a:t>
            </a:r>
          </a:p>
        </p:txBody>
      </p:sp>
      <p:sp>
        <p:nvSpPr>
          <p:cNvPr id="44" name="TextBox 43">
            <a:extLst>
              <a:ext uri="{FF2B5EF4-FFF2-40B4-BE49-F238E27FC236}">
                <a16:creationId xmlns:a16="http://schemas.microsoft.com/office/drawing/2014/main" id="{C484012A-58B4-B24B-A4C1-B2A7E79CCD6A}"/>
              </a:ext>
            </a:extLst>
          </p:cNvPr>
          <p:cNvSpPr txBox="1"/>
          <p:nvPr/>
        </p:nvSpPr>
        <p:spPr>
          <a:xfrm>
            <a:off x="30050" y="6663508"/>
            <a:ext cx="808150" cy="197182"/>
          </a:xfrm>
          <a:prstGeom prst="rect">
            <a:avLst/>
          </a:prstGeom>
          <a:noFill/>
          <a:ln>
            <a:noFill/>
          </a:ln>
        </p:spPr>
        <p:txBody>
          <a:bodyPr wrap="square" lIns="36000" tIns="36000" rIns="36000" bIns="36000" rtlCol="0">
            <a:noAutofit/>
          </a:bodyPr>
          <a:lstStyle/>
          <a:p>
            <a:r>
              <a:rPr lang="en-US" sz="800" spc="-30" dirty="0"/>
              <a:t>Key</a:t>
            </a:r>
          </a:p>
        </p:txBody>
      </p:sp>
      <p:sp>
        <p:nvSpPr>
          <p:cNvPr id="3086" name="Diamond 3085">
            <a:extLst>
              <a:ext uri="{FF2B5EF4-FFF2-40B4-BE49-F238E27FC236}">
                <a16:creationId xmlns:a16="http://schemas.microsoft.com/office/drawing/2014/main" id="{B6D99889-139A-72E3-3E49-F274FC28A8EE}"/>
              </a:ext>
            </a:extLst>
          </p:cNvPr>
          <p:cNvSpPr/>
          <p:nvPr/>
        </p:nvSpPr>
        <p:spPr>
          <a:xfrm>
            <a:off x="306384" y="6717258"/>
            <a:ext cx="92985" cy="89682"/>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87" name="Group 3086">
            <a:extLst>
              <a:ext uri="{FF2B5EF4-FFF2-40B4-BE49-F238E27FC236}">
                <a16:creationId xmlns:a16="http://schemas.microsoft.com/office/drawing/2014/main" id="{CF9A97E7-F140-61A5-57C9-D840F7B7D0E4}"/>
              </a:ext>
            </a:extLst>
          </p:cNvPr>
          <p:cNvGrpSpPr/>
          <p:nvPr/>
        </p:nvGrpSpPr>
        <p:grpSpPr>
          <a:xfrm>
            <a:off x="2544231" y="838789"/>
            <a:ext cx="808124" cy="661887"/>
            <a:chOff x="3024542" y="1015783"/>
            <a:chExt cx="2384980" cy="289541"/>
          </a:xfrm>
        </p:grpSpPr>
        <p:sp>
          <p:nvSpPr>
            <p:cNvPr id="3088" name="TextBox 3087">
              <a:extLst>
                <a:ext uri="{FF2B5EF4-FFF2-40B4-BE49-F238E27FC236}">
                  <a16:creationId xmlns:a16="http://schemas.microsoft.com/office/drawing/2014/main" id="{50E29441-D560-B73A-6DD8-6EA18C8CD94E}"/>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dirty="0"/>
                <a:t>w.c. Feb 6</a:t>
              </a:r>
            </a:p>
          </p:txBody>
        </p:sp>
        <p:cxnSp>
          <p:nvCxnSpPr>
            <p:cNvPr id="3089" name="Straight Connector 3088">
              <a:extLst>
                <a:ext uri="{FF2B5EF4-FFF2-40B4-BE49-F238E27FC236}">
                  <a16:creationId xmlns:a16="http://schemas.microsoft.com/office/drawing/2014/main" id="{D1002BE3-6143-6B33-8E97-3F135CF36515}"/>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090" name="Group 3089">
            <a:extLst>
              <a:ext uri="{FF2B5EF4-FFF2-40B4-BE49-F238E27FC236}">
                <a16:creationId xmlns:a16="http://schemas.microsoft.com/office/drawing/2014/main" id="{E5E531EE-CA19-66D6-1C43-3F2D651266AA}"/>
              </a:ext>
            </a:extLst>
          </p:cNvPr>
          <p:cNvGrpSpPr/>
          <p:nvPr/>
        </p:nvGrpSpPr>
        <p:grpSpPr>
          <a:xfrm>
            <a:off x="4260177" y="838789"/>
            <a:ext cx="809838" cy="661887"/>
            <a:chOff x="3024542" y="1015783"/>
            <a:chExt cx="2384980" cy="289541"/>
          </a:xfrm>
        </p:grpSpPr>
        <p:sp>
          <p:nvSpPr>
            <p:cNvPr id="3091" name="TextBox 3090">
              <a:extLst>
                <a:ext uri="{FF2B5EF4-FFF2-40B4-BE49-F238E27FC236}">
                  <a16:creationId xmlns:a16="http://schemas.microsoft.com/office/drawing/2014/main" id="{F9E4289D-26CC-E217-B57B-9BAEBDE7768D}"/>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spc="-30" dirty="0"/>
                <a:t>w.c. Feb 20</a:t>
              </a:r>
            </a:p>
          </p:txBody>
        </p:sp>
        <p:cxnSp>
          <p:nvCxnSpPr>
            <p:cNvPr id="3092" name="Straight Connector 3091">
              <a:extLst>
                <a:ext uri="{FF2B5EF4-FFF2-40B4-BE49-F238E27FC236}">
                  <a16:creationId xmlns:a16="http://schemas.microsoft.com/office/drawing/2014/main" id="{36FEACB1-9F79-118D-67EB-7F4113A6F61A}"/>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093" name="Group 3092">
            <a:extLst>
              <a:ext uri="{FF2B5EF4-FFF2-40B4-BE49-F238E27FC236}">
                <a16:creationId xmlns:a16="http://schemas.microsoft.com/office/drawing/2014/main" id="{84B3027F-5963-0A13-BF3C-3D78BAAA3DE1}"/>
              </a:ext>
            </a:extLst>
          </p:cNvPr>
          <p:cNvGrpSpPr/>
          <p:nvPr/>
        </p:nvGrpSpPr>
        <p:grpSpPr>
          <a:xfrm>
            <a:off x="5979551" y="838789"/>
            <a:ext cx="809838" cy="661887"/>
            <a:chOff x="3024542" y="1015783"/>
            <a:chExt cx="2384980" cy="289541"/>
          </a:xfrm>
        </p:grpSpPr>
        <p:sp>
          <p:nvSpPr>
            <p:cNvPr id="3094" name="TextBox 3093">
              <a:extLst>
                <a:ext uri="{FF2B5EF4-FFF2-40B4-BE49-F238E27FC236}">
                  <a16:creationId xmlns:a16="http://schemas.microsoft.com/office/drawing/2014/main" id="{A6A2873E-6B58-A8D4-8770-645970014E88}"/>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spc="-30" dirty="0"/>
                <a:t>w.c. Mar 6</a:t>
              </a:r>
            </a:p>
          </p:txBody>
        </p:sp>
        <p:cxnSp>
          <p:nvCxnSpPr>
            <p:cNvPr id="3095" name="Straight Connector 3094">
              <a:extLst>
                <a:ext uri="{FF2B5EF4-FFF2-40B4-BE49-F238E27FC236}">
                  <a16:creationId xmlns:a16="http://schemas.microsoft.com/office/drawing/2014/main" id="{337A3FFB-8CF1-446E-EFFF-C7B6261F7BFA}"/>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2BCD6600-9E63-30A9-FB5D-932D8D637F07}"/>
              </a:ext>
            </a:extLst>
          </p:cNvPr>
          <p:cNvGrpSpPr/>
          <p:nvPr/>
        </p:nvGrpSpPr>
        <p:grpSpPr>
          <a:xfrm>
            <a:off x="7698925" y="838789"/>
            <a:ext cx="809838" cy="661887"/>
            <a:chOff x="3024542" y="1015783"/>
            <a:chExt cx="2384980" cy="289541"/>
          </a:xfrm>
        </p:grpSpPr>
        <p:sp>
          <p:nvSpPr>
            <p:cNvPr id="3097" name="TextBox 3096">
              <a:extLst>
                <a:ext uri="{FF2B5EF4-FFF2-40B4-BE49-F238E27FC236}">
                  <a16:creationId xmlns:a16="http://schemas.microsoft.com/office/drawing/2014/main" id="{5358FB53-968B-AB69-BAFF-C4AEE277296C}"/>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dirty="0"/>
                <a:t>w.c. Mar 20</a:t>
              </a:r>
            </a:p>
          </p:txBody>
        </p:sp>
        <p:cxnSp>
          <p:nvCxnSpPr>
            <p:cNvPr id="3098" name="Straight Connector 3097">
              <a:extLst>
                <a:ext uri="{FF2B5EF4-FFF2-40B4-BE49-F238E27FC236}">
                  <a16:creationId xmlns:a16="http://schemas.microsoft.com/office/drawing/2014/main" id="{3D398970-E771-CAE7-4060-9F773978532A}"/>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3114" name="Triangle 3113">
            <a:extLst>
              <a:ext uri="{FF2B5EF4-FFF2-40B4-BE49-F238E27FC236}">
                <a16:creationId xmlns:a16="http://schemas.microsoft.com/office/drawing/2014/main" id="{09501F6B-1554-25F2-2D44-4E34191239F9}"/>
              </a:ext>
            </a:extLst>
          </p:cNvPr>
          <p:cNvSpPr/>
          <p:nvPr/>
        </p:nvSpPr>
        <p:spPr>
          <a:xfrm>
            <a:off x="318206" y="6562959"/>
            <a:ext cx="92985" cy="8968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5" name="TextBox 3114">
            <a:extLst>
              <a:ext uri="{FF2B5EF4-FFF2-40B4-BE49-F238E27FC236}">
                <a16:creationId xmlns:a16="http://schemas.microsoft.com/office/drawing/2014/main" id="{96729DE3-5594-BAEE-25EB-258E0B4BFACD}"/>
              </a:ext>
            </a:extLst>
          </p:cNvPr>
          <p:cNvSpPr txBox="1"/>
          <p:nvPr/>
        </p:nvSpPr>
        <p:spPr>
          <a:xfrm>
            <a:off x="404357" y="6511163"/>
            <a:ext cx="1707977" cy="179220"/>
          </a:xfrm>
          <a:prstGeom prst="rect">
            <a:avLst/>
          </a:prstGeom>
          <a:noFill/>
          <a:ln>
            <a:noFill/>
          </a:ln>
        </p:spPr>
        <p:txBody>
          <a:bodyPr wrap="square" lIns="36000" tIns="36000" rIns="36000" bIns="36000" rtlCol="0" anchor="t">
            <a:noAutofit/>
          </a:bodyPr>
          <a:lstStyle/>
          <a:p>
            <a:r>
              <a:rPr lang="en-US" sz="800" spc="-30" dirty="0"/>
              <a:t>Update meeting with Marcos if needed</a:t>
            </a:r>
          </a:p>
        </p:txBody>
      </p:sp>
      <p:grpSp>
        <p:nvGrpSpPr>
          <p:cNvPr id="5" name="Group 4">
            <a:extLst>
              <a:ext uri="{FF2B5EF4-FFF2-40B4-BE49-F238E27FC236}">
                <a16:creationId xmlns:a16="http://schemas.microsoft.com/office/drawing/2014/main" id="{4FA6EC96-EA28-6EC5-C636-7D7A66B48A73}"/>
              </a:ext>
            </a:extLst>
          </p:cNvPr>
          <p:cNvGrpSpPr/>
          <p:nvPr/>
        </p:nvGrpSpPr>
        <p:grpSpPr>
          <a:xfrm>
            <a:off x="8558612" y="832704"/>
            <a:ext cx="809838" cy="661887"/>
            <a:chOff x="3024542" y="1015783"/>
            <a:chExt cx="2384980" cy="289541"/>
          </a:xfrm>
        </p:grpSpPr>
        <p:sp>
          <p:nvSpPr>
            <p:cNvPr id="8" name="TextBox 7">
              <a:extLst>
                <a:ext uri="{FF2B5EF4-FFF2-40B4-BE49-F238E27FC236}">
                  <a16:creationId xmlns:a16="http://schemas.microsoft.com/office/drawing/2014/main" id="{3459E7CB-4774-A141-3D45-45F5EAEBB094}"/>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spc="-30" dirty="0"/>
                <a:t>w.c. Mar 27</a:t>
              </a:r>
            </a:p>
          </p:txBody>
        </p:sp>
        <p:cxnSp>
          <p:nvCxnSpPr>
            <p:cNvPr id="9" name="Straight Connector 8">
              <a:extLst>
                <a:ext uri="{FF2B5EF4-FFF2-40B4-BE49-F238E27FC236}">
                  <a16:creationId xmlns:a16="http://schemas.microsoft.com/office/drawing/2014/main" id="{DE6002E3-1A7F-6F3D-82C5-C5493FA3DB3B}"/>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57ECB899-7723-9332-7E84-D1E20A9D4B0B}"/>
              </a:ext>
            </a:extLst>
          </p:cNvPr>
          <p:cNvGrpSpPr/>
          <p:nvPr/>
        </p:nvGrpSpPr>
        <p:grpSpPr>
          <a:xfrm>
            <a:off x="10277986" y="832704"/>
            <a:ext cx="809838" cy="661887"/>
            <a:chOff x="3024542" y="1015783"/>
            <a:chExt cx="2384980" cy="289541"/>
          </a:xfrm>
        </p:grpSpPr>
        <p:sp>
          <p:nvSpPr>
            <p:cNvPr id="18" name="TextBox 17">
              <a:extLst>
                <a:ext uri="{FF2B5EF4-FFF2-40B4-BE49-F238E27FC236}">
                  <a16:creationId xmlns:a16="http://schemas.microsoft.com/office/drawing/2014/main" id="{74D5DEDD-7DAF-5D38-0D75-0E0AA6782E16}"/>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dirty="0"/>
                <a:t>w.c. Apr 10</a:t>
              </a:r>
            </a:p>
          </p:txBody>
        </p:sp>
        <p:cxnSp>
          <p:nvCxnSpPr>
            <p:cNvPr id="22" name="Straight Connector 21">
              <a:extLst>
                <a:ext uri="{FF2B5EF4-FFF2-40B4-BE49-F238E27FC236}">
                  <a16:creationId xmlns:a16="http://schemas.microsoft.com/office/drawing/2014/main" id="{82268EA5-046A-59C8-BAC3-BD3ABB542940}"/>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C95D2B26-19C3-9647-6D33-A31648F73C05}"/>
              </a:ext>
            </a:extLst>
          </p:cNvPr>
          <p:cNvGrpSpPr/>
          <p:nvPr/>
        </p:nvGrpSpPr>
        <p:grpSpPr>
          <a:xfrm>
            <a:off x="9418299" y="832704"/>
            <a:ext cx="809838" cy="661887"/>
            <a:chOff x="3024542" y="1015783"/>
            <a:chExt cx="2384980" cy="289541"/>
          </a:xfrm>
        </p:grpSpPr>
        <p:sp>
          <p:nvSpPr>
            <p:cNvPr id="24" name="TextBox 23">
              <a:extLst>
                <a:ext uri="{FF2B5EF4-FFF2-40B4-BE49-F238E27FC236}">
                  <a16:creationId xmlns:a16="http://schemas.microsoft.com/office/drawing/2014/main" id="{3FEE5390-1D40-4B57-01AA-A95E04A1A03C}"/>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spc="-30" dirty="0"/>
                <a:t>w.c. Apr 3</a:t>
              </a:r>
            </a:p>
          </p:txBody>
        </p:sp>
        <p:cxnSp>
          <p:nvCxnSpPr>
            <p:cNvPr id="25" name="Straight Connector 24">
              <a:extLst>
                <a:ext uri="{FF2B5EF4-FFF2-40B4-BE49-F238E27FC236}">
                  <a16:creationId xmlns:a16="http://schemas.microsoft.com/office/drawing/2014/main" id="{44F1965E-4DFC-99C3-D115-3FAE660F24BE}"/>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3E47654-104B-4790-60F6-BF5621307116}"/>
              </a:ext>
            </a:extLst>
          </p:cNvPr>
          <p:cNvGrpSpPr/>
          <p:nvPr/>
        </p:nvGrpSpPr>
        <p:grpSpPr>
          <a:xfrm>
            <a:off x="11137671" y="832704"/>
            <a:ext cx="809838" cy="661887"/>
            <a:chOff x="3024542" y="1015783"/>
            <a:chExt cx="2384980" cy="289541"/>
          </a:xfrm>
        </p:grpSpPr>
        <p:sp>
          <p:nvSpPr>
            <p:cNvPr id="30" name="TextBox 29">
              <a:extLst>
                <a:ext uri="{FF2B5EF4-FFF2-40B4-BE49-F238E27FC236}">
                  <a16:creationId xmlns:a16="http://schemas.microsoft.com/office/drawing/2014/main" id="{76070EA9-A3A1-8C4D-F568-EDF1B8326FE4}"/>
                </a:ext>
              </a:extLst>
            </p:cNvPr>
            <p:cNvSpPr txBox="1"/>
            <p:nvPr/>
          </p:nvSpPr>
          <p:spPr>
            <a:xfrm>
              <a:off x="3024542" y="1015783"/>
              <a:ext cx="2384980" cy="289541"/>
            </a:xfrm>
            <a:prstGeom prst="rect">
              <a:avLst/>
            </a:prstGeom>
            <a:noFill/>
            <a:effectLst>
              <a:glow rad="63500">
                <a:schemeClr val="accent6">
                  <a:satMod val="175000"/>
                  <a:alpha val="40000"/>
                </a:schemeClr>
              </a:glow>
              <a:outerShdw blurRad="152400" dist="540824" dir="5400000" sx="90000" sy="-19000" rotWithShape="0">
                <a:prstClr val="black"/>
              </a:outerShdw>
            </a:effectLst>
          </p:spPr>
          <p:txBody>
            <a:bodyPr wrap="square" rtlCol="0" anchor="b" anchorCtr="0">
              <a:noAutofit/>
            </a:bodyPr>
            <a:lstStyle/>
            <a:p>
              <a:pPr algn="ctr"/>
              <a:r>
                <a:rPr lang="en-US" sz="1000" b="1" dirty="0"/>
                <a:t>w.c. Apr 17</a:t>
              </a:r>
            </a:p>
          </p:txBody>
        </p:sp>
        <p:cxnSp>
          <p:nvCxnSpPr>
            <p:cNvPr id="40" name="Straight Connector 39">
              <a:extLst>
                <a:ext uri="{FF2B5EF4-FFF2-40B4-BE49-F238E27FC236}">
                  <a16:creationId xmlns:a16="http://schemas.microsoft.com/office/drawing/2014/main" id="{156A1446-5FA8-4A68-FC86-E63C3D499A52}"/>
                </a:ext>
              </a:extLst>
            </p:cNvPr>
            <p:cNvCxnSpPr>
              <a:cxnSpLocks/>
            </p:cNvCxnSpPr>
            <p:nvPr/>
          </p:nvCxnSpPr>
          <p:spPr>
            <a:xfrm>
              <a:off x="3114167" y="1299239"/>
              <a:ext cx="2188240" cy="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F67F6B05-5F9E-EF9B-4EBC-041EA0B8F239}"/>
              </a:ext>
            </a:extLst>
          </p:cNvPr>
          <p:cNvSpPr txBox="1"/>
          <p:nvPr/>
        </p:nvSpPr>
        <p:spPr>
          <a:xfrm>
            <a:off x="1942210" y="1933204"/>
            <a:ext cx="1543110" cy="138986"/>
          </a:xfrm>
          <a:prstGeom prst="rect">
            <a:avLst/>
          </a:prstGeom>
          <a:solidFill>
            <a:schemeClr val="accent5">
              <a:lumMod val="20000"/>
              <a:lumOff val="80000"/>
            </a:schemeClr>
          </a:solidFill>
          <a:ln>
            <a:noFill/>
          </a:ln>
        </p:spPr>
        <p:txBody>
          <a:bodyPr wrap="square" lIns="36000" tIns="0" rIns="36000" bIns="0" rtlCol="0">
            <a:noAutofit/>
          </a:bodyPr>
          <a:lstStyle/>
          <a:p>
            <a:r>
              <a:rPr lang="en-US" sz="800" spc="-30" dirty="0"/>
              <a:t>Source/create data for English model </a:t>
            </a:r>
          </a:p>
        </p:txBody>
      </p:sp>
      <p:sp>
        <p:nvSpPr>
          <p:cNvPr id="42" name="TextBox 41">
            <a:extLst>
              <a:ext uri="{FF2B5EF4-FFF2-40B4-BE49-F238E27FC236}">
                <a16:creationId xmlns:a16="http://schemas.microsoft.com/office/drawing/2014/main" id="{2BFBCBCC-1DC8-CEBA-10AB-A24BA66C49D9}"/>
              </a:ext>
            </a:extLst>
          </p:cNvPr>
          <p:cNvSpPr txBox="1"/>
          <p:nvPr/>
        </p:nvSpPr>
        <p:spPr>
          <a:xfrm>
            <a:off x="1880331" y="1789256"/>
            <a:ext cx="1604989" cy="111020"/>
          </a:xfrm>
          <a:prstGeom prst="rect">
            <a:avLst/>
          </a:prstGeom>
          <a:solidFill>
            <a:schemeClr val="accent5">
              <a:lumMod val="20000"/>
              <a:lumOff val="80000"/>
            </a:schemeClr>
          </a:solidFill>
          <a:ln>
            <a:noFill/>
          </a:ln>
        </p:spPr>
        <p:txBody>
          <a:bodyPr wrap="square" lIns="36000" tIns="0" rIns="36000" bIns="0" rtlCol="0">
            <a:noAutofit/>
          </a:bodyPr>
          <a:lstStyle/>
          <a:p>
            <a:r>
              <a:rPr lang="en-US" sz="800" spc="-30" dirty="0"/>
              <a:t>Finalize options for tech stack</a:t>
            </a:r>
          </a:p>
        </p:txBody>
      </p:sp>
      <p:sp>
        <p:nvSpPr>
          <p:cNvPr id="46" name="Diamond 45">
            <a:extLst>
              <a:ext uri="{FF2B5EF4-FFF2-40B4-BE49-F238E27FC236}">
                <a16:creationId xmlns:a16="http://schemas.microsoft.com/office/drawing/2014/main" id="{5893F205-881D-874C-BF69-DCE877349720}"/>
              </a:ext>
            </a:extLst>
          </p:cNvPr>
          <p:cNvSpPr/>
          <p:nvPr/>
        </p:nvSpPr>
        <p:spPr>
          <a:xfrm>
            <a:off x="11201470" y="5029365"/>
            <a:ext cx="92985" cy="89682"/>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5BE637A2-C07B-58CB-3A0B-F5FE4C98CF41}"/>
              </a:ext>
            </a:extLst>
          </p:cNvPr>
          <p:cNvSpPr txBox="1"/>
          <p:nvPr/>
        </p:nvSpPr>
        <p:spPr>
          <a:xfrm>
            <a:off x="11294455" y="4984596"/>
            <a:ext cx="1891339" cy="179220"/>
          </a:xfrm>
          <a:prstGeom prst="rect">
            <a:avLst/>
          </a:prstGeom>
          <a:noFill/>
          <a:ln>
            <a:noFill/>
          </a:ln>
        </p:spPr>
        <p:txBody>
          <a:bodyPr wrap="square" lIns="36000" tIns="36000" rIns="36000" bIns="36000" rtlCol="0">
            <a:noAutofit/>
          </a:bodyPr>
          <a:lstStyle/>
          <a:p>
            <a:r>
              <a:rPr lang="en-US" sz="800" spc="-30" dirty="0"/>
              <a:t>Apr 18</a:t>
            </a:r>
            <a:r>
              <a:rPr lang="en-US" sz="800" spc="-30" baseline="30000" dirty="0"/>
              <a:t>th</a:t>
            </a:r>
            <a:r>
              <a:rPr lang="en-US" sz="800" spc="-30" dirty="0"/>
              <a:t>: Final</a:t>
            </a:r>
          </a:p>
          <a:p>
            <a:r>
              <a:rPr lang="en-US" sz="800" spc="-30" dirty="0"/>
              <a:t> presentation</a:t>
            </a:r>
          </a:p>
        </p:txBody>
      </p:sp>
      <p:sp>
        <p:nvSpPr>
          <p:cNvPr id="48" name="TextBox 47">
            <a:extLst>
              <a:ext uri="{FF2B5EF4-FFF2-40B4-BE49-F238E27FC236}">
                <a16:creationId xmlns:a16="http://schemas.microsoft.com/office/drawing/2014/main" id="{FC722F7D-D597-055A-27E8-A6A2703AD5EC}"/>
              </a:ext>
            </a:extLst>
          </p:cNvPr>
          <p:cNvSpPr txBox="1"/>
          <p:nvPr/>
        </p:nvSpPr>
        <p:spPr>
          <a:xfrm>
            <a:off x="8814707" y="4938945"/>
            <a:ext cx="2327879" cy="262798"/>
          </a:xfrm>
          <a:prstGeom prst="rect">
            <a:avLst/>
          </a:prstGeom>
          <a:solidFill>
            <a:schemeClr val="accent5">
              <a:lumMod val="20000"/>
              <a:lumOff val="80000"/>
            </a:schemeClr>
          </a:solidFill>
          <a:ln>
            <a:noFill/>
          </a:ln>
        </p:spPr>
        <p:txBody>
          <a:bodyPr wrap="square" lIns="36000" tIns="0" rIns="36000" bIns="0" rtlCol="0">
            <a:noAutofit/>
          </a:bodyPr>
          <a:lstStyle/>
          <a:p>
            <a:r>
              <a:rPr lang="en-US" sz="800" spc="-30" dirty="0"/>
              <a:t>Final presentation preparation along with demo and uploaded on GitHub</a:t>
            </a:r>
          </a:p>
        </p:txBody>
      </p:sp>
      <p:sp>
        <p:nvSpPr>
          <p:cNvPr id="49" name="Diamond 48">
            <a:extLst>
              <a:ext uri="{FF2B5EF4-FFF2-40B4-BE49-F238E27FC236}">
                <a16:creationId xmlns:a16="http://schemas.microsoft.com/office/drawing/2014/main" id="{8FA02CE1-258B-9C2F-AB50-D2E28A03D176}"/>
              </a:ext>
            </a:extLst>
          </p:cNvPr>
          <p:cNvSpPr/>
          <p:nvPr/>
        </p:nvSpPr>
        <p:spPr>
          <a:xfrm>
            <a:off x="10315145" y="5332478"/>
            <a:ext cx="92985" cy="89682"/>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2677896D-B7FD-E83C-DF1E-180A19480E98}"/>
              </a:ext>
            </a:extLst>
          </p:cNvPr>
          <p:cNvSpPr txBox="1"/>
          <p:nvPr/>
        </p:nvSpPr>
        <p:spPr>
          <a:xfrm>
            <a:off x="10408130" y="5287709"/>
            <a:ext cx="1891339" cy="179220"/>
          </a:xfrm>
          <a:prstGeom prst="rect">
            <a:avLst/>
          </a:prstGeom>
          <a:noFill/>
          <a:ln>
            <a:noFill/>
          </a:ln>
        </p:spPr>
        <p:txBody>
          <a:bodyPr wrap="square" lIns="36000" tIns="36000" rIns="36000" bIns="36000" rtlCol="0">
            <a:noAutofit/>
          </a:bodyPr>
          <a:lstStyle/>
          <a:p>
            <a:r>
              <a:rPr lang="en-US" sz="800" spc="-30" dirty="0"/>
              <a:t>Apr 11</a:t>
            </a:r>
            <a:r>
              <a:rPr lang="en-US" sz="800" spc="-30" baseline="30000" dirty="0"/>
              <a:t>th</a:t>
            </a:r>
            <a:r>
              <a:rPr lang="en-US" sz="800" spc="-30" dirty="0"/>
              <a:t>: IT Expo</a:t>
            </a:r>
          </a:p>
        </p:txBody>
      </p:sp>
      <p:sp>
        <p:nvSpPr>
          <p:cNvPr id="51" name="Diamond 50">
            <a:extLst>
              <a:ext uri="{FF2B5EF4-FFF2-40B4-BE49-F238E27FC236}">
                <a16:creationId xmlns:a16="http://schemas.microsoft.com/office/drawing/2014/main" id="{11442252-1CF9-9E49-2A16-A734DEF89FEC}"/>
              </a:ext>
            </a:extLst>
          </p:cNvPr>
          <p:cNvSpPr/>
          <p:nvPr/>
        </p:nvSpPr>
        <p:spPr>
          <a:xfrm>
            <a:off x="8666960" y="4302696"/>
            <a:ext cx="92985" cy="89682"/>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8F7524A4-D996-B4C8-4288-7234F13D3FC2}"/>
              </a:ext>
            </a:extLst>
          </p:cNvPr>
          <p:cNvSpPr txBox="1"/>
          <p:nvPr/>
        </p:nvSpPr>
        <p:spPr>
          <a:xfrm>
            <a:off x="8759945" y="4257927"/>
            <a:ext cx="1891339" cy="179220"/>
          </a:xfrm>
          <a:prstGeom prst="rect">
            <a:avLst/>
          </a:prstGeom>
          <a:noFill/>
          <a:ln>
            <a:noFill/>
          </a:ln>
        </p:spPr>
        <p:txBody>
          <a:bodyPr wrap="square" lIns="36000" tIns="36000" rIns="36000" bIns="36000" rtlCol="0">
            <a:noAutofit/>
          </a:bodyPr>
          <a:lstStyle/>
          <a:p>
            <a:r>
              <a:rPr lang="en-US" sz="800" spc="-30" dirty="0"/>
              <a:t>Mar 28</a:t>
            </a:r>
            <a:r>
              <a:rPr lang="en-US" sz="800" spc="-30" baseline="30000" dirty="0"/>
              <a:t>th</a:t>
            </a:r>
            <a:r>
              <a:rPr lang="en-US" sz="800" spc="-30" dirty="0"/>
              <a:t>: MMP</a:t>
            </a:r>
          </a:p>
        </p:txBody>
      </p:sp>
      <p:sp>
        <p:nvSpPr>
          <p:cNvPr id="53" name="Diamond 52">
            <a:extLst>
              <a:ext uri="{FF2B5EF4-FFF2-40B4-BE49-F238E27FC236}">
                <a16:creationId xmlns:a16="http://schemas.microsoft.com/office/drawing/2014/main" id="{7CF72CE3-E029-2003-07F1-CA3DDB3192E5}"/>
              </a:ext>
            </a:extLst>
          </p:cNvPr>
          <p:cNvSpPr/>
          <p:nvPr/>
        </p:nvSpPr>
        <p:spPr>
          <a:xfrm>
            <a:off x="5274737" y="3326558"/>
            <a:ext cx="92985" cy="89682"/>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7F582C27-39D8-4B8E-CC99-B9072AA1A7A0}"/>
              </a:ext>
            </a:extLst>
          </p:cNvPr>
          <p:cNvSpPr txBox="1"/>
          <p:nvPr/>
        </p:nvSpPr>
        <p:spPr>
          <a:xfrm>
            <a:off x="5367722" y="3281789"/>
            <a:ext cx="1891339" cy="179220"/>
          </a:xfrm>
          <a:prstGeom prst="rect">
            <a:avLst/>
          </a:prstGeom>
          <a:noFill/>
          <a:ln>
            <a:noFill/>
          </a:ln>
        </p:spPr>
        <p:txBody>
          <a:bodyPr wrap="square" lIns="36000" tIns="36000" rIns="36000" bIns="36000" rtlCol="0">
            <a:noAutofit/>
          </a:bodyPr>
          <a:lstStyle/>
          <a:p>
            <a:r>
              <a:rPr lang="en-US" sz="800" spc="-30" dirty="0"/>
              <a:t>Feb 28</a:t>
            </a:r>
            <a:r>
              <a:rPr lang="en-US" sz="800" spc="-30" baseline="30000" dirty="0"/>
              <a:t>th</a:t>
            </a:r>
            <a:r>
              <a:rPr lang="en-US" sz="800" spc="-30" dirty="0"/>
              <a:t>: MVP (TBD-reading week?) </a:t>
            </a:r>
          </a:p>
        </p:txBody>
      </p:sp>
      <p:sp>
        <p:nvSpPr>
          <p:cNvPr id="55" name="Diamond 54">
            <a:extLst>
              <a:ext uri="{FF2B5EF4-FFF2-40B4-BE49-F238E27FC236}">
                <a16:creationId xmlns:a16="http://schemas.microsoft.com/office/drawing/2014/main" id="{7055C8FB-346C-8838-8229-03D92C009117}"/>
              </a:ext>
            </a:extLst>
          </p:cNvPr>
          <p:cNvSpPr/>
          <p:nvPr/>
        </p:nvSpPr>
        <p:spPr>
          <a:xfrm>
            <a:off x="1942210" y="2264068"/>
            <a:ext cx="92985" cy="89682"/>
          </a:xfrm>
          <a:prstGeom prst="diamon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a:extLst>
              <a:ext uri="{FF2B5EF4-FFF2-40B4-BE49-F238E27FC236}">
                <a16:creationId xmlns:a16="http://schemas.microsoft.com/office/drawing/2014/main" id="{06BA0F96-4063-CE5D-551E-00D89F150BB1}"/>
              </a:ext>
            </a:extLst>
          </p:cNvPr>
          <p:cNvSpPr txBox="1"/>
          <p:nvPr/>
        </p:nvSpPr>
        <p:spPr>
          <a:xfrm>
            <a:off x="2035195" y="2219299"/>
            <a:ext cx="1891339" cy="179220"/>
          </a:xfrm>
          <a:prstGeom prst="rect">
            <a:avLst/>
          </a:prstGeom>
          <a:noFill/>
          <a:ln>
            <a:noFill/>
          </a:ln>
        </p:spPr>
        <p:txBody>
          <a:bodyPr wrap="square" lIns="36000" tIns="36000" rIns="36000" bIns="36000" rtlCol="0">
            <a:noAutofit/>
          </a:bodyPr>
          <a:lstStyle/>
          <a:p>
            <a:r>
              <a:rPr lang="en-US" sz="800" spc="-30" dirty="0"/>
              <a:t>Jan 31</a:t>
            </a:r>
            <a:r>
              <a:rPr lang="en-US" sz="800" spc="-30" baseline="30000" dirty="0"/>
              <a:t>st</a:t>
            </a:r>
            <a:r>
              <a:rPr lang="en-US" sz="800" spc="-30" dirty="0"/>
              <a:t>: Warm Up</a:t>
            </a:r>
          </a:p>
        </p:txBody>
      </p:sp>
      <p:sp>
        <p:nvSpPr>
          <p:cNvPr id="57" name="TextBox 56">
            <a:extLst>
              <a:ext uri="{FF2B5EF4-FFF2-40B4-BE49-F238E27FC236}">
                <a16:creationId xmlns:a16="http://schemas.microsoft.com/office/drawing/2014/main" id="{7750E5CE-DC2E-11AF-87BB-02327E11938B}"/>
              </a:ext>
            </a:extLst>
          </p:cNvPr>
          <p:cNvSpPr txBox="1"/>
          <p:nvPr/>
        </p:nvSpPr>
        <p:spPr>
          <a:xfrm>
            <a:off x="2814166" y="2671719"/>
            <a:ext cx="1984429" cy="107072"/>
          </a:xfrm>
          <a:prstGeom prst="rect">
            <a:avLst/>
          </a:prstGeom>
          <a:solidFill>
            <a:schemeClr val="accent5">
              <a:lumMod val="20000"/>
              <a:lumOff val="80000"/>
            </a:schemeClr>
          </a:solidFill>
          <a:ln>
            <a:noFill/>
          </a:ln>
        </p:spPr>
        <p:txBody>
          <a:bodyPr wrap="square" lIns="36000" tIns="0" rIns="36000" bIns="0" rtlCol="0">
            <a:noAutofit/>
          </a:bodyPr>
          <a:lstStyle/>
          <a:p>
            <a:r>
              <a:rPr lang="en-US" sz="800" spc="-30" dirty="0"/>
              <a:t>Initial set up of web app</a:t>
            </a:r>
          </a:p>
        </p:txBody>
      </p:sp>
      <p:sp>
        <p:nvSpPr>
          <p:cNvPr id="58" name="TextBox 57">
            <a:extLst>
              <a:ext uri="{FF2B5EF4-FFF2-40B4-BE49-F238E27FC236}">
                <a16:creationId xmlns:a16="http://schemas.microsoft.com/office/drawing/2014/main" id="{EEE090C2-0618-2277-D9F5-3B976B0EDAFB}"/>
              </a:ext>
            </a:extLst>
          </p:cNvPr>
          <p:cNvSpPr txBox="1"/>
          <p:nvPr/>
        </p:nvSpPr>
        <p:spPr>
          <a:xfrm>
            <a:off x="2814167" y="2806091"/>
            <a:ext cx="2036492" cy="115555"/>
          </a:xfrm>
          <a:prstGeom prst="rect">
            <a:avLst/>
          </a:prstGeom>
          <a:solidFill>
            <a:schemeClr val="accent5">
              <a:lumMod val="20000"/>
              <a:lumOff val="80000"/>
            </a:schemeClr>
          </a:solidFill>
          <a:ln>
            <a:noFill/>
          </a:ln>
        </p:spPr>
        <p:txBody>
          <a:bodyPr wrap="square" lIns="36000" tIns="0" rIns="36000" bIns="0" rtlCol="0">
            <a:noAutofit/>
          </a:bodyPr>
          <a:lstStyle/>
          <a:p>
            <a:r>
              <a:rPr lang="en-US" sz="800" spc="-30" dirty="0"/>
              <a:t>Build and train English prediction model</a:t>
            </a:r>
          </a:p>
        </p:txBody>
      </p:sp>
      <p:sp>
        <p:nvSpPr>
          <p:cNvPr id="59" name="TextBox 58">
            <a:extLst>
              <a:ext uri="{FF2B5EF4-FFF2-40B4-BE49-F238E27FC236}">
                <a16:creationId xmlns:a16="http://schemas.microsoft.com/office/drawing/2014/main" id="{D31A3AE4-167D-8691-AB82-0AC4752737D3}"/>
              </a:ext>
            </a:extLst>
          </p:cNvPr>
          <p:cNvSpPr txBox="1"/>
          <p:nvPr/>
        </p:nvSpPr>
        <p:spPr>
          <a:xfrm>
            <a:off x="2823469" y="2954568"/>
            <a:ext cx="2451268" cy="140512"/>
          </a:xfrm>
          <a:prstGeom prst="rect">
            <a:avLst/>
          </a:prstGeom>
          <a:solidFill>
            <a:schemeClr val="accent5">
              <a:lumMod val="20000"/>
              <a:lumOff val="80000"/>
            </a:schemeClr>
          </a:solidFill>
          <a:ln>
            <a:noFill/>
          </a:ln>
        </p:spPr>
        <p:txBody>
          <a:bodyPr wrap="square" lIns="36000" tIns="0" rIns="36000" bIns="0" rtlCol="0">
            <a:noAutofit/>
          </a:bodyPr>
          <a:lstStyle/>
          <a:p>
            <a:r>
              <a:rPr lang="en-US" sz="800" spc="-30" dirty="0"/>
              <a:t>Identification of database platform and training data</a:t>
            </a:r>
          </a:p>
        </p:txBody>
      </p:sp>
      <p:sp>
        <p:nvSpPr>
          <p:cNvPr id="60" name="TextBox 59">
            <a:extLst>
              <a:ext uri="{FF2B5EF4-FFF2-40B4-BE49-F238E27FC236}">
                <a16:creationId xmlns:a16="http://schemas.microsoft.com/office/drawing/2014/main" id="{39BD6522-6C02-FA6A-2D36-115C6402A786}"/>
              </a:ext>
            </a:extLst>
          </p:cNvPr>
          <p:cNvSpPr txBox="1"/>
          <p:nvPr/>
        </p:nvSpPr>
        <p:spPr>
          <a:xfrm>
            <a:off x="5010479" y="3763813"/>
            <a:ext cx="3755476" cy="131220"/>
          </a:xfrm>
          <a:prstGeom prst="rect">
            <a:avLst/>
          </a:prstGeom>
          <a:solidFill>
            <a:schemeClr val="accent5">
              <a:lumMod val="20000"/>
              <a:lumOff val="80000"/>
            </a:schemeClr>
          </a:solidFill>
          <a:ln>
            <a:noFill/>
          </a:ln>
        </p:spPr>
        <p:txBody>
          <a:bodyPr wrap="square" lIns="36000" tIns="0" rIns="36000" bIns="0" rtlCol="0">
            <a:noAutofit/>
          </a:bodyPr>
          <a:lstStyle/>
          <a:p>
            <a:r>
              <a:rPr lang="en-US" sz="800" spc="-30" dirty="0"/>
              <a:t>Next word web app and predictive model(s) tested, refined and finalized</a:t>
            </a:r>
          </a:p>
        </p:txBody>
      </p:sp>
      <p:sp>
        <p:nvSpPr>
          <p:cNvPr id="62" name="TextBox 61">
            <a:extLst>
              <a:ext uri="{FF2B5EF4-FFF2-40B4-BE49-F238E27FC236}">
                <a16:creationId xmlns:a16="http://schemas.microsoft.com/office/drawing/2014/main" id="{31DD09E6-103F-111F-D672-62BDD03B398E}"/>
              </a:ext>
            </a:extLst>
          </p:cNvPr>
          <p:cNvSpPr txBox="1"/>
          <p:nvPr/>
        </p:nvSpPr>
        <p:spPr>
          <a:xfrm>
            <a:off x="5019782" y="3979711"/>
            <a:ext cx="3735236" cy="115569"/>
          </a:xfrm>
          <a:prstGeom prst="rect">
            <a:avLst/>
          </a:prstGeom>
          <a:solidFill>
            <a:schemeClr val="accent5">
              <a:lumMod val="20000"/>
              <a:lumOff val="80000"/>
            </a:schemeClr>
          </a:solidFill>
          <a:ln>
            <a:noFill/>
          </a:ln>
        </p:spPr>
        <p:txBody>
          <a:bodyPr wrap="square" lIns="36000" tIns="0" rIns="36000" bIns="0" rtlCol="0">
            <a:noAutofit/>
          </a:bodyPr>
          <a:lstStyle/>
          <a:p>
            <a:r>
              <a:rPr lang="en-US" sz="800" spc="-30" dirty="0"/>
              <a:t>Web app integrated on Azure (TBD) and available on team GitHub</a:t>
            </a:r>
          </a:p>
        </p:txBody>
      </p:sp>
      <p:sp>
        <p:nvSpPr>
          <p:cNvPr id="63" name="TextBox 62">
            <a:extLst>
              <a:ext uri="{FF2B5EF4-FFF2-40B4-BE49-F238E27FC236}">
                <a16:creationId xmlns:a16="http://schemas.microsoft.com/office/drawing/2014/main" id="{D840835E-790A-9BB1-AE62-C1F378133E7A}"/>
              </a:ext>
            </a:extLst>
          </p:cNvPr>
          <p:cNvSpPr txBox="1"/>
          <p:nvPr/>
        </p:nvSpPr>
        <p:spPr>
          <a:xfrm>
            <a:off x="3485320" y="3122911"/>
            <a:ext cx="2793559" cy="140508"/>
          </a:xfrm>
          <a:prstGeom prst="rect">
            <a:avLst/>
          </a:prstGeom>
          <a:solidFill>
            <a:schemeClr val="accent5">
              <a:lumMod val="20000"/>
              <a:lumOff val="80000"/>
            </a:schemeClr>
          </a:solidFill>
          <a:ln>
            <a:noFill/>
          </a:ln>
        </p:spPr>
        <p:txBody>
          <a:bodyPr wrap="square" lIns="36000" tIns="0" rIns="36000" bIns="0" rtlCol="0">
            <a:noAutofit/>
          </a:bodyPr>
          <a:lstStyle/>
          <a:p>
            <a:r>
              <a:rPr lang="en-US" sz="800" spc="-30" dirty="0"/>
              <a:t>Feasibility assessment of model 2 and solution design (TBD)</a:t>
            </a:r>
          </a:p>
        </p:txBody>
      </p:sp>
      <p:sp>
        <p:nvSpPr>
          <p:cNvPr id="2048" name="TextBox 2047">
            <a:extLst>
              <a:ext uri="{FF2B5EF4-FFF2-40B4-BE49-F238E27FC236}">
                <a16:creationId xmlns:a16="http://schemas.microsoft.com/office/drawing/2014/main" id="{028E3C3F-624C-FB30-2418-39613355CBE7}"/>
              </a:ext>
            </a:extLst>
          </p:cNvPr>
          <p:cNvSpPr txBox="1"/>
          <p:nvPr/>
        </p:nvSpPr>
        <p:spPr>
          <a:xfrm>
            <a:off x="1941765" y="2107939"/>
            <a:ext cx="1543110" cy="138986"/>
          </a:xfrm>
          <a:prstGeom prst="rect">
            <a:avLst/>
          </a:prstGeom>
          <a:solidFill>
            <a:schemeClr val="accent5">
              <a:lumMod val="20000"/>
              <a:lumOff val="80000"/>
            </a:schemeClr>
          </a:solidFill>
          <a:ln>
            <a:noFill/>
          </a:ln>
        </p:spPr>
        <p:txBody>
          <a:bodyPr wrap="square" lIns="36000" tIns="0" rIns="36000" bIns="0" rtlCol="0">
            <a:noAutofit/>
          </a:bodyPr>
          <a:lstStyle/>
          <a:p>
            <a:r>
              <a:rPr lang="en-US" sz="800" spc="-30" dirty="0"/>
              <a:t>Initial solution design</a:t>
            </a:r>
          </a:p>
        </p:txBody>
      </p:sp>
      <p:sp>
        <p:nvSpPr>
          <p:cNvPr id="2049" name="TextBox 2048">
            <a:extLst>
              <a:ext uri="{FF2B5EF4-FFF2-40B4-BE49-F238E27FC236}">
                <a16:creationId xmlns:a16="http://schemas.microsoft.com/office/drawing/2014/main" id="{173D8768-C87D-A7F9-BEEC-C6916554E442}"/>
              </a:ext>
            </a:extLst>
          </p:cNvPr>
          <p:cNvSpPr txBox="1"/>
          <p:nvPr/>
        </p:nvSpPr>
        <p:spPr>
          <a:xfrm>
            <a:off x="7729358" y="4641448"/>
            <a:ext cx="2327879" cy="158589"/>
          </a:xfrm>
          <a:prstGeom prst="rect">
            <a:avLst/>
          </a:prstGeom>
          <a:solidFill>
            <a:schemeClr val="accent5">
              <a:lumMod val="20000"/>
              <a:lumOff val="80000"/>
            </a:schemeClr>
          </a:solidFill>
          <a:ln>
            <a:noFill/>
          </a:ln>
        </p:spPr>
        <p:txBody>
          <a:bodyPr wrap="square" lIns="36000" tIns="0" rIns="36000" bIns="0" rtlCol="0">
            <a:noAutofit/>
          </a:bodyPr>
          <a:lstStyle/>
          <a:p>
            <a:r>
              <a:rPr lang="en-US" sz="800" spc="-30" dirty="0"/>
              <a:t>IT Expo / final presentation materials prepared </a:t>
            </a:r>
          </a:p>
        </p:txBody>
      </p:sp>
      <p:sp>
        <p:nvSpPr>
          <p:cNvPr id="2050" name="Triangle 2049">
            <a:extLst>
              <a:ext uri="{FF2B5EF4-FFF2-40B4-BE49-F238E27FC236}">
                <a16:creationId xmlns:a16="http://schemas.microsoft.com/office/drawing/2014/main" id="{D4CE8E72-79DE-6E82-B67D-74E9D96EA969}"/>
              </a:ext>
            </a:extLst>
          </p:cNvPr>
          <p:cNvSpPr/>
          <p:nvPr/>
        </p:nvSpPr>
        <p:spPr>
          <a:xfrm>
            <a:off x="3615188" y="3351726"/>
            <a:ext cx="92985" cy="8968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2051" name="TextBox 2050">
            <a:extLst>
              <a:ext uri="{FF2B5EF4-FFF2-40B4-BE49-F238E27FC236}">
                <a16:creationId xmlns:a16="http://schemas.microsoft.com/office/drawing/2014/main" id="{C96FAC91-227B-A61C-BF69-12A661A5E42C}"/>
              </a:ext>
            </a:extLst>
          </p:cNvPr>
          <p:cNvSpPr txBox="1"/>
          <p:nvPr/>
        </p:nvSpPr>
        <p:spPr>
          <a:xfrm>
            <a:off x="3701340" y="3299930"/>
            <a:ext cx="1318442" cy="179220"/>
          </a:xfrm>
          <a:prstGeom prst="rect">
            <a:avLst/>
          </a:prstGeom>
          <a:noFill/>
          <a:ln>
            <a:noFill/>
          </a:ln>
        </p:spPr>
        <p:txBody>
          <a:bodyPr wrap="square" lIns="36000" tIns="36000" rIns="36000" bIns="36000" rtlCol="0">
            <a:noAutofit/>
          </a:bodyPr>
          <a:lstStyle/>
          <a:p>
            <a:r>
              <a:rPr lang="en-US" sz="800" spc="-30" dirty="0"/>
              <a:t>Feb 14</a:t>
            </a:r>
            <a:r>
              <a:rPr lang="en-US" sz="800" spc="-30" baseline="30000" dirty="0"/>
              <a:t>th</a:t>
            </a:r>
            <a:r>
              <a:rPr lang="en-US" sz="800" spc="-30" dirty="0"/>
              <a:t>: Project update meeting</a:t>
            </a:r>
          </a:p>
        </p:txBody>
      </p:sp>
      <p:sp>
        <p:nvSpPr>
          <p:cNvPr id="2052" name="Triangle 2051">
            <a:extLst>
              <a:ext uri="{FF2B5EF4-FFF2-40B4-BE49-F238E27FC236}">
                <a16:creationId xmlns:a16="http://schemas.microsoft.com/office/drawing/2014/main" id="{BB66FFF5-E5F4-0B65-200A-696BDADBCA0F}"/>
              </a:ext>
            </a:extLst>
          </p:cNvPr>
          <p:cNvSpPr/>
          <p:nvPr/>
        </p:nvSpPr>
        <p:spPr>
          <a:xfrm>
            <a:off x="7169256" y="4172143"/>
            <a:ext cx="92985" cy="8968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p>
        </p:txBody>
      </p:sp>
      <p:sp>
        <p:nvSpPr>
          <p:cNvPr id="2053" name="TextBox 2052">
            <a:extLst>
              <a:ext uri="{FF2B5EF4-FFF2-40B4-BE49-F238E27FC236}">
                <a16:creationId xmlns:a16="http://schemas.microsoft.com/office/drawing/2014/main" id="{B2ACDB40-56A8-43C2-1609-54C1ED421816}"/>
              </a:ext>
            </a:extLst>
          </p:cNvPr>
          <p:cNvSpPr txBox="1"/>
          <p:nvPr/>
        </p:nvSpPr>
        <p:spPr>
          <a:xfrm>
            <a:off x="7255408" y="4120347"/>
            <a:ext cx="1499610" cy="179220"/>
          </a:xfrm>
          <a:prstGeom prst="rect">
            <a:avLst/>
          </a:prstGeom>
          <a:noFill/>
          <a:ln>
            <a:noFill/>
          </a:ln>
        </p:spPr>
        <p:txBody>
          <a:bodyPr wrap="square" lIns="36000" tIns="36000" rIns="36000" bIns="36000" rtlCol="0">
            <a:noAutofit/>
          </a:bodyPr>
          <a:lstStyle/>
          <a:p>
            <a:r>
              <a:rPr lang="en-US" sz="800" spc="-30" dirty="0"/>
              <a:t>Mar 14</a:t>
            </a:r>
            <a:r>
              <a:rPr lang="en-US" sz="800" spc="-30" baseline="30000" dirty="0"/>
              <a:t>th</a:t>
            </a:r>
            <a:r>
              <a:rPr lang="en-US" sz="800" spc="-30" dirty="0"/>
              <a:t>: Project update meeting</a:t>
            </a:r>
          </a:p>
        </p:txBody>
      </p:sp>
      <p:sp>
        <p:nvSpPr>
          <p:cNvPr id="2060" name="TextBox 2059">
            <a:extLst>
              <a:ext uri="{FF2B5EF4-FFF2-40B4-BE49-F238E27FC236}">
                <a16:creationId xmlns:a16="http://schemas.microsoft.com/office/drawing/2014/main" id="{28AF5CF3-1B13-4C8F-0C19-45BBDBBAC79B}"/>
              </a:ext>
            </a:extLst>
          </p:cNvPr>
          <p:cNvSpPr txBox="1"/>
          <p:nvPr/>
        </p:nvSpPr>
        <p:spPr>
          <a:xfrm>
            <a:off x="9705614" y="837895"/>
            <a:ext cx="1534232" cy="239711"/>
          </a:xfrm>
          <a:prstGeom prst="rect">
            <a:avLst/>
          </a:prstGeom>
          <a:noFill/>
          <a:ln w="38100">
            <a:solidFill>
              <a:schemeClr val="accent2"/>
            </a:solidFill>
          </a:ln>
        </p:spPr>
        <p:txBody>
          <a:bodyPr wrap="square" lIns="36000" tIns="36000" rIns="36000" bIns="36000" rtlCol="0">
            <a:noAutofit/>
          </a:bodyPr>
          <a:lstStyle/>
          <a:p>
            <a:r>
              <a:rPr lang="en-US" sz="1100" b="1" spc="-30" dirty="0">
                <a:solidFill>
                  <a:schemeClr val="accent2"/>
                </a:solidFill>
              </a:rPr>
              <a:t>INITIAL HIGH LEVEL PLAN</a:t>
            </a:r>
          </a:p>
        </p:txBody>
      </p:sp>
    </p:spTree>
    <p:extLst>
      <p:ext uri="{BB962C8B-B14F-4D97-AF65-F5344CB8AC3E}">
        <p14:creationId xmlns:p14="http://schemas.microsoft.com/office/powerpoint/2010/main" val="4117681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lgn="l">
          <a:defRPr sz="12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C47EB91D11EE4695DA32F0E37EDF63" ma:contentTypeVersion="2" ma:contentTypeDescription="Create a new document." ma:contentTypeScope="" ma:versionID="92eed29608e962c917f523a7393adf3f">
  <xsd:schema xmlns:xsd="http://www.w3.org/2001/XMLSchema" xmlns:xs="http://www.w3.org/2001/XMLSchema" xmlns:p="http://schemas.microsoft.com/office/2006/metadata/properties" xmlns:ns2="bca4ff5e-b186-418d-bd6c-7a779d0c0770" targetNamespace="http://schemas.microsoft.com/office/2006/metadata/properties" ma:root="true" ma:fieldsID="749a78011b87a5a4fec5f375876b72a0" ns2:_="">
    <xsd:import namespace="bca4ff5e-b186-418d-bd6c-7a779d0c077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4ff5e-b186-418d-bd6c-7a779d0c07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E57880-C082-4522-AA05-FBD2DE9EFEEF}">
  <ds:schemaRefs>
    <ds:schemaRef ds:uri="http://schemas.microsoft.com/sharepoint/v3/contenttype/forms"/>
  </ds:schemaRefs>
</ds:datastoreItem>
</file>

<file path=customXml/itemProps2.xml><?xml version="1.0" encoding="utf-8"?>
<ds:datastoreItem xmlns:ds="http://schemas.openxmlformats.org/officeDocument/2006/customXml" ds:itemID="{DC59437D-0FE6-44F7-8ACB-51C5BCEF6982}">
  <ds:schemaRefs>
    <ds:schemaRef ds:uri="bca4ff5e-b186-418d-bd6c-7a779d0c07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5433DA5-D39B-43DC-B1A4-3FEC50430480}">
  <ds:schemaRefs>
    <ds:schemaRef ds:uri="http://purl.org/dc/dcmitype/"/>
    <ds:schemaRef ds:uri="http://www.w3.org/XML/1998/namespace"/>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schemas.microsoft.com/office/infopath/2007/PartnerControls"/>
    <ds:schemaRef ds:uri="bca4ff5e-b186-418d-bd6c-7a779d0c0770"/>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505</TotalTime>
  <Words>1328</Words>
  <Application>Microsoft Macintosh PowerPoint</Application>
  <PresentationFormat>Widescreen</PresentationFormat>
  <Paragraphs>136</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Book</vt:lpstr>
      <vt:lpstr>Calibri</vt:lpstr>
      <vt:lpstr>Calibri Light</vt:lpstr>
      <vt:lpstr>Office Theme</vt:lpstr>
      <vt:lpstr>AIDI 2005-02: Capstone Warmup  Next word predictor</vt:lpstr>
      <vt:lpstr>A next word predictor is a robust use to AI which can lead to direct user and business applications with the ability to extend to other languages and features</vt:lpstr>
      <vt:lpstr>Our proposal is to design a cloud based web app with next word prediction capabilities based on user input in English as well as an additional model if feasible </vt:lpstr>
      <vt:lpstr>We have some initial thoughts on the key elements and the supporting technology stack but further guidance and research is required </vt:lpstr>
      <vt:lpstr>The project plan will iteratively build the web application with regular reviews before launch in April. Scope to be revised if needed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Raniya Alam</dc:creator>
  <cp:lastModifiedBy>Raniya Alam</cp:lastModifiedBy>
  <cp:revision>520</cp:revision>
  <dcterms:created xsi:type="dcterms:W3CDTF">2022-09-30T00:15:42Z</dcterms:created>
  <dcterms:modified xsi:type="dcterms:W3CDTF">2023-01-31T07:38:48Z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0x0101002EC47EB91D11EE4695DA32F0E37EDF63</vt:lpwstr>
  </property>
</Properties>
</file>